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7.xml" ContentType="application/vnd.openxmlformats-officedocument.presentationml.slideLayout+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9.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53.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54.xml" ContentType="application/vnd.openxmlformats-officedocument.presentationml.notesSlide+xml"/>
  <Override PartName="/ppt/tags/tag59.xml" ContentType="application/vnd.openxmlformats-officedocument.presentationml.tags+xml"/>
  <Override PartName="/ppt/notesSlides/notesSlide55.xml" ContentType="application/vnd.openxmlformats-officedocument.presentationml.notesSlide+xml"/>
  <Override PartName="/ppt/tags/tag60.xml" ContentType="application/vnd.openxmlformats-officedocument.presentationml.tags+xml"/>
  <Override PartName="/ppt/notesSlides/notesSlide56.xml" ContentType="application/vnd.openxmlformats-officedocument.presentationml.notesSlide+xml"/>
  <Override PartName="/ppt/tags/tag6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7" r:id="rId1"/>
    <p:sldMasterId id="2147484138" r:id="rId2"/>
    <p:sldMasterId id="2147484147" r:id="rId3"/>
    <p:sldMasterId id="2147484318" r:id="rId4"/>
    <p:sldMasterId id="2147484319" r:id="rId5"/>
    <p:sldMasterId id="2147483648" r:id="rId6"/>
    <p:sldMasterId id="2147483662" r:id="rId7"/>
    <p:sldMasterId id="2147483660" r:id="rId8"/>
    <p:sldMasterId id="2147484323" r:id="rId9"/>
    <p:sldMasterId id="2147483700" r:id="rId10"/>
    <p:sldMasterId id="2147483780" r:id="rId11"/>
  </p:sldMasterIdLst>
  <p:notesMasterIdLst>
    <p:notesMasterId r:id="rId105"/>
  </p:notesMasterIdLst>
  <p:sldIdLst>
    <p:sldId id="256" r:id="rId12"/>
    <p:sldId id="1411" r:id="rId13"/>
    <p:sldId id="265" r:id="rId14"/>
    <p:sldId id="1530" r:id="rId15"/>
    <p:sldId id="1529" r:id="rId16"/>
    <p:sldId id="1528" r:id="rId17"/>
    <p:sldId id="1406" r:id="rId18"/>
    <p:sldId id="1531" r:id="rId19"/>
    <p:sldId id="1532" r:id="rId20"/>
    <p:sldId id="342" r:id="rId21"/>
    <p:sldId id="1412" r:id="rId22"/>
    <p:sldId id="1413" r:id="rId23"/>
    <p:sldId id="1414" r:id="rId24"/>
    <p:sldId id="1415" r:id="rId25"/>
    <p:sldId id="1416" r:id="rId26"/>
    <p:sldId id="1417" r:id="rId27"/>
    <p:sldId id="1418" r:id="rId28"/>
    <p:sldId id="1419" r:id="rId29"/>
    <p:sldId id="1420" r:id="rId30"/>
    <p:sldId id="1421" r:id="rId31"/>
    <p:sldId id="1427" r:id="rId32"/>
    <p:sldId id="1424" r:id="rId33"/>
    <p:sldId id="1426" r:id="rId34"/>
    <p:sldId id="1423" r:id="rId35"/>
    <p:sldId id="1425" r:id="rId36"/>
    <p:sldId id="1422" r:id="rId37"/>
    <p:sldId id="1409" r:id="rId38"/>
    <p:sldId id="1489" r:id="rId39"/>
    <p:sldId id="1490" r:id="rId40"/>
    <p:sldId id="1491" r:id="rId41"/>
    <p:sldId id="1492" r:id="rId42"/>
    <p:sldId id="1493" r:id="rId43"/>
    <p:sldId id="1494" r:id="rId44"/>
    <p:sldId id="1495" r:id="rId45"/>
    <p:sldId id="1496" r:id="rId46"/>
    <p:sldId id="1497" r:id="rId47"/>
    <p:sldId id="1498" r:id="rId48"/>
    <p:sldId id="1499" r:id="rId49"/>
    <p:sldId id="1500" r:id="rId50"/>
    <p:sldId id="1501" r:id="rId51"/>
    <p:sldId id="1502" r:id="rId52"/>
    <p:sldId id="1503" r:id="rId53"/>
    <p:sldId id="1504" r:id="rId54"/>
    <p:sldId id="1505" r:id="rId55"/>
    <p:sldId id="1506" r:id="rId56"/>
    <p:sldId id="1507" r:id="rId57"/>
    <p:sldId id="1508" r:id="rId58"/>
    <p:sldId id="1509" r:id="rId59"/>
    <p:sldId id="1510" r:id="rId60"/>
    <p:sldId id="1511" r:id="rId61"/>
    <p:sldId id="1512" r:id="rId62"/>
    <p:sldId id="1513" r:id="rId63"/>
    <p:sldId id="1514" r:id="rId64"/>
    <p:sldId id="1515" r:id="rId65"/>
    <p:sldId id="1516" r:id="rId66"/>
    <p:sldId id="1517" r:id="rId67"/>
    <p:sldId id="1518" r:id="rId68"/>
    <p:sldId id="1519" r:id="rId69"/>
    <p:sldId id="1520" r:id="rId70"/>
    <p:sldId id="1521" r:id="rId71"/>
    <p:sldId id="1522" r:id="rId72"/>
    <p:sldId id="1523" r:id="rId73"/>
    <p:sldId id="1524" r:id="rId74"/>
    <p:sldId id="1354" r:id="rId75"/>
    <p:sldId id="1379" r:id="rId76"/>
    <p:sldId id="1465" r:id="rId77"/>
    <p:sldId id="1466" r:id="rId78"/>
    <p:sldId id="1467" r:id="rId79"/>
    <p:sldId id="1468" r:id="rId80"/>
    <p:sldId id="1469" r:id="rId81"/>
    <p:sldId id="1470" r:id="rId82"/>
    <p:sldId id="1471" r:id="rId83"/>
    <p:sldId id="1472" r:id="rId84"/>
    <p:sldId id="1473" r:id="rId85"/>
    <p:sldId id="1474" r:id="rId86"/>
    <p:sldId id="1407" r:id="rId87"/>
    <p:sldId id="1525" r:id="rId88"/>
    <p:sldId id="1526" r:id="rId89"/>
    <p:sldId id="1475" r:id="rId90"/>
    <p:sldId id="1476" r:id="rId91"/>
    <p:sldId id="1477" r:id="rId92"/>
    <p:sldId id="1527" r:id="rId93"/>
    <p:sldId id="1478" r:id="rId94"/>
    <p:sldId id="1479" r:id="rId95"/>
    <p:sldId id="1480" r:id="rId96"/>
    <p:sldId id="1483" r:id="rId97"/>
    <p:sldId id="1486" r:id="rId98"/>
    <p:sldId id="1487" r:id="rId99"/>
    <p:sldId id="1485" r:id="rId100"/>
    <p:sldId id="1375" r:id="rId101"/>
    <p:sldId id="1343" r:id="rId102"/>
    <p:sldId id="1344" r:id="rId103"/>
    <p:sldId id="1345" r:id="rId10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172E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96D4AD-C598-4FD9-BC0C-5EBCFC7C0393}" v="13" dt="2023-08-10T19:58:54.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71576" autoAdjust="0"/>
  </p:normalViewPr>
  <p:slideViewPr>
    <p:cSldViewPr snapToGrid="0">
      <p:cViewPr varScale="1">
        <p:scale>
          <a:sx n="60" d="100"/>
          <a:sy n="60" d="100"/>
        </p:scale>
        <p:origin x="12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theme" Target="theme/theme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microsoft.com/office/2015/10/relationships/revisionInfo" Target="revisionInfo.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C0741C-532B-497A-9C42-ECD6BA2524B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84161D9-ABCD-4145-8C69-B3F3FCDF9067}">
      <dgm:prSet phldrT="[Text]"/>
      <dgm:spPr/>
      <dgm:t>
        <a:bodyPr/>
        <a:lstStyle/>
        <a:p>
          <a:r>
            <a:rPr lang="en-US" dirty="0"/>
            <a:t>FHWA Leadership</a:t>
          </a:r>
        </a:p>
      </dgm:t>
    </dgm:pt>
    <dgm:pt modelId="{44A61543-CDD2-4BA7-A5CC-035FD465EE3C}" type="parTrans" cxnId="{0346F62E-57E1-4A3C-9BBB-6E6E4B8FAEA2}">
      <dgm:prSet/>
      <dgm:spPr/>
      <dgm:t>
        <a:bodyPr/>
        <a:lstStyle/>
        <a:p>
          <a:endParaRPr lang="en-US"/>
        </a:p>
      </dgm:t>
    </dgm:pt>
    <dgm:pt modelId="{5830B710-A5D7-4543-A026-8888F30EEDE5}" type="sibTrans" cxnId="{0346F62E-57E1-4A3C-9BBB-6E6E4B8FAEA2}">
      <dgm:prSet/>
      <dgm:spPr/>
      <dgm:t>
        <a:bodyPr/>
        <a:lstStyle/>
        <a:p>
          <a:endParaRPr lang="en-US"/>
        </a:p>
      </dgm:t>
    </dgm:pt>
    <dgm:pt modelId="{2E357DBE-4FCF-4A0B-9F09-90CD5F7FE98B}" type="asst">
      <dgm:prSet phldrT="[Text]"/>
      <dgm:spPr/>
      <dgm:t>
        <a:bodyPr/>
        <a:lstStyle/>
        <a:p>
          <a:r>
            <a:rPr lang="en-US" dirty="0"/>
            <a:t>Office of Innovation and Workforce Solutions</a:t>
          </a:r>
        </a:p>
      </dgm:t>
    </dgm:pt>
    <dgm:pt modelId="{EE073603-5B3F-49CF-B69F-240603B058E9}" type="parTrans" cxnId="{440F622F-29B6-46F0-B190-2DECDE3C0725}">
      <dgm:prSet/>
      <dgm:spPr/>
      <dgm:t>
        <a:bodyPr/>
        <a:lstStyle/>
        <a:p>
          <a:endParaRPr lang="en-US"/>
        </a:p>
      </dgm:t>
    </dgm:pt>
    <dgm:pt modelId="{0757F31C-A0C9-49E2-A7D7-0689A103A433}" type="sibTrans" cxnId="{440F622F-29B6-46F0-B190-2DECDE3C0725}">
      <dgm:prSet/>
      <dgm:spPr/>
      <dgm:t>
        <a:bodyPr/>
        <a:lstStyle/>
        <a:p>
          <a:endParaRPr lang="en-US"/>
        </a:p>
      </dgm:t>
    </dgm:pt>
    <dgm:pt modelId="{CD8E3FEC-E46A-4C03-B313-2F974D6543FB}">
      <dgm:prSet phldrT="[Text]"/>
      <dgm:spPr/>
      <dgm:t>
        <a:bodyPr/>
        <a:lstStyle/>
        <a:p>
          <a:r>
            <a:rPr lang="en-US" dirty="0"/>
            <a:t>Office of Innovation Implementation – Resource Ctr</a:t>
          </a:r>
        </a:p>
      </dgm:t>
    </dgm:pt>
    <dgm:pt modelId="{9A5F797B-FB85-4781-9D6C-FAC2F378887D}" type="parTrans" cxnId="{FFC8F62D-9BE9-4D78-9665-A0A510B070EB}">
      <dgm:prSet/>
      <dgm:spPr/>
      <dgm:t>
        <a:bodyPr/>
        <a:lstStyle/>
        <a:p>
          <a:endParaRPr lang="en-US"/>
        </a:p>
      </dgm:t>
    </dgm:pt>
    <dgm:pt modelId="{8F1D0A81-5790-435C-BA43-19460EB1113E}" type="sibTrans" cxnId="{FFC8F62D-9BE9-4D78-9665-A0A510B070EB}">
      <dgm:prSet/>
      <dgm:spPr/>
      <dgm:t>
        <a:bodyPr/>
        <a:lstStyle/>
        <a:p>
          <a:endParaRPr lang="en-US"/>
        </a:p>
      </dgm:t>
    </dgm:pt>
    <dgm:pt modelId="{1BC2F388-CBC6-4080-BB3B-A06F21CF5E92}">
      <dgm:prSet phldrT="[Text]"/>
      <dgm:spPr/>
      <dgm:t>
        <a:bodyPr/>
        <a:lstStyle/>
        <a:p>
          <a:r>
            <a:rPr lang="en-US" dirty="0"/>
            <a:t>Office of Innovation Management, Education and Partnerships  </a:t>
          </a:r>
        </a:p>
      </dgm:t>
    </dgm:pt>
    <dgm:pt modelId="{AC57DF19-C1AA-4B5A-864E-37C392C59004}" type="parTrans" cxnId="{994CCD66-75DE-4C45-BC1A-664B31527B40}">
      <dgm:prSet/>
      <dgm:spPr/>
      <dgm:t>
        <a:bodyPr/>
        <a:lstStyle/>
        <a:p>
          <a:endParaRPr lang="en-US"/>
        </a:p>
      </dgm:t>
    </dgm:pt>
    <dgm:pt modelId="{433E69F1-EC2B-47AE-BD1B-21CBBC08B52F}" type="sibTrans" cxnId="{994CCD66-75DE-4C45-BC1A-664B31527B40}">
      <dgm:prSet/>
      <dgm:spPr/>
      <dgm:t>
        <a:bodyPr/>
        <a:lstStyle/>
        <a:p>
          <a:endParaRPr lang="en-US"/>
        </a:p>
      </dgm:t>
    </dgm:pt>
    <dgm:pt modelId="{EB887837-05FC-4451-A18E-7BD16A1AEA70}">
      <dgm:prSet phldrT="[Text]"/>
      <dgm:spPr/>
      <dgm:t>
        <a:bodyPr/>
        <a:lstStyle/>
        <a:p>
          <a:r>
            <a:rPr lang="en-US" dirty="0"/>
            <a:t>Local Aid Support</a:t>
          </a:r>
        </a:p>
      </dgm:t>
    </dgm:pt>
    <dgm:pt modelId="{5345407A-57F9-42D2-AE10-64F160E7334A}" type="parTrans" cxnId="{89A140FA-04CA-49CC-9094-250E9BBC3B96}">
      <dgm:prSet/>
      <dgm:spPr/>
      <dgm:t>
        <a:bodyPr/>
        <a:lstStyle/>
        <a:p>
          <a:endParaRPr lang="en-US"/>
        </a:p>
      </dgm:t>
    </dgm:pt>
    <dgm:pt modelId="{80D25BC1-50F6-4F8E-B703-62EC3F32588A}" type="sibTrans" cxnId="{89A140FA-04CA-49CC-9094-250E9BBC3B96}">
      <dgm:prSet/>
      <dgm:spPr/>
      <dgm:t>
        <a:bodyPr/>
        <a:lstStyle/>
        <a:p>
          <a:endParaRPr lang="en-US"/>
        </a:p>
      </dgm:t>
    </dgm:pt>
    <dgm:pt modelId="{E6B192BA-CA35-4983-B7C2-A5092D4AC53D}" type="pres">
      <dgm:prSet presAssocID="{C0C0741C-532B-497A-9C42-ECD6BA2524B7}" presName="hierChild1" presStyleCnt="0">
        <dgm:presLayoutVars>
          <dgm:orgChart val="1"/>
          <dgm:chPref val="1"/>
          <dgm:dir/>
          <dgm:animOne val="branch"/>
          <dgm:animLvl val="lvl"/>
          <dgm:resizeHandles/>
        </dgm:presLayoutVars>
      </dgm:prSet>
      <dgm:spPr/>
    </dgm:pt>
    <dgm:pt modelId="{BF02DBA8-C701-4192-8584-45A384A9F4B1}" type="pres">
      <dgm:prSet presAssocID="{784161D9-ABCD-4145-8C69-B3F3FCDF9067}" presName="hierRoot1" presStyleCnt="0">
        <dgm:presLayoutVars>
          <dgm:hierBranch val="init"/>
        </dgm:presLayoutVars>
      </dgm:prSet>
      <dgm:spPr/>
    </dgm:pt>
    <dgm:pt modelId="{66CEB13C-A17D-449E-977C-44995280A215}" type="pres">
      <dgm:prSet presAssocID="{784161D9-ABCD-4145-8C69-B3F3FCDF9067}" presName="rootComposite1" presStyleCnt="0"/>
      <dgm:spPr/>
    </dgm:pt>
    <dgm:pt modelId="{31C66137-FA20-4787-9E23-B18E7E24742B}" type="pres">
      <dgm:prSet presAssocID="{784161D9-ABCD-4145-8C69-B3F3FCDF9067}" presName="rootText1" presStyleLbl="node0" presStyleIdx="0" presStyleCnt="1">
        <dgm:presLayoutVars>
          <dgm:chPref val="3"/>
        </dgm:presLayoutVars>
      </dgm:prSet>
      <dgm:spPr/>
    </dgm:pt>
    <dgm:pt modelId="{7A9CEAB9-69D2-402B-A6F4-A9A1BA5BC64D}" type="pres">
      <dgm:prSet presAssocID="{784161D9-ABCD-4145-8C69-B3F3FCDF9067}" presName="rootConnector1" presStyleLbl="node1" presStyleIdx="0" presStyleCnt="0"/>
      <dgm:spPr/>
    </dgm:pt>
    <dgm:pt modelId="{B97CEC3A-0072-4BFE-8945-27582F8F019D}" type="pres">
      <dgm:prSet presAssocID="{784161D9-ABCD-4145-8C69-B3F3FCDF9067}" presName="hierChild2" presStyleCnt="0"/>
      <dgm:spPr/>
    </dgm:pt>
    <dgm:pt modelId="{F1D9E61E-3090-4922-9BD6-28C4E8664382}" type="pres">
      <dgm:prSet presAssocID="{9A5F797B-FB85-4781-9D6C-FAC2F378887D}" presName="Name37" presStyleLbl="parChTrans1D2" presStyleIdx="0" presStyleCnt="3"/>
      <dgm:spPr/>
    </dgm:pt>
    <dgm:pt modelId="{14EA25B4-1C62-4D2C-9B0A-9852B4531D84}" type="pres">
      <dgm:prSet presAssocID="{CD8E3FEC-E46A-4C03-B313-2F974D6543FB}" presName="hierRoot2" presStyleCnt="0">
        <dgm:presLayoutVars>
          <dgm:hierBranch val="init"/>
        </dgm:presLayoutVars>
      </dgm:prSet>
      <dgm:spPr/>
    </dgm:pt>
    <dgm:pt modelId="{C0D8AF19-B114-43F0-A82A-605CB28535D0}" type="pres">
      <dgm:prSet presAssocID="{CD8E3FEC-E46A-4C03-B313-2F974D6543FB}" presName="rootComposite" presStyleCnt="0"/>
      <dgm:spPr/>
    </dgm:pt>
    <dgm:pt modelId="{92CF15AC-B4B2-43BA-8D47-1E6AFADF454B}" type="pres">
      <dgm:prSet presAssocID="{CD8E3FEC-E46A-4C03-B313-2F974D6543FB}" presName="rootText" presStyleLbl="node2" presStyleIdx="0" presStyleCnt="2">
        <dgm:presLayoutVars>
          <dgm:chPref val="3"/>
        </dgm:presLayoutVars>
      </dgm:prSet>
      <dgm:spPr/>
    </dgm:pt>
    <dgm:pt modelId="{FDA5C3CC-7E93-4EBC-8A3F-B1F3B47AF76F}" type="pres">
      <dgm:prSet presAssocID="{CD8E3FEC-E46A-4C03-B313-2F974D6543FB}" presName="rootConnector" presStyleLbl="node2" presStyleIdx="0" presStyleCnt="2"/>
      <dgm:spPr/>
    </dgm:pt>
    <dgm:pt modelId="{CBA1E46D-DA9F-4D60-9B6C-0CF3FA748F42}" type="pres">
      <dgm:prSet presAssocID="{CD8E3FEC-E46A-4C03-B313-2F974D6543FB}" presName="hierChild4" presStyleCnt="0"/>
      <dgm:spPr/>
    </dgm:pt>
    <dgm:pt modelId="{57C2A5DB-55F9-4A33-B00C-08B162DC9906}" type="pres">
      <dgm:prSet presAssocID="{CD8E3FEC-E46A-4C03-B313-2F974D6543FB}" presName="hierChild5" presStyleCnt="0"/>
      <dgm:spPr/>
    </dgm:pt>
    <dgm:pt modelId="{C3A73B2A-5550-4BC3-8950-9323F0320D7C}" type="pres">
      <dgm:prSet presAssocID="{AC57DF19-C1AA-4B5A-864E-37C392C59004}" presName="Name37" presStyleLbl="parChTrans1D2" presStyleIdx="1" presStyleCnt="3"/>
      <dgm:spPr/>
    </dgm:pt>
    <dgm:pt modelId="{E6D377A6-219F-43A1-BE9E-3808C13B96B2}" type="pres">
      <dgm:prSet presAssocID="{1BC2F388-CBC6-4080-BB3B-A06F21CF5E92}" presName="hierRoot2" presStyleCnt="0">
        <dgm:presLayoutVars>
          <dgm:hierBranch val="init"/>
        </dgm:presLayoutVars>
      </dgm:prSet>
      <dgm:spPr/>
    </dgm:pt>
    <dgm:pt modelId="{6BAFEF28-1350-449B-843F-9BE8AA76AC23}" type="pres">
      <dgm:prSet presAssocID="{1BC2F388-CBC6-4080-BB3B-A06F21CF5E92}" presName="rootComposite" presStyleCnt="0"/>
      <dgm:spPr/>
    </dgm:pt>
    <dgm:pt modelId="{A7EF6775-9168-4AC4-B256-46CE5D9C4070}" type="pres">
      <dgm:prSet presAssocID="{1BC2F388-CBC6-4080-BB3B-A06F21CF5E92}" presName="rootText" presStyleLbl="node2" presStyleIdx="1" presStyleCnt="2" custLinFactNeighborX="4503" custLinFactNeighborY="-1637">
        <dgm:presLayoutVars>
          <dgm:chPref val="3"/>
        </dgm:presLayoutVars>
      </dgm:prSet>
      <dgm:spPr/>
    </dgm:pt>
    <dgm:pt modelId="{CD67CFCF-A49E-4132-A26E-72C6588FDA22}" type="pres">
      <dgm:prSet presAssocID="{1BC2F388-CBC6-4080-BB3B-A06F21CF5E92}" presName="rootConnector" presStyleLbl="node2" presStyleIdx="1" presStyleCnt="2"/>
      <dgm:spPr/>
    </dgm:pt>
    <dgm:pt modelId="{E64B5FFF-7F22-4E37-ACF8-47B494F454BC}" type="pres">
      <dgm:prSet presAssocID="{1BC2F388-CBC6-4080-BB3B-A06F21CF5E92}" presName="hierChild4" presStyleCnt="0"/>
      <dgm:spPr/>
    </dgm:pt>
    <dgm:pt modelId="{38263EA3-C1AF-4CC3-B5B3-5BE7CADC9627}" type="pres">
      <dgm:prSet presAssocID="{5345407A-57F9-42D2-AE10-64F160E7334A}" presName="Name37" presStyleLbl="parChTrans1D3" presStyleIdx="0" presStyleCnt="1"/>
      <dgm:spPr/>
    </dgm:pt>
    <dgm:pt modelId="{0DB08D3A-EEB1-43F1-9244-4168F3829D26}" type="pres">
      <dgm:prSet presAssocID="{EB887837-05FC-4451-A18E-7BD16A1AEA70}" presName="hierRoot2" presStyleCnt="0">
        <dgm:presLayoutVars>
          <dgm:hierBranch val="init"/>
        </dgm:presLayoutVars>
      </dgm:prSet>
      <dgm:spPr/>
    </dgm:pt>
    <dgm:pt modelId="{16396A14-F438-4843-A46E-72F3C4D60D63}" type="pres">
      <dgm:prSet presAssocID="{EB887837-05FC-4451-A18E-7BD16A1AEA70}" presName="rootComposite" presStyleCnt="0"/>
      <dgm:spPr/>
    </dgm:pt>
    <dgm:pt modelId="{877CA78D-1C23-4BD7-A145-EA286FCDC766}" type="pres">
      <dgm:prSet presAssocID="{EB887837-05FC-4451-A18E-7BD16A1AEA70}" presName="rootText" presStyleLbl="node3" presStyleIdx="0" presStyleCnt="1">
        <dgm:presLayoutVars>
          <dgm:chPref val="3"/>
        </dgm:presLayoutVars>
      </dgm:prSet>
      <dgm:spPr/>
    </dgm:pt>
    <dgm:pt modelId="{9AE1C592-2CA4-4A3B-8AF8-2B4345642F42}" type="pres">
      <dgm:prSet presAssocID="{EB887837-05FC-4451-A18E-7BD16A1AEA70}" presName="rootConnector" presStyleLbl="node3" presStyleIdx="0" presStyleCnt="1"/>
      <dgm:spPr/>
    </dgm:pt>
    <dgm:pt modelId="{81F8955B-9BF8-4671-AE19-2EB3DD3DAFE4}" type="pres">
      <dgm:prSet presAssocID="{EB887837-05FC-4451-A18E-7BD16A1AEA70}" presName="hierChild4" presStyleCnt="0"/>
      <dgm:spPr/>
    </dgm:pt>
    <dgm:pt modelId="{90D225E9-7FFF-4B15-A554-B5D695B85603}" type="pres">
      <dgm:prSet presAssocID="{EB887837-05FC-4451-A18E-7BD16A1AEA70}" presName="hierChild5" presStyleCnt="0"/>
      <dgm:spPr/>
    </dgm:pt>
    <dgm:pt modelId="{189FF051-E09F-4283-A9C4-830AC7C9C740}" type="pres">
      <dgm:prSet presAssocID="{1BC2F388-CBC6-4080-BB3B-A06F21CF5E92}" presName="hierChild5" presStyleCnt="0"/>
      <dgm:spPr/>
    </dgm:pt>
    <dgm:pt modelId="{1BE8D598-30A5-4490-9924-44FACCE11AF5}" type="pres">
      <dgm:prSet presAssocID="{784161D9-ABCD-4145-8C69-B3F3FCDF9067}" presName="hierChild3" presStyleCnt="0"/>
      <dgm:spPr/>
    </dgm:pt>
    <dgm:pt modelId="{26D79540-CBE1-46BB-BFFB-774823A91426}" type="pres">
      <dgm:prSet presAssocID="{EE073603-5B3F-49CF-B69F-240603B058E9}" presName="Name111" presStyleLbl="parChTrans1D2" presStyleIdx="2" presStyleCnt="3"/>
      <dgm:spPr/>
    </dgm:pt>
    <dgm:pt modelId="{277A7C85-288E-469B-929E-BB33C34DC32C}" type="pres">
      <dgm:prSet presAssocID="{2E357DBE-4FCF-4A0B-9F09-90CD5F7FE98B}" presName="hierRoot3" presStyleCnt="0">
        <dgm:presLayoutVars>
          <dgm:hierBranch val="init"/>
        </dgm:presLayoutVars>
      </dgm:prSet>
      <dgm:spPr/>
    </dgm:pt>
    <dgm:pt modelId="{CA46B4B6-81F5-4A0E-A145-7A8D6517402F}" type="pres">
      <dgm:prSet presAssocID="{2E357DBE-4FCF-4A0B-9F09-90CD5F7FE98B}" presName="rootComposite3" presStyleCnt="0"/>
      <dgm:spPr/>
    </dgm:pt>
    <dgm:pt modelId="{81D86E03-A980-4BE0-9AD8-0ADA311973EA}" type="pres">
      <dgm:prSet presAssocID="{2E357DBE-4FCF-4A0B-9F09-90CD5F7FE98B}" presName="rootText3" presStyleLbl="asst1" presStyleIdx="0" presStyleCnt="1">
        <dgm:presLayoutVars>
          <dgm:chPref val="3"/>
        </dgm:presLayoutVars>
      </dgm:prSet>
      <dgm:spPr/>
    </dgm:pt>
    <dgm:pt modelId="{FB5F6C16-FF32-4DF2-B5AE-9C498B87A1F2}" type="pres">
      <dgm:prSet presAssocID="{2E357DBE-4FCF-4A0B-9F09-90CD5F7FE98B}" presName="rootConnector3" presStyleLbl="asst1" presStyleIdx="0" presStyleCnt="1"/>
      <dgm:spPr/>
    </dgm:pt>
    <dgm:pt modelId="{8CD1E82D-4766-4BA1-B9EB-7CB83BB9A34C}" type="pres">
      <dgm:prSet presAssocID="{2E357DBE-4FCF-4A0B-9F09-90CD5F7FE98B}" presName="hierChild6" presStyleCnt="0"/>
      <dgm:spPr/>
    </dgm:pt>
    <dgm:pt modelId="{C660F136-5547-402B-9011-EA6C144845AB}" type="pres">
      <dgm:prSet presAssocID="{2E357DBE-4FCF-4A0B-9F09-90CD5F7FE98B}" presName="hierChild7" presStyleCnt="0"/>
      <dgm:spPr/>
    </dgm:pt>
  </dgm:ptLst>
  <dgm:cxnLst>
    <dgm:cxn modelId="{9BCA3F2C-060A-413F-90B0-52394ED41759}" type="presOf" srcId="{2E357DBE-4FCF-4A0B-9F09-90CD5F7FE98B}" destId="{FB5F6C16-FF32-4DF2-B5AE-9C498B87A1F2}" srcOrd="1" destOrd="0" presId="urn:microsoft.com/office/officeart/2005/8/layout/orgChart1"/>
    <dgm:cxn modelId="{FFC8F62D-9BE9-4D78-9665-A0A510B070EB}" srcId="{784161D9-ABCD-4145-8C69-B3F3FCDF9067}" destId="{CD8E3FEC-E46A-4C03-B313-2F974D6543FB}" srcOrd="1" destOrd="0" parTransId="{9A5F797B-FB85-4781-9D6C-FAC2F378887D}" sibTransId="{8F1D0A81-5790-435C-BA43-19460EB1113E}"/>
    <dgm:cxn modelId="{0346F62E-57E1-4A3C-9BBB-6E6E4B8FAEA2}" srcId="{C0C0741C-532B-497A-9C42-ECD6BA2524B7}" destId="{784161D9-ABCD-4145-8C69-B3F3FCDF9067}" srcOrd="0" destOrd="0" parTransId="{44A61543-CDD2-4BA7-A5CC-035FD465EE3C}" sibTransId="{5830B710-A5D7-4543-A026-8888F30EEDE5}"/>
    <dgm:cxn modelId="{440F622F-29B6-46F0-B190-2DECDE3C0725}" srcId="{784161D9-ABCD-4145-8C69-B3F3FCDF9067}" destId="{2E357DBE-4FCF-4A0B-9F09-90CD5F7FE98B}" srcOrd="0" destOrd="0" parTransId="{EE073603-5B3F-49CF-B69F-240603B058E9}" sibTransId="{0757F31C-A0C9-49E2-A7D7-0689A103A433}"/>
    <dgm:cxn modelId="{D6C9B861-47F6-4242-9CDD-59877E5D3E54}" type="presOf" srcId="{1BC2F388-CBC6-4080-BB3B-A06F21CF5E92}" destId="{A7EF6775-9168-4AC4-B256-46CE5D9C4070}" srcOrd="0" destOrd="0" presId="urn:microsoft.com/office/officeart/2005/8/layout/orgChart1"/>
    <dgm:cxn modelId="{F8735744-B4E3-44E2-AE7D-1CE70E0722E6}" type="presOf" srcId="{C0C0741C-532B-497A-9C42-ECD6BA2524B7}" destId="{E6B192BA-CA35-4983-B7C2-A5092D4AC53D}" srcOrd="0" destOrd="0" presId="urn:microsoft.com/office/officeart/2005/8/layout/orgChart1"/>
    <dgm:cxn modelId="{48955166-26BA-45DE-8265-E17AA59EDEFA}" type="presOf" srcId="{5345407A-57F9-42D2-AE10-64F160E7334A}" destId="{38263EA3-C1AF-4CC3-B5B3-5BE7CADC9627}" srcOrd="0" destOrd="0" presId="urn:microsoft.com/office/officeart/2005/8/layout/orgChart1"/>
    <dgm:cxn modelId="{994CCD66-75DE-4C45-BC1A-664B31527B40}" srcId="{784161D9-ABCD-4145-8C69-B3F3FCDF9067}" destId="{1BC2F388-CBC6-4080-BB3B-A06F21CF5E92}" srcOrd="2" destOrd="0" parTransId="{AC57DF19-C1AA-4B5A-864E-37C392C59004}" sibTransId="{433E69F1-EC2B-47AE-BD1B-21CBBC08B52F}"/>
    <dgm:cxn modelId="{2900514D-77DF-4C7E-8EE1-8DEC947DF2D9}" type="presOf" srcId="{EB887837-05FC-4451-A18E-7BD16A1AEA70}" destId="{9AE1C592-2CA4-4A3B-8AF8-2B4345642F42}" srcOrd="1" destOrd="0" presId="urn:microsoft.com/office/officeart/2005/8/layout/orgChart1"/>
    <dgm:cxn modelId="{7CE69E72-ED8B-4D24-8267-64E058FF6A46}" type="presOf" srcId="{2E357DBE-4FCF-4A0B-9F09-90CD5F7FE98B}" destId="{81D86E03-A980-4BE0-9AD8-0ADA311973EA}" srcOrd="0" destOrd="0" presId="urn:microsoft.com/office/officeart/2005/8/layout/orgChart1"/>
    <dgm:cxn modelId="{5B547079-CB30-479F-8ADE-2BA9C57E85F4}" type="presOf" srcId="{CD8E3FEC-E46A-4C03-B313-2F974D6543FB}" destId="{92CF15AC-B4B2-43BA-8D47-1E6AFADF454B}" srcOrd="0" destOrd="0" presId="urn:microsoft.com/office/officeart/2005/8/layout/orgChart1"/>
    <dgm:cxn modelId="{010C7487-B225-4405-8266-86FCE43AAF84}" type="presOf" srcId="{AC57DF19-C1AA-4B5A-864E-37C392C59004}" destId="{C3A73B2A-5550-4BC3-8950-9323F0320D7C}" srcOrd="0" destOrd="0" presId="urn:microsoft.com/office/officeart/2005/8/layout/orgChart1"/>
    <dgm:cxn modelId="{D3952C96-B19F-4412-AA85-57D55CC2DE8C}" type="presOf" srcId="{EB887837-05FC-4451-A18E-7BD16A1AEA70}" destId="{877CA78D-1C23-4BD7-A145-EA286FCDC766}" srcOrd="0" destOrd="0" presId="urn:microsoft.com/office/officeart/2005/8/layout/orgChart1"/>
    <dgm:cxn modelId="{D27FB799-A24D-4361-B306-E05A4C9C07AD}" type="presOf" srcId="{784161D9-ABCD-4145-8C69-B3F3FCDF9067}" destId="{7A9CEAB9-69D2-402B-A6F4-A9A1BA5BC64D}" srcOrd="1" destOrd="0" presId="urn:microsoft.com/office/officeart/2005/8/layout/orgChart1"/>
    <dgm:cxn modelId="{6A7E5CB5-8590-425A-A8E5-C74EA1DE07DF}" type="presOf" srcId="{CD8E3FEC-E46A-4C03-B313-2F974D6543FB}" destId="{FDA5C3CC-7E93-4EBC-8A3F-B1F3B47AF76F}" srcOrd="1" destOrd="0" presId="urn:microsoft.com/office/officeart/2005/8/layout/orgChart1"/>
    <dgm:cxn modelId="{12B709BC-F37F-4C67-AD03-49006245B172}" type="presOf" srcId="{1BC2F388-CBC6-4080-BB3B-A06F21CF5E92}" destId="{CD67CFCF-A49E-4132-A26E-72C6588FDA22}" srcOrd="1" destOrd="0" presId="urn:microsoft.com/office/officeart/2005/8/layout/orgChart1"/>
    <dgm:cxn modelId="{8E16BEC1-3052-4519-AC3A-DAEBFB972FD8}" type="presOf" srcId="{784161D9-ABCD-4145-8C69-B3F3FCDF9067}" destId="{31C66137-FA20-4787-9E23-B18E7E24742B}" srcOrd="0" destOrd="0" presId="urn:microsoft.com/office/officeart/2005/8/layout/orgChart1"/>
    <dgm:cxn modelId="{F53600C6-827C-4C60-9C48-4D29E07CB4A3}" type="presOf" srcId="{9A5F797B-FB85-4781-9D6C-FAC2F378887D}" destId="{F1D9E61E-3090-4922-9BD6-28C4E8664382}" srcOrd="0" destOrd="0" presId="urn:microsoft.com/office/officeart/2005/8/layout/orgChart1"/>
    <dgm:cxn modelId="{89A140FA-04CA-49CC-9094-250E9BBC3B96}" srcId="{1BC2F388-CBC6-4080-BB3B-A06F21CF5E92}" destId="{EB887837-05FC-4451-A18E-7BD16A1AEA70}" srcOrd="0" destOrd="0" parTransId="{5345407A-57F9-42D2-AE10-64F160E7334A}" sibTransId="{80D25BC1-50F6-4F8E-B703-62EC3F32588A}"/>
    <dgm:cxn modelId="{940051FA-158C-45C0-85E2-9CA9FC65C850}" type="presOf" srcId="{EE073603-5B3F-49CF-B69F-240603B058E9}" destId="{26D79540-CBE1-46BB-BFFB-774823A91426}" srcOrd="0" destOrd="0" presId="urn:microsoft.com/office/officeart/2005/8/layout/orgChart1"/>
    <dgm:cxn modelId="{1F83A301-18D6-47F4-841C-CCD00A7669FE}" type="presParOf" srcId="{E6B192BA-CA35-4983-B7C2-A5092D4AC53D}" destId="{BF02DBA8-C701-4192-8584-45A384A9F4B1}" srcOrd="0" destOrd="0" presId="urn:microsoft.com/office/officeart/2005/8/layout/orgChart1"/>
    <dgm:cxn modelId="{B3D32A95-46F5-421E-9FA2-4937DD14841A}" type="presParOf" srcId="{BF02DBA8-C701-4192-8584-45A384A9F4B1}" destId="{66CEB13C-A17D-449E-977C-44995280A215}" srcOrd="0" destOrd="0" presId="urn:microsoft.com/office/officeart/2005/8/layout/orgChart1"/>
    <dgm:cxn modelId="{C36F89C7-33CC-4476-8DF7-894B550479BF}" type="presParOf" srcId="{66CEB13C-A17D-449E-977C-44995280A215}" destId="{31C66137-FA20-4787-9E23-B18E7E24742B}" srcOrd="0" destOrd="0" presId="urn:microsoft.com/office/officeart/2005/8/layout/orgChart1"/>
    <dgm:cxn modelId="{6B2B4CF5-4A5C-4118-9125-6498E06A5031}" type="presParOf" srcId="{66CEB13C-A17D-449E-977C-44995280A215}" destId="{7A9CEAB9-69D2-402B-A6F4-A9A1BA5BC64D}" srcOrd="1" destOrd="0" presId="urn:microsoft.com/office/officeart/2005/8/layout/orgChart1"/>
    <dgm:cxn modelId="{37541465-9BAE-4413-9703-27AB193864C8}" type="presParOf" srcId="{BF02DBA8-C701-4192-8584-45A384A9F4B1}" destId="{B97CEC3A-0072-4BFE-8945-27582F8F019D}" srcOrd="1" destOrd="0" presId="urn:microsoft.com/office/officeart/2005/8/layout/orgChart1"/>
    <dgm:cxn modelId="{1505B3E8-A46D-45BE-8F34-2023863904F3}" type="presParOf" srcId="{B97CEC3A-0072-4BFE-8945-27582F8F019D}" destId="{F1D9E61E-3090-4922-9BD6-28C4E8664382}" srcOrd="0" destOrd="0" presId="urn:microsoft.com/office/officeart/2005/8/layout/orgChart1"/>
    <dgm:cxn modelId="{6C598BD4-E305-40F4-A594-758880241BA1}" type="presParOf" srcId="{B97CEC3A-0072-4BFE-8945-27582F8F019D}" destId="{14EA25B4-1C62-4D2C-9B0A-9852B4531D84}" srcOrd="1" destOrd="0" presId="urn:microsoft.com/office/officeart/2005/8/layout/orgChart1"/>
    <dgm:cxn modelId="{4FEB3538-D436-4BF1-B3A5-604EAF2B3296}" type="presParOf" srcId="{14EA25B4-1C62-4D2C-9B0A-9852B4531D84}" destId="{C0D8AF19-B114-43F0-A82A-605CB28535D0}" srcOrd="0" destOrd="0" presId="urn:microsoft.com/office/officeart/2005/8/layout/orgChart1"/>
    <dgm:cxn modelId="{D7A6F9DC-B613-46F2-8434-4C796F1B94AA}" type="presParOf" srcId="{C0D8AF19-B114-43F0-A82A-605CB28535D0}" destId="{92CF15AC-B4B2-43BA-8D47-1E6AFADF454B}" srcOrd="0" destOrd="0" presId="urn:microsoft.com/office/officeart/2005/8/layout/orgChart1"/>
    <dgm:cxn modelId="{3D164A71-2754-4579-81DE-B4EFAF0FCD5B}" type="presParOf" srcId="{C0D8AF19-B114-43F0-A82A-605CB28535D0}" destId="{FDA5C3CC-7E93-4EBC-8A3F-B1F3B47AF76F}" srcOrd="1" destOrd="0" presId="urn:microsoft.com/office/officeart/2005/8/layout/orgChart1"/>
    <dgm:cxn modelId="{BAC479E2-E919-468B-906D-7602DA6996F9}" type="presParOf" srcId="{14EA25B4-1C62-4D2C-9B0A-9852B4531D84}" destId="{CBA1E46D-DA9F-4D60-9B6C-0CF3FA748F42}" srcOrd="1" destOrd="0" presId="urn:microsoft.com/office/officeart/2005/8/layout/orgChart1"/>
    <dgm:cxn modelId="{2983841E-8E6C-4F39-B2B5-4DC51505D3FC}" type="presParOf" srcId="{14EA25B4-1C62-4D2C-9B0A-9852B4531D84}" destId="{57C2A5DB-55F9-4A33-B00C-08B162DC9906}" srcOrd="2" destOrd="0" presId="urn:microsoft.com/office/officeart/2005/8/layout/orgChart1"/>
    <dgm:cxn modelId="{93953070-019C-4836-B80E-2EF09A262982}" type="presParOf" srcId="{B97CEC3A-0072-4BFE-8945-27582F8F019D}" destId="{C3A73B2A-5550-4BC3-8950-9323F0320D7C}" srcOrd="2" destOrd="0" presId="urn:microsoft.com/office/officeart/2005/8/layout/orgChart1"/>
    <dgm:cxn modelId="{A384FBE1-F1BD-4F08-B4AF-A2DD0377A46D}" type="presParOf" srcId="{B97CEC3A-0072-4BFE-8945-27582F8F019D}" destId="{E6D377A6-219F-43A1-BE9E-3808C13B96B2}" srcOrd="3" destOrd="0" presId="urn:microsoft.com/office/officeart/2005/8/layout/orgChart1"/>
    <dgm:cxn modelId="{F06458CB-41E0-4E0A-8CFF-FACF0168F0C3}" type="presParOf" srcId="{E6D377A6-219F-43A1-BE9E-3808C13B96B2}" destId="{6BAFEF28-1350-449B-843F-9BE8AA76AC23}" srcOrd="0" destOrd="0" presId="urn:microsoft.com/office/officeart/2005/8/layout/orgChart1"/>
    <dgm:cxn modelId="{23DE9EDA-2C10-4C8A-B26F-42B49560FB8F}" type="presParOf" srcId="{6BAFEF28-1350-449B-843F-9BE8AA76AC23}" destId="{A7EF6775-9168-4AC4-B256-46CE5D9C4070}" srcOrd="0" destOrd="0" presId="urn:microsoft.com/office/officeart/2005/8/layout/orgChart1"/>
    <dgm:cxn modelId="{7ACED2A7-A28C-4799-836C-C10F01723E53}" type="presParOf" srcId="{6BAFEF28-1350-449B-843F-9BE8AA76AC23}" destId="{CD67CFCF-A49E-4132-A26E-72C6588FDA22}" srcOrd="1" destOrd="0" presId="urn:microsoft.com/office/officeart/2005/8/layout/orgChart1"/>
    <dgm:cxn modelId="{3377906B-BEF5-413B-A8A0-B6590CB0C467}" type="presParOf" srcId="{E6D377A6-219F-43A1-BE9E-3808C13B96B2}" destId="{E64B5FFF-7F22-4E37-ACF8-47B494F454BC}" srcOrd="1" destOrd="0" presId="urn:microsoft.com/office/officeart/2005/8/layout/orgChart1"/>
    <dgm:cxn modelId="{DCB3FC81-F403-44F8-A441-62A1FD131BE7}" type="presParOf" srcId="{E64B5FFF-7F22-4E37-ACF8-47B494F454BC}" destId="{38263EA3-C1AF-4CC3-B5B3-5BE7CADC9627}" srcOrd="0" destOrd="0" presId="urn:microsoft.com/office/officeart/2005/8/layout/orgChart1"/>
    <dgm:cxn modelId="{F9C5E4D3-7423-4147-996D-19D51456AE7C}" type="presParOf" srcId="{E64B5FFF-7F22-4E37-ACF8-47B494F454BC}" destId="{0DB08D3A-EEB1-43F1-9244-4168F3829D26}" srcOrd="1" destOrd="0" presId="urn:microsoft.com/office/officeart/2005/8/layout/orgChart1"/>
    <dgm:cxn modelId="{1F92E0B1-D336-4958-9281-52A78A0AB4AD}" type="presParOf" srcId="{0DB08D3A-EEB1-43F1-9244-4168F3829D26}" destId="{16396A14-F438-4843-A46E-72F3C4D60D63}" srcOrd="0" destOrd="0" presId="urn:microsoft.com/office/officeart/2005/8/layout/orgChart1"/>
    <dgm:cxn modelId="{937D523B-CAD3-42EE-8144-2F4C5D55EE91}" type="presParOf" srcId="{16396A14-F438-4843-A46E-72F3C4D60D63}" destId="{877CA78D-1C23-4BD7-A145-EA286FCDC766}" srcOrd="0" destOrd="0" presId="urn:microsoft.com/office/officeart/2005/8/layout/orgChart1"/>
    <dgm:cxn modelId="{0A6C6660-4E9F-41CE-9B2E-69AD950DC739}" type="presParOf" srcId="{16396A14-F438-4843-A46E-72F3C4D60D63}" destId="{9AE1C592-2CA4-4A3B-8AF8-2B4345642F42}" srcOrd="1" destOrd="0" presId="urn:microsoft.com/office/officeart/2005/8/layout/orgChart1"/>
    <dgm:cxn modelId="{308A5AA1-2337-4E27-97BD-CD18BEB5F568}" type="presParOf" srcId="{0DB08D3A-EEB1-43F1-9244-4168F3829D26}" destId="{81F8955B-9BF8-4671-AE19-2EB3DD3DAFE4}" srcOrd="1" destOrd="0" presId="urn:microsoft.com/office/officeart/2005/8/layout/orgChart1"/>
    <dgm:cxn modelId="{646CD28D-6030-451E-9A55-25B34DDA6532}" type="presParOf" srcId="{0DB08D3A-EEB1-43F1-9244-4168F3829D26}" destId="{90D225E9-7FFF-4B15-A554-B5D695B85603}" srcOrd="2" destOrd="0" presId="urn:microsoft.com/office/officeart/2005/8/layout/orgChart1"/>
    <dgm:cxn modelId="{053308EA-2E5B-4D4A-A577-B522A56FEF17}" type="presParOf" srcId="{E6D377A6-219F-43A1-BE9E-3808C13B96B2}" destId="{189FF051-E09F-4283-A9C4-830AC7C9C740}" srcOrd="2" destOrd="0" presId="urn:microsoft.com/office/officeart/2005/8/layout/orgChart1"/>
    <dgm:cxn modelId="{FA68EFFF-5DBA-447A-B102-18CDBE714726}" type="presParOf" srcId="{BF02DBA8-C701-4192-8584-45A384A9F4B1}" destId="{1BE8D598-30A5-4490-9924-44FACCE11AF5}" srcOrd="2" destOrd="0" presId="urn:microsoft.com/office/officeart/2005/8/layout/orgChart1"/>
    <dgm:cxn modelId="{FFE8B415-428E-44D2-AABF-E6B8EA0AFEA0}" type="presParOf" srcId="{1BE8D598-30A5-4490-9924-44FACCE11AF5}" destId="{26D79540-CBE1-46BB-BFFB-774823A91426}" srcOrd="0" destOrd="0" presId="urn:microsoft.com/office/officeart/2005/8/layout/orgChart1"/>
    <dgm:cxn modelId="{3CB283F1-8A6D-4C52-8ECB-0A483D16D1E6}" type="presParOf" srcId="{1BE8D598-30A5-4490-9924-44FACCE11AF5}" destId="{277A7C85-288E-469B-929E-BB33C34DC32C}" srcOrd="1" destOrd="0" presId="urn:microsoft.com/office/officeart/2005/8/layout/orgChart1"/>
    <dgm:cxn modelId="{6919113B-D14E-4382-957C-9D4592EFF738}" type="presParOf" srcId="{277A7C85-288E-469B-929E-BB33C34DC32C}" destId="{CA46B4B6-81F5-4A0E-A145-7A8D6517402F}" srcOrd="0" destOrd="0" presId="urn:microsoft.com/office/officeart/2005/8/layout/orgChart1"/>
    <dgm:cxn modelId="{BA12D142-B121-4709-885B-94DF3BA0DA1E}" type="presParOf" srcId="{CA46B4B6-81F5-4A0E-A145-7A8D6517402F}" destId="{81D86E03-A980-4BE0-9AD8-0ADA311973EA}" srcOrd="0" destOrd="0" presId="urn:microsoft.com/office/officeart/2005/8/layout/orgChart1"/>
    <dgm:cxn modelId="{77622737-E9EB-43C3-8835-108E5FEEF2E1}" type="presParOf" srcId="{CA46B4B6-81F5-4A0E-A145-7A8D6517402F}" destId="{FB5F6C16-FF32-4DF2-B5AE-9C498B87A1F2}" srcOrd="1" destOrd="0" presId="urn:microsoft.com/office/officeart/2005/8/layout/orgChart1"/>
    <dgm:cxn modelId="{8BFF552A-5FC3-4AC5-A6B5-13E42D121643}" type="presParOf" srcId="{277A7C85-288E-469B-929E-BB33C34DC32C}" destId="{8CD1E82D-4766-4BA1-B9EB-7CB83BB9A34C}" srcOrd="1" destOrd="0" presId="urn:microsoft.com/office/officeart/2005/8/layout/orgChart1"/>
    <dgm:cxn modelId="{AC72EF5D-E1B2-4CF0-A2CB-167EF896F7DC}" type="presParOf" srcId="{277A7C85-288E-469B-929E-BB33C34DC32C}" destId="{C660F136-5547-402B-9011-EA6C144845A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5DF4D7-CE67-4DB7-84AF-D1F6F1616E5D}"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en-US"/>
        </a:p>
      </dgm:t>
    </dgm:pt>
    <dgm:pt modelId="{6D47EE1E-1BED-474B-9647-AB7602ABC751}">
      <dgm:prSet phldrT="[Text]"/>
      <dgm:spPr>
        <a:xfrm>
          <a:off x="2988986" y="113291"/>
          <a:ext cx="1646570" cy="1122722"/>
        </a:xfrm>
        <a:prstGeom prst="rect">
          <a:avLst/>
        </a:prstGeom>
        <a:solidFill>
          <a:srgbClr val="4472C4">
            <a:lumMod val="20000"/>
            <a:lumOff val="80000"/>
          </a:srgbClr>
        </a:solidFill>
        <a:ln>
          <a:noFill/>
        </a:ln>
        <a:effectLst/>
        <a:scene3d>
          <a:camera prst="orthographicFront"/>
          <a:lightRig rig="flat" dir="t"/>
        </a:scene3d>
        <a:sp3d prstMaterial="dkEdge">
          <a:bevelT w="8200" h="38100"/>
        </a:sp3d>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Local Aid Support Team</a:t>
          </a:r>
        </a:p>
        <a:p>
          <a:pPr>
            <a:buNone/>
          </a:pPr>
          <a:r>
            <a:rPr lang="en-US" b="1" dirty="0">
              <a:solidFill>
                <a:sysClr val="windowText" lastClr="000000">
                  <a:hueOff val="0"/>
                  <a:satOff val="0"/>
                  <a:lumOff val="0"/>
                  <a:alphaOff val="0"/>
                </a:sysClr>
              </a:solidFill>
              <a:latin typeface="Calibri" panose="020F0502020204030204"/>
              <a:ea typeface="+mn-ea"/>
              <a:cs typeface="+mn-cs"/>
            </a:rPr>
            <a:t>(LAS)</a:t>
          </a:r>
        </a:p>
      </dgm:t>
    </dgm:pt>
    <dgm:pt modelId="{8765B8DA-9FA3-4162-BDE2-20722DD39922}" type="parTrans" cxnId="{9FC52685-B223-4701-AB89-CCABEB9EE978}">
      <dgm:prSet/>
      <dgm:spPr/>
      <dgm:t>
        <a:bodyPr/>
        <a:lstStyle/>
        <a:p>
          <a:endParaRPr lang="en-US" b="1"/>
        </a:p>
      </dgm:t>
    </dgm:pt>
    <dgm:pt modelId="{EEE7A301-9426-467E-921A-2847F0FDDA60}" type="sibTrans" cxnId="{9FC52685-B223-4701-AB89-CCABEB9EE978}">
      <dgm:prSet/>
      <dgm:spPr/>
      <dgm:t>
        <a:bodyPr/>
        <a:lstStyle/>
        <a:p>
          <a:endParaRPr lang="en-US" b="1"/>
        </a:p>
      </dgm:t>
    </dgm:pt>
    <dgm:pt modelId="{401955AA-509C-4C4B-9A59-3265577129A7}">
      <dgm:prSet phldrT="[Text]"/>
      <dgm:spPr>
        <a:xfrm>
          <a:off x="5055432" y="3050296"/>
          <a:ext cx="1646570" cy="1122722"/>
        </a:xfrm>
        <a:prstGeom prst="rect">
          <a:avLst/>
        </a:prstGeom>
        <a:solidFill>
          <a:srgbClr val="4472C4">
            <a:lumMod val="20000"/>
            <a:lumOff val="80000"/>
          </a:srgbClr>
        </a:solidFill>
        <a:ln>
          <a:noFill/>
        </a:ln>
        <a:effectLst/>
        <a:scene3d>
          <a:camera prst="orthographicFront"/>
          <a:lightRig rig="flat" dir="t"/>
        </a:scene3d>
        <a:sp3d prstMaterial="dkEdge">
          <a:bevelT w="8200" h="38100"/>
        </a:sp3d>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TTAP Centers</a:t>
          </a:r>
        </a:p>
      </dgm:t>
    </dgm:pt>
    <dgm:pt modelId="{471EFC8E-D6A0-4D9E-AC49-882AA15E568E}" type="parTrans" cxnId="{CF88545D-916C-4A21-A3AC-9010B16CE164}">
      <dgm:prSet/>
      <dgm:spPr>
        <a:xfrm>
          <a:off x="4808447" y="2704517"/>
          <a:ext cx="246985" cy="907141"/>
        </a:xfrm>
        <a:custGeom>
          <a:avLst/>
          <a:gdLst/>
          <a:ahLst/>
          <a:cxnLst/>
          <a:rect l="0" t="0" r="0" b="0"/>
          <a:pathLst>
            <a:path>
              <a:moveTo>
                <a:pt x="0" y="0"/>
              </a:moveTo>
              <a:lnTo>
                <a:pt x="0" y="907141"/>
              </a:lnTo>
              <a:lnTo>
                <a:pt x="246985" y="907141"/>
              </a:lnTo>
            </a:path>
          </a:pathLst>
        </a:custGeom>
        <a:noFill/>
        <a:ln w="12700" cap="flat" cmpd="sng" algn="ctr">
          <a:solidFill>
            <a:sysClr val="windowText" lastClr="000000">
              <a:shade val="80000"/>
              <a:hueOff val="0"/>
              <a:satOff val="0"/>
              <a:lumOff val="0"/>
              <a:alphaOff val="0"/>
            </a:sysClr>
          </a:solidFill>
          <a:prstDash val="solid"/>
          <a:miter lim="800000"/>
        </a:ln>
        <a:effectLst/>
      </dgm:spPr>
      <dgm:t>
        <a:bodyPr/>
        <a:lstStyle/>
        <a:p>
          <a:endParaRPr lang="en-US" b="1"/>
        </a:p>
      </dgm:t>
    </dgm:pt>
    <dgm:pt modelId="{6E0C236C-5C44-45D6-BB11-F367F6F567DD}" type="sibTrans" cxnId="{CF88545D-916C-4A21-A3AC-9010B16CE164}">
      <dgm:prSet/>
      <dgm:spPr/>
      <dgm:t>
        <a:bodyPr/>
        <a:lstStyle/>
        <a:p>
          <a:endParaRPr lang="en-US" b="1"/>
        </a:p>
      </dgm:t>
    </dgm:pt>
    <dgm:pt modelId="{2B0552DC-0B03-410C-A9C0-C28172E23363}" type="asst">
      <dgm:prSet phldrT="[Text]"/>
      <dgm:spPr>
        <a:xfrm>
          <a:off x="3985161" y="1581794"/>
          <a:ext cx="1646570" cy="1122722"/>
        </a:xfrm>
        <a:prstGeom prst="rect">
          <a:avLst/>
        </a:prstGeom>
        <a:solidFill>
          <a:srgbClr val="4472C4">
            <a:lumMod val="20000"/>
            <a:lumOff val="80000"/>
          </a:srgbClr>
        </a:solidFill>
        <a:ln>
          <a:noFill/>
        </a:ln>
        <a:effectLst/>
        <a:scene3d>
          <a:camera prst="orthographicFront"/>
          <a:lightRig rig="flat" dir="t"/>
        </a:scene3d>
        <a:sp3d prstMaterial="dkEdge">
          <a:bevelT w="8200" h="38100"/>
        </a:sp3d>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Tribal Technical Assistance Program (TTAP)</a:t>
          </a:r>
        </a:p>
      </dgm:t>
    </dgm:pt>
    <dgm:pt modelId="{05D5DBF6-CDFB-4348-90FA-14F03450BFE1}" type="parTrans" cxnId="{3DE55A31-957C-45F0-A9A5-FD21E7526CF5}">
      <dgm:prSet/>
      <dgm:spPr>
        <a:xfrm>
          <a:off x="3812271" y="1236014"/>
          <a:ext cx="172889" cy="907141"/>
        </a:xfrm>
        <a:custGeom>
          <a:avLst/>
          <a:gdLst/>
          <a:ahLst/>
          <a:cxnLst/>
          <a:rect l="0" t="0" r="0" b="0"/>
          <a:pathLst>
            <a:path>
              <a:moveTo>
                <a:pt x="0" y="0"/>
              </a:moveTo>
              <a:lnTo>
                <a:pt x="0" y="907141"/>
              </a:lnTo>
              <a:lnTo>
                <a:pt x="172889" y="907141"/>
              </a:lnTo>
            </a:path>
          </a:pathLst>
        </a:custGeom>
        <a:noFill/>
        <a:ln w="12700" cap="flat" cmpd="sng" algn="ctr">
          <a:solidFill>
            <a:sysClr val="windowText" lastClr="000000">
              <a:shade val="60000"/>
              <a:hueOff val="0"/>
              <a:satOff val="0"/>
              <a:lumOff val="0"/>
              <a:alphaOff val="0"/>
            </a:sysClr>
          </a:solidFill>
          <a:prstDash val="solid"/>
          <a:miter lim="800000"/>
        </a:ln>
        <a:effectLst/>
      </dgm:spPr>
      <dgm:t>
        <a:bodyPr/>
        <a:lstStyle/>
        <a:p>
          <a:endParaRPr lang="en-US" b="1"/>
        </a:p>
      </dgm:t>
    </dgm:pt>
    <dgm:pt modelId="{C16AAE77-7163-43A0-A6BA-C1AA24F74D55}" type="sibTrans" cxnId="{3DE55A31-957C-45F0-A9A5-FD21E7526CF5}">
      <dgm:prSet/>
      <dgm:spPr/>
      <dgm:t>
        <a:bodyPr/>
        <a:lstStyle/>
        <a:p>
          <a:endParaRPr lang="en-US" b="1"/>
        </a:p>
      </dgm:t>
    </dgm:pt>
    <dgm:pt modelId="{7C7F4C7E-191D-451B-9261-BE3E3D45A341}" type="asst">
      <dgm:prSet phldrT="[Text]"/>
      <dgm:spPr>
        <a:xfrm>
          <a:off x="996635" y="3050296"/>
          <a:ext cx="1646570" cy="1122722"/>
        </a:xfrm>
        <a:prstGeom prst="rect">
          <a:avLst/>
        </a:prstGeom>
        <a:gradFill rotWithShape="0">
          <a:gsLst>
            <a:gs pos="0">
              <a:sysClr val="window" lastClr="FFFFFF">
                <a:hueOff val="0"/>
                <a:satOff val="0"/>
                <a:lumOff val="0"/>
                <a:alphaOff val="0"/>
                <a:lumMod val="110000"/>
                <a:satMod val="105000"/>
                <a:tint val="67000"/>
              </a:sysClr>
            </a:gs>
            <a:gs pos="50000">
              <a:sysClr val="window" lastClr="FFFFFF">
                <a:hueOff val="0"/>
                <a:satOff val="0"/>
                <a:lumOff val="0"/>
                <a:alphaOff val="0"/>
                <a:lumMod val="105000"/>
                <a:satMod val="103000"/>
                <a:tint val="73000"/>
              </a:sysClr>
            </a:gs>
            <a:gs pos="100000">
              <a:sysClr val="window" lastClr="FFFFFF">
                <a:hueOff val="0"/>
                <a:satOff val="0"/>
                <a:lumOff val="0"/>
                <a:alphaOff val="0"/>
                <a:lumMod val="105000"/>
                <a:satMod val="109000"/>
                <a:tint val="81000"/>
              </a:sysClr>
            </a:gs>
          </a:gsLst>
          <a:lin ang="5400000" scaled="0"/>
        </a:gradFill>
        <a:ln>
          <a:noFill/>
        </a:ln>
        <a:effectLst/>
        <a:scene3d>
          <a:camera prst="orthographicFront"/>
          <a:lightRig rig="flat" dir="t"/>
        </a:scene3d>
        <a:sp3d prstMaterial="dkEdge">
          <a:bevelT w="8200" h="38100"/>
        </a:sp3d>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 LTAP Centers</a:t>
          </a:r>
        </a:p>
      </dgm:t>
    </dgm:pt>
    <dgm:pt modelId="{6D2D3C8E-509C-41EF-812D-1E0C4CC22B2F}" type="parTrans" cxnId="{9F3B3E21-C803-4B2A-AB1A-1100F3BED7D8}">
      <dgm:prSet/>
      <dgm:spPr>
        <a:xfrm>
          <a:off x="2643206" y="2704517"/>
          <a:ext cx="172889" cy="907141"/>
        </a:xfrm>
        <a:custGeom>
          <a:avLst/>
          <a:gdLst/>
          <a:ahLst/>
          <a:cxnLst/>
          <a:rect l="0" t="0" r="0" b="0"/>
          <a:pathLst>
            <a:path>
              <a:moveTo>
                <a:pt x="172889" y="0"/>
              </a:moveTo>
              <a:lnTo>
                <a:pt x="172889" y="907141"/>
              </a:lnTo>
              <a:lnTo>
                <a:pt x="0" y="907141"/>
              </a:lnTo>
            </a:path>
          </a:pathLst>
        </a:custGeom>
        <a:noFill/>
        <a:ln w="12700" cap="flat" cmpd="sng" algn="ctr">
          <a:solidFill>
            <a:sysClr val="windowText" lastClr="000000">
              <a:shade val="80000"/>
              <a:hueOff val="0"/>
              <a:satOff val="0"/>
              <a:lumOff val="0"/>
              <a:alphaOff val="0"/>
            </a:sysClr>
          </a:solidFill>
          <a:prstDash val="solid"/>
          <a:miter lim="800000"/>
        </a:ln>
        <a:effectLst/>
      </dgm:spPr>
      <dgm:t>
        <a:bodyPr/>
        <a:lstStyle/>
        <a:p>
          <a:endParaRPr lang="en-US" b="1"/>
        </a:p>
      </dgm:t>
    </dgm:pt>
    <dgm:pt modelId="{690412EC-3F72-49FE-B8DB-AAC357B42E9A}" type="sibTrans" cxnId="{9F3B3E21-C803-4B2A-AB1A-1100F3BED7D8}">
      <dgm:prSet/>
      <dgm:spPr/>
      <dgm:t>
        <a:bodyPr/>
        <a:lstStyle/>
        <a:p>
          <a:endParaRPr lang="en-US" b="1"/>
        </a:p>
      </dgm:t>
    </dgm:pt>
    <dgm:pt modelId="{9107B21E-B8E3-47C4-AC6A-E037BE808E1C}" type="asst">
      <dgm:prSet phldrT="[Text]"/>
      <dgm:spPr>
        <a:xfrm>
          <a:off x="1992811" y="1581794"/>
          <a:ext cx="1646570" cy="1122722"/>
        </a:xfrm>
        <a:prstGeom prst="rect">
          <a:avLst/>
        </a:prstGeom>
        <a:gradFill rotWithShape="0">
          <a:gsLst>
            <a:gs pos="0">
              <a:sysClr val="window" lastClr="FFFFFF">
                <a:hueOff val="0"/>
                <a:satOff val="0"/>
                <a:lumOff val="0"/>
                <a:alphaOff val="0"/>
                <a:lumMod val="110000"/>
                <a:satMod val="105000"/>
                <a:tint val="67000"/>
              </a:sysClr>
            </a:gs>
            <a:gs pos="50000">
              <a:sysClr val="window" lastClr="FFFFFF">
                <a:hueOff val="0"/>
                <a:satOff val="0"/>
                <a:lumOff val="0"/>
                <a:alphaOff val="0"/>
                <a:lumMod val="105000"/>
                <a:satMod val="103000"/>
                <a:tint val="73000"/>
              </a:sysClr>
            </a:gs>
            <a:gs pos="100000">
              <a:sysClr val="window" lastClr="FFFFFF">
                <a:hueOff val="0"/>
                <a:satOff val="0"/>
                <a:lumOff val="0"/>
                <a:alphaOff val="0"/>
                <a:lumMod val="105000"/>
                <a:satMod val="109000"/>
                <a:tint val="81000"/>
              </a:sysClr>
            </a:gs>
          </a:gsLst>
          <a:lin ang="5400000" scaled="0"/>
        </a:gradFill>
        <a:ln w="38100">
          <a:noFill/>
        </a:ln>
        <a:effectLst/>
        <a:scene3d>
          <a:camera prst="orthographicFront"/>
          <a:lightRig rig="flat" dir="t"/>
        </a:scene3d>
        <a:sp3d prstMaterial="dkEdge">
          <a:bevelT w="8200" h="38100"/>
        </a:sp3d>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Local Technical Assistance Program </a:t>
          </a:r>
        </a:p>
      </dgm:t>
    </dgm:pt>
    <dgm:pt modelId="{F509C212-2F35-44D3-8D5B-D26CFEFFE137}" type="sibTrans" cxnId="{054EAFD7-4089-4354-80DE-B6EAB82A2C12}">
      <dgm:prSet/>
      <dgm:spPr/>
      <dgm:t>
        <a:bodyPr/>
        <a:lstStyle/>
        <a:p>
          <a:endParaRPr lang="en-US" b="1"/>
        </a:p>
      </dgm:t>
    </dgm:pt>
    <dgm:pt modelId="{909AA8E3-CAFF-4DBD-A760-32D3783405AB}" type="parTrans" cxnId="{054EAFD7-4089-4354-80DE-B6EAB82A2C12}">
      <dgm:prSet/>
      <dgm:spPr>
        <a:xfrm>
          <a:off x="3639381" y="1236014"/>
          <a:ext cx="172889" cy="907141"/>
        </a:xfrm>
        <a:custGeom>
          <a:avLst/>
          <a:gdLst/>
          <a:ahLst/>
          <a:cxnLst/>
          <a:rect l="0" t="0" r="0" b="0"/>
          <a:pathLst>
            <a:path>
              <a:moveTo>
                <a:pt x="172889" y="0"/>
              </a:moveTo>
              <a:lnTo>
                <a:pt x="172889" y="907141"/>
              </a:lnTo>
              <a:lnTo>
                <a:pt x="0" y="907141"/>
              </a:lnTo>
            </a:path>
          </a:pathLst>
        </a:custGeom>
        <a:noFill/>
        <a:ln w="12700" cap="flat" cmpd="sng" algn="ctr">
          <a:solidFill>
            <a:sysClr val="windowText" lastClr="000000">
              <a:shade val="60000"/>
              <a:hueOff val="0"/>
              <a:satOff val="0"/>
              <a:lumOff val="0"/>
              <a:alphaOff val="0"/>
            </a:sysClr>
          </a:solidFill>
          <a:prstDash val="solid"/>
          <a:miter lim="800000"/>
        </a:ln>
        <a:effectLst/>
      </dgm:spPr>
      <dgm:t>
        <a:bodyPr/>
        <a:lstStyle/>
        <a:p>
          <a:endParaRPr lang="en-US" b="1"/>
        </a:p>
      </dgm:t>
    </dgm:pt>
    <dgm:pt modelId="{C42AB809-E775-4A8D-8BB6-CA18D82AC123}" type="asst">
      <dgm:prSet phldrT="[Text]"/>
      <dgm:spPr>
        <a:xfrm>
          <a:off x="1999249" y="1595082"/>
          <a:ext cx="1646570" cy="1122722"/>
        </a:xfrm>
        <a:prstGeom prst="rect">
          <a:avLst/>
        </a:prstGeom>
        <a:solidFill>
          <a:srgbClr val="4472C4">
            <a:lumMod val="20000"/>
            <a:lumOff val="80000"/>
          </a:srgbClr>
        </a:solidFill>
        <a:ln>
          <a:noFill/>
        </a:ln>
        <a:effectLst/>
        <a:scene3d>
          <a:camera prst="orthographicFront"/>
          <a:lightRig rig="flat" dir="t"/>
        </a:scene3d>
        <a:sp3d prstMaterial="dkEdge">
          <a:bevelT w="8200" h="38100"/>
        </a:sp3d>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Local Technical Assistance Program (LTAP)</a:t>
          </a:r>
        </a:p>
      </dgm:t>
    </dgm:pt>
    <dgm:pt modelId="{FF95D3DB-7143-40A4-BC32-05C32B75D6CE}" type="parTrans" cxnId="{8CB6CD12-4499-4981-A89A-0F3D15CB8ABE}">
      <dgm:prSet/>
      <dgm:spPr/>
      <dgm:t>
        <a:bodyPr/>
        <a:lstStyle/>
        <a:p>
          <a:endParaRPr lang="en-US"/>
        </a:p>
      </dgm:t>
    </dgm:pt>
    <dgm:pt modelId="{BE3E79DA-16AF-45B6-B491-FB0E042C3422}" type="sibTrans" cxnId="{8CB6CD12-4499-4981-A89A-0F3D15CB8ABE}">
      <dgm:prSet/>
      <dgm:spPr/>
      <dgm:t>
        <a:bodyPr/>
        <a:lstStyle/>
        <a:p>
          <a:endParaRPr lang="en-US"/>
        </a:p>
      </dgm:t>
    </dgm:pt>
    <dgm:pt modelId="{2AAADD18-9947-4054-B47F-0EC518A990A8}" type="asst">
      <dgm:prSet phldrT="[Text]"/>
      <dgm:spPr>
        <a:xfrm>
          <a:off x="460" y="4518799"/>
          <a:ext cx="1646570" cy="1122722"/>
        </a:xfrm>
        <a:prstGeom prst="rect">
          <a:avLst/>
        </a:prstGeom>
        <a:gradFill rotWithShape="0">
          <a:gsLst>
            <a:gs pos="0">
              <a:sysClr val="window" lastClr="FFFFFF">
                <a:hueOff val="0"/>
                <a:satOff val="0"/>
                <a:lumOff val="0"/>
                <a:alphaOff val="0"/>
                <a:lumMod val="110000"/>
                <a:satMod val="105000"/>
                <a:tint val="67000"/>
              </a:sysClr>
            </a:gs>
            <a:gs pos="50000">
              <a:sysClr val="window" lastClr="FFFFFF">
                <a:hueOff val="0"/>
                <a:satOff val="0"/>
                <a:lumOff val="0"/>
                <a:alphaOff val="0"/>
                <a:lumMod val="105000"/>
                <a:satMod val="103000"/>
                <a:tint val="73000"/>
              </a:sysClr>
            </a:gs>
            <a:gs pos="100000">
              <a:sysClr val="window" lastClr="FFFFFF">
                <a:hueOff val="0"/>
                <a:satOff val="0"/>
                <a:lumOff val="0"/>
                <a:alphaOff val="0"/>
                <a:lumMod val="105000"/>
                <a:satMod val="109000"/>
                <a:tint val="81000"/>
              </a:sysClr>
            </a:gs>
          </a:gsLst>
          <a:lin ang="5400000" scaled="0"/>
        </a:gradFill>
        <a:ln>
          <a:noFill/>
        </a:ln>
        <a:effectLst/>
        <a:scene3d>
          <a:camera prst="orthographicFront"/>
          <a:lightRig rig="flat" dir="t"/>
        </a:scene3d>
        <a:sp3d prstMaterial="dkEdge">
          <a:bevelT w="8200" h="38100"/>
        </a:sp3d>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51 Centers (Located in a State DOT or University)</a:t>
          </a:r>
        </a:p>
      </dgm:t>
    </dgm:pt>
    <dgm:pt modelId="{FA992912-6065-43DE-B9DB-509CE051E8D4}" type="sibTrans" cxnId="{C533C127-2BD2-4C73-B269-50E627D9A435}">
      <dgm:prSet/>
      <dgm:spPr/>
      <dgm:t>
        <a:bodyPr/>
        <a:lstStyle/>
        <a:p>
          <a:endParaRPr lang="en-US" b="1"/>
        </a:p>
      </dgm:t>
    </dgm:pt>
    <dgm:pt modelId="{6275C4DB-E48C-48AD-8EBF-F885E8F34341}" type="parTrans" cxnId="{C533C127-2BD2-4C73-B269-50E627D9A435}">
      <dgm:prSet/>
      <dgm:spPr>
        <a:xfrm>
          <a:off x="1647031" y="4173019"/>
          <a:ext cx="172889" cy="907141"/>
        </a:xfrm>
        <a:custGeom>
          <a:avLst/>
          <a:gdLst/>
          <a:ahLst/>
          <a:cxnLst/>
          <a:rect l="0" t="0" r="0" b="0"/>
          <a:pathLst>
            <a:path>
              <a:moveTo>
                <a:pt x="172889" y="0"/>
              </a:moveTo>
              <a:lnTo>
                <a:pt x="172889" y="907141"/>
              </a:lnTo>
              <a:lnTo>
                <a:pt x="0" y="907141"/>
              </a:lnTo>
            </a:path>
          </a:pathLst>
        </a:custGeom>
        <a:noFill/>
        <a:ln w="12700" cap="flat" cmpd="sng" algn="ctr">
          <a:solidFill>
            <a:sysClr val="windowText" lastClr="000000">
              <a:shade val="80000"/>
              <a:hueOff val="0"/>
              <a:satOff val="0"/>
              <a:lumOff val="0"/>
              <a:alphaOff val="0"/>
            </a:sysClr>
          </a:solidFill>
          <a:prstDash val="solid"/>
          <a:miter lim="800000"/>
        </a:ln>
        <a:effectLst/>
      </dgm:spPr>
      <dgm:t>
        <a:bodyPr/>
        <a:lstStyle/>
        <a:p>
          <a:endParaRPr lang="en-US" b="1"/>
        </a:p>
      </dgm:t>
    </dgm:pt>
    <dgm:pt modelId="{1CD4AB80-A093-4044-8C58-A9DAE1DCC5FB}">
      <dgm:prSet phldrT="[Text]"/>
      <dgm:spPr>
        <a:xfrm>
          <a:off x="5055432" y="3050296"/>
          <a:ext cx="1646570" cy="1122722"/>
        </a:xfrm>
        <a:solidFill>
          <a:srgbClr val="4472C4">
            <a:lumMod val="20000"/>
            <a:lumOff val="80000"/>
          </a:srgbClr>
        </a:solidFill>
        <a:ln>
          <a:noFill/>
        </a:ln>
        <a:effectLst/>
        <a:scene3d>
          <a:camera prst="orthographicFront"/>
          <a:lightRig rig="flat" dir="t"/>
        </a:scene3d>
        <a:sp3d prstMaterial="dkEdge">
          <a:bevelT w="8200" h="38100"/>
        </a:sp3d>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7 Regional Centers (based on Bureau of Indian Affairs Regions)</a:t>
          </a:r>
        </a:p>
      </dgm:t>
    </dgm:pt>
    <dgm:pt modelId="{0C4E8B79-371B-4CC1-83A3-39955C2BED23}" type="parTrans" cxnId="{7BA0FA3D-055E-4E1D-97DC-BDC1370AF835}">
      <dgm:prSet/>
      <dgm:spPr/>
      <dgm:t>
        <a:bodyPr/>
        <a:lstStyle/>
        <a:p>
          <a:endParaRPr lang="en-US"/>
        </a:p>
      </dgm:t>
    </dgm:pt>
    <dgm:pt modelId="{C4384640-B28B-4861-AE8C-AF5C27035EBC}" type="sibTrans" cxnId="{7BA0FA3D-055E-4E1D-97DC-BDC1370AF835}">
      <dgm:prSet/>
      <dgm:spPr/>
      <dgm:t>
        <a:bodyPr/>
        <a:lstStyle/>
        <a:p>
          <a:endParaRPr lang="en-US"/>
        </a:p>
      </dgm:t>
    </dgm:pt>
    <dgm:pt modelId="{DF158BB8-DB0C-4541-AF89-97F56CF95538}" type="pres">
      <dgm:prSet presAssocID="{555DF4D7-CE67-4DB7-84AF-D1F6F1616E5D}" presName="hierChild1" presStyleCnt="0">
        <dgm:presLayoutVars>
          <dgm:orgChart val="1"/>
          <dgm:chPref val="1"/>
          <dgm:dir/>
          <dgm:animOne val="branch"/>
          <dgm:animLvl val="lvl"/>
          <dgm:resizeHandles/>
        </dgm:presLayoutVars>
      </dgm:prSet>
      <dgm:spPr/>
    </dgm:pt>
    <dgm:pt modelId="{3B177F9D-6456-4FB2-B9CB-64468F059B3B}" type="pres">
      <dgm:prSet presAssocID="{6D47EE1E-1BED-474B-9647-AB7602ABC751}" presName="hierRoot1" presStyleCnt="0">
        <dgm:presLayoutVars>
          <dgm:hierBranch val="init"/>
        </dgm:presLayoutVars>
      </dgm:prSet>
      <dgm:spPr/>
    </dgm:pt>
    <dgm:pt modelId="{DE427CD0-616D-4456-8DA5-CB27A38D779D}" type="pres">
      <dgm:prSet presAssocID="{6D47EE1E-1BED-474B-9647-AB7602ABC751}" presName="rootComposite1" presStyleCnt="0"/>
      <dgm:spPr/>
    </dgm:pt>
    <dgm:pt modelId="{6186CA8F-A91D-4A07-B9BC-AAF347DD0FC3}" type="pres">
      <dgm:prSet presAssocID="{6D47EE1E-1BED-474B-9647-AB7602ABC751}" presName="rootText1" presStyleLbl="node0" presStyleIdx="0" presStyleCnt="2" custScaleY="136371">
        <dgm:presLayoutVars>
          <dgm:chPref val="3"/>
        </dgm:presLayoutVars>
      </dgm:prSet>
      <dgm:spPr/>
    </dgm:pt>
    <dgm:pt modelId="{5DF6AA71-7474-4E40-99DE-81E48FA1EE01}" type="pres">
      <dgm:prSet presAssocID="{6D47EE1E-1BED-474B-9647-AB7602ABC751}" presName="rootConnector1" presStyleLbl="node1" presStyleIdx="0" presStyleCnt="0"/>
      <dgm:spPr/>
    </dgm:pt>
    <dgm:pt modelId="{DFDC058B-FC8D-4E6E-B145-485060F879C8}" type="pres">
      <dgm:prSet presAssocID="{6D47EE1E-1BED-474B-9647-AB7602ABC751}" presName="hierChild2" presStyleCnt="0"/>
      <dgm:spPr/>
    </dgm:pt>
    <dgm:pt modelId="{208D29D8-789F-4B7D-8F97-C85FB59F4B95}" type="pres">
      <dgm:prSet presAssocID="{6D47EE1E-1BED-474B-9647-AB7602ABC751}" presName="hierChild3" presStyleCnt="0"/>
      <dgm:spPr/>
    </dgm:pt>
    <dgm:pt modelId="{A6F5446C-84DA-42CC-9372-FD1FCE4F2787}" type="pres">
      <dgm:prSet presAssocID="{909AA8E3-CAFF-4DBD-A760-32D3783405AB}" presName="Name111" presStyleLbl="parChTrans1D2" presStyleIdx="0" presStyleCnt="2"/>
      <dgm:spPr/>
    </dgm:pt>
    <dgm:pt modelId="{CAB28A95-7E4A-4319-9895-830DF3FFD93E}" type="pres">
      <dgm:prSet presAssocID="{9107B21E-B8E3-47C4-AC6A-E037BE808E1C}" presName="hierRoot3" presStyleCnt="0">
        <dgm:presLayoutVars>
          <dgm:hierBranch val="init"/>
        </dgm:presLayoutVars>
      </dgm:prSet>
      <dgm:spPr/>
    </dgm:pt>
    <dgm:pt modelId="{CDE83DF1-0D0D-40DD-BB9B-34AF3A064136}" type="pres">
      <dgm:prSet presAssocID="{9107B21E-B8E3-47C4-AC6A-E037BE808E1C}" presName="rootComposite3" presStyleCnt="0"/>
      <dgm:spPr/>
    </dgm:pt>
    <dgm:pt modelId="{C02931B5-86A2-463E-873B-8EAE0AE52B64}" type="pres">
      <dgm:prSet presAssocID="{9107B21E-B8E3-47C4-AC6A-E037BE808E1C}" presName="rootText3" presStyleLbl="asst1" presStyleIdx="0" presStyleCnt="4" custScaleY="136371">
        <dgm:presLayoutVars>
          <dgm:chPref val="3"/>
        </dgm:presLayoutVars>
      </dgm:prSet>
      <dgm:spPr/>
    </dgm:pt>
    <dgm:pt modelId="{AD62D6C6-56A9-4B74-8A3E-3ADADD61A21E}" type="pres">
      <dgm:prSet presAssocID="{9107B21E-B8E3-47C4-AC6A-E037BE808E1C}" presName="rootConnector3" presStyleLbl="asst1" presStyleIdx="0" presStyleCnt="4"/>
      <dgm:spPr/>
    </dgm:pt>
    <dgm:pt modelId="{ABA87453-3312-432E-A9D7-4A200111E2B8}" type="pres">
      <dgm:prSet presAssocID="{9107B21E-B8E3-47C4-AC6A-E037BE808E1C}" presName="hierChild6" presStyleCnt="0"/>
      <dgm:spPr/>
    </dgm:pt>
    <dgm:pt modelId="{434EE00F-BF91-4286-8DCA-419E32FD47CC}" type="pres">
      <dgm:prSet presAssocID="{9107B21E-B8E3-47C4-AC6A-E037BE808E1C}" presName="hierChild7" presStyleCnt="0"/>
      <dgm:spPr/>
    </dgm:pt>
    <dgm:pt modelId="{A5C77E33-3E54-4932-A131-67460F1AF8E7}" type="pres">
      <dgm:prSet presAssocID="{6D2D3C8E-509C-41EF-812D-1E0C4CC22B2F}" presName="Name111" presStyleLbl="parChTrans1D3" presStyleIdx="0" presStyleCnt="3"/>
      <dgm:spPr/>
    </dgm:pt>
    <dgm:pt modelId="{E1738288-524A-43D0-9A9C-9822D1F4D86E}" type="pres">
      <dgm:prSet presAssocID="{7C7F4C7E-191D-451B-9261-BE3E3D45A341}" presName="hierRoot3" presStyleCnt="0">
        <dgm:presLayoutVars>
          <dgm:hierBranch val="init"/>
        </dgm:presLayoutVars>
      </dgm:prSet>
      <dgm:spPr/>
    </dgm:pt>
    <dgm:pt modelId="{84C77724-4875-4F34-B8EC-07E7EFE2CD28}" type="pres">
      <dgm:prSet presAssocID="{7C7F4C7E-191D-451B-9261-BE3E3D45A341}" presName="rootComposite3" presStyleCnt="0"/>
      <dgm:spPr/>
    </dgm:pt>
    <dgm:pt modelId="{7087D245-8D0D-4D27-B3FC-4DE37FBBFCD8}" type="pres">
      <dgm:prSet presAssocID="{7C7F4C7E-191D-451B-9261-BE3E3D45A341}" presName="rootText3" presStyleLbl="asst1" presStyleIdx="1" presStyleCnt="4" custScaleY="136371">
        <dgm:presLayoutVars>
          <dgm:chPref val="3"/>
        </dgm:presLayoutVars>
      </dgm:prSet>
      <dgm:spPr/>
    </dgm:pt>
    <dgm:pt modelId="{13145ED0-0BA7-4D99-9411-FAB99BB3737E}" type="pres">
      <dgm:prSet presAssocID="{7C7F4C7E-191D-451B-9261-BE3E3D45A341}" presName="rootConnector3" presStyleLbl="asst1" presStyleIdx="1" presStyleCnt="4"/>
      <dgm:spPr/>
    </dgm:pt>
    <dgm:pt modelId="{B1A49F06-6073-420F-9833-94C748F9BA08}" type="pres">
      <dgm:prSet presAssocID="{7C7F4C7E-191D-451B-9261-BE3E3D45A341}" presName="hierChild6" presStyleCnt="0"/>
      <dgm:spPr/>
    </dgm:pt>
    <dgm:pt modelId="{E359D17B-7F12-41B7-8B6C-F87529A611BA}" type="pres">
      <dgm:prSet presAssocID="{7C7F4C7E-191D-451B-9261-BE3E3D45A341}" presName="hierChild7" presStyleCnt="0"/>
      <dgm:spPr/>
    </dgm:pt>
    <dgm:pt modelId="{7F44AE77-63E5-44E4-94AD-7D3A08573CF4}" type="pres">
      <dgm:prSet presAssocID="{6275C4DB-E48C-48AD-8EBF-F885E8F34341}" presName="Name111" presStyleLbl="parChTrans1D4" presStyleIdx="0" presStyleCnt="1"/>
      <dgm:spPr/>
    </dgm:pt>
    <dgm:pt modelId="{08017ABB-9DC1-404B-A323-8F5EB1E80DA8}" type="pres">
      <dgm:prSet presAssocID="{2AAADD18-9947-4054-B47F-0EC518A990A8}" presName="hierRoot3" presStyleCnt="0">
        <dgm:presLayoutVars>
          <dgm:hierBranch val="l"/>
        </dgm:presLayoutVars>
      </dgm:prSet>
      <dgm:spPr/>
    </dgm:pt>
    <dgm:pt modelId="{01DFA6C7-8D09-40B1-A21D-7D58A17B773C}" type="pres">
      <dgm:prSet presAssocID="{2AAADD18-9947-4054-B47F-0EC518A990A8}" presName="rootComposite3" presStyleCnt="0"/>
      <dgm:spPr/>
    </dgm:pt>
    <dgm:pt modelId="{F717D5DA-1229-40B5-A596-AE9C2EDB4507}" type="pres">
      <dgm:prSet presAssocID="{2AAADD18-9947-4054-B47F-0EC518A990A8}" presName="rootText3" presStyleLbl="asst1" presStyleIdx="2" presStyleCnt="4" custScaleY="136371">
        <dgm:presLayoutVars>
          <dgm:chPref val="3"/>
        </dgm:presLayoutVars>
      </dgm:prSet>
      <dgm:spPr/>
    </dgm:pt>
    <dgm:pt modelId="{5B425025-F9B1-4F2F-AE07-AB237F18119C}" type="pres">
      <dgm:prSet presAssocID="{2AAADD18-9947-4054-B47F-0EC518A990A8}" presName="rootConnector3" presStyleLbl="asst1" presStyleIdx="2" presStyleCnt="4"/>
      <dgm:spPr/>
    </dgm:pt>
    <dgm:pt modelId="{6F7FAC12-C751-430D-945D-6F57A1231120}" type="pres">
      <dgm:prSet presAssocID="{2AAADD18-9947-4054-B47F-0EC518A990A8}" presName="hierChild6" presStyleCnt="0"/>
      <dgm:spPr/>
    </dgm:pt>
    <dgm:pt modelId="{45E35E82-5334-4579-AF7E-4A68223CAD11}" type="pres">
      <dgm:prSet presAssocID="{2AAADD18-9947-4054-B47F-0EC518A990A8}" presName="hierChild7" presStyleCnt="0"/>
      <dgm:spPr/>
    </dgm:pt>
    <dgm:pt modelId="{72646A98-580B-4DA7-80C3-ECC45E7A45F4}" type="pres">
      <dgm:prSet presAssocID="{05D5DBF6-CDFB-4348-90FA-14F03450BFE1}" presName="Name111" presStyleLbl="parChTrans1D2" presStyleIdx="1" presStyleCnt="2"/>
      <dgm:spPr/>
    </dgm:pt>
    <dgm:pt modelId="{CF3A118E-264E-4135-BF92-7B15364D564C}" type="pres">
      <dgm:prSet presAssocID="{2B0552DC-0B03-410C-A9C0-C28172E23363}" presName="hierRoot3" presStyleCnt="0">
        <dgm:presLayoutVars>
          <dgm:hierBranch val="init"/>
        </dgm:presLayoutVars>
      </dgm:prSet>
      <dgm:spPr/>
    </dgm:pt>
    <dgm:pt modelId="{7A9AC501-4CED-4718-91AD-2F9A25C9D3C6}" type="pres">
      <dgm:prSet presAssocID="{2B0552DC-0B03-410C-A9C0-C28172E23363}" presName="rootComposite3" presStyleCnt="0"/>
      <dgm:spPr/>
    </dgm:pt>
    <dgm:pt modelId="{FF37EE56-8E66-46AC-8D51-3D7D48695AA2}" type="pres">
      <dgm:prSet presAssocID="{2B0552DC-0B03-410C-A9C0-C28172E23363}" presName="rootText3" presStyleLbl="asst1" presStyleIdx="3" presStyleCnt="4" custScaleY="136371">
        <dgm:presLayoutVars>
          <dgm:chPref val="3"/>
        </dgm:presLayoutVars>
      </dgm:prSet>
      <dgm:spPr/>
    </dgm:pt>
    <dgm:pt modelId="{DB371CDB-28AB-4D3A-B077-AD98EEB40028}" type="pres">
      <dgm:prSet presAssocID="{2B0552DC-0B03-410C-A9C0-C28172E23363}" presName="rootConnector3" presStyleLbl="asst1" presStyleIdx="3" presStyleCnt="4"/>
      <dgm:spPr/>
    </dgm:pt>
    <dgm:pt modelId="{A0ACC36F-598D-4A31-99E8-5011B818D496}" type="pres">
      <dgm:prSet presAssocID="{2B0552DC-0B03-410C-A9C0-C28172E23363}" presName="hierChild6" presStyleCnt="0"/>
      <dgm:spPr/>
    </dgm:pt>
    <dgm:pt modelId="{5C866E75-5A08-48BF-8792-EA6ACEB48D05}" type="pres">
      <dgm:prSet presAssocID="{471EFC8E-D6A0-4D9E-AC49-882AA15E568E}" presName="Name37" presStyleLbl="parChTrans1D3" presStyleIdx="1" presStyleCnt="3"/>
      <dgm:spPr/>
    </dgm:pt>
    <dgm:pt modelId="{796EBF29-438D-4F20-B24A-07E670CB5931}" type="pres">
      <dgm:prSet presAssocID="{401955AA-509C-4C4B-9A59-3265577129A7}" presName="hierRoot2" presStyleCnt="0">
        <dgm:presLayoutVars>
          <dgm:hierBranch val="init"/>
        </dgm:presLayoutVars>
      </dgm:prSet>
      <dgm:spPr/>
    </dgm:pt>
    <dgm:pt modelId="{39A62085-5730-48DC-B7D8-17C02243D9FB}" type="pres">
      <dgm:prSet presAssocID="{401955AA-509C-4C4B-9A59-3265577129A7}" presName="rootComposite" presStyleCnt="0"/>
      <dgm:spPr/>
    </dgm:pt>
    <dgm:pt modelId="{5EA5E6F1-A30E-4741-B23A-801CCEE3D0E1}" type="pres">
      <dgm:prSet presAssocID="{401955AA-509C-4C4B-9A59-3265577129A7}" presName="rootText" presStyleLbl="node3" presStyleIdx="0" presStyleCnt="2" custScaleY="136371">
        <dgm:presLayoutVars>
          <dgm:chPref val="3"/>
        </dgm:presLayoutVars>
      </dgm:prSet>
      <dgm:spPr/>
    </dgm:pt>
    <dgm:pt modelId="{875327A9-B9F7-4E42-9E7F-34BD959048F7}" type="pres">
      <dgm:prSet presAssocID="{401955AA-509C-4C4B-9A59-3265577129A7}" presName="rootConnector" presStyleLbl="node3" presStyleIdx="0" presStyleCnt="2"/>
      <dgm:spPr/>
    </dgm:pt>
    <dgm:pt modelId="{858DD148-0F81-4F32-B9BA-1848FA549799}" type="pres">
      <dgm:prSet presAssocID="{401955AA-509C-4C4B-9A59-3265577129A7}" presName="hierChild4" presStyleCnt="0"/>
      <dgm:spPr/>
    </dgm:pt>
    <dgm:pt modelId="{19DCD891-868A-43D2-BF4A-FCDC6D95400A}" type="pres">
      <dgm:prSet presAssocID="{401955AA-509C-4C4B-9A59-3265577129A7}" presName="hierChild5" presStyleCnt="0"/>
      <dgm:spPr/>
    </dgm:pt>
    <dgm:pt modelId="{3B9A25A9-AB6F-46F9-8043-FDD102220609}" type="pres">
      <dgm:prSet presAssocID="{0C4E8B79-371B-4CC1-83A3-39955C2BED23}" presName="Name37" presStyleLbl="parChTrans1D3" presStyleIdx="2" presStyleCnt="3"/>
      <dgm:spPr/>
    </dgm:pt>
    <dgm:pt modelId="{1CAFC060-57BF-4E81-A844-5E63B9EF8E55}" type="pres">
      <dgm:prSet presAssocID="{1CD4AB80-A093-4044-8C58-A9DAE1DCC5FB}" presName="hierRoot2" presStyleCnt="0">
        <dgm:presLayoutVars>
          <dgm:hierBranch val="init"/>
        </dgm:presLayoutVars>
      </dgm:prSet>
      <dgm:spPr/>
    </dgm:pt>
    <dgm:pt modelId="{7536966F-6ECD-47AF-85A2-EF1035DD6BC1}" type="pres">
      <dgm:prSet presAssocID="{1CD4AB80-A093-4044-8C58-A9DAE1DCC5FB}" presName="rootComposite" presStyleCnt="0"/>
      <dgm:spPr/>
    </dgm:pt>
    <dgm:pt modelId="{DCEEB61A-C593-4D8D-83D9-E5BA4683B3FA}" type="pres">
      <dgm:prSet presAssocID="{1CD4AB80-A093-4044-8C58-A9DAE1DCC5FB}" presName="rootText" presStyleLbl="node3" presStyleIdx="1" presStyleCnt="2">
        <dgm:presLayoutVars>
          <dgm:chPref val="3"/>
        </dgm:presLayoutVars>
      </dgm:prSet>
      <dgm:spPr>
        <a:prstGeom prst="rect">
          <a:avLst/>
        </a:prstGeom>
      </dgm:spPr>
    </dgm:pt>
    <dgm:pt modelId="{247C09DB-80D5-419D-97DF-31D7FDEDE989}" type="pres">
      <dgm:prSet presAssocID="{1CD4AB80-A093-4044-8C58-A9DAE1DCC5FB}" presName="rootConnector" presStyleLbl="node3" presStyleIdx="1" presStyleCnt="2"/>
      <dgm:spPr/>
    </dgm:pt>
    <dgm:pt modelId="{36E72F18-B869-4135-A307-426F425B447C}" type="pres">
      <dgm:prSet presAssocID="{1CD4AB80-A093-4044-8C58-A9DAE1DCC5FB}" presName="hierChild4" presStyleCnt="0"/>
      <dgm:spPr/>
    </dgm:pt>
    <dgm:pt modelId="{CD4EBE8A-1C02-4CB0-9F9F-8CCCFADAEC6D}" type="pres">
      <dgm:prSet presAssocID="{1CD4AB80-A093-4044-8C58-A9DAE1DCC5FB}" presName="hierChild5" presStyleCnt="0"/>
      <dgm:spPr/>
    </dgm:pt>
    <dgm:pt modelId="{349B72E0-20B7-40D4-8801-28D06C8CD0F7}" type="pres">
      <dgm:prSet presAssocID="{2B0552DC-0B03-410C-A9C0-C28172E23363}" presName="hierChild7" presStyleCnt="0"/>
      <dgm:spPr/>
    </dgm:pt>
    <dgm:pt modelId="{22AA52DE-8B48-4918-B344-B2AF5615510C}" type="pres">
      <dgm:prSet presAssocID="{C42AB809-E775-4A8D-8BB6-CA18D82AC123}" presName="hierRoot1" presStyleCnt="0">
        <dgm:presLayoutVars>
          <dgm:hierBranch val="init"/>
        </dgm:presLayoutVars>
      </dgm:prSet>
      <dgm:spPr/>
    </dgm:pt>
    <dgm:pt modelId="{A9CE89AF-E3F3-4BD2-BD74-5C6A584C9968}" type="pres">
      <dgm:prSet presAssocID="{C42AB809-E775-4A8D-8BB6-CA18D82AC123}" presName="rootComposite1" presStyleCnt="0"/>
      <dgm:spPr/>
    </dgm:pt>
    <dgm:pt modelId="{9B175CA5-F472-430A-8F8E-31F341F7711D}" type="pres">
      <dgm:prSet presAssocID="{C42AB809-E775-4A8D-8BB6-CA18D82AC123}" presName="rootText1" presStyleLbl="node0" presStyleIdx="1" presStyleCnt="2" custScaleY="136371" custLinFactX="-81109" custLinFactY="79985" custLinFactNeighborX="-100000" custLinFactNeighborY="100000">
        <dgm:presLayoutVars>
          <dgm:chPref val="3"/>
        </dgm:presLayoutVars>
      </dgm:prSet>
      <dgm:spPr/>
    </dgm:pt>
    <dgm:pt modelId="{5CEEB465-ECEC-443A-B39B-7FAC301D69FB}" type="pres">
      <dgm:prSet presAssocID="{C42AB809-E775-4A8D-8BB6-CA18D82AC123}" presName="rootConnector1" presStyleLbl="asst0" presStyleIdx="0" presStyleCnt="0"/>
      <dgm:spPr/>
    </dgm:pt>
    <dgm:pt modelId="{5518F7BF-6E7B-47E5-BB67-5C2106958407}" type="pres">
      <dgm:prSet presAssocID="{C42AB809-E775-4A8D-8BB6-CA18D82AC123}" presName="hierChild2" presStyleCnt="0"/>
      <dgm:spPr/>
    </dgm:pt>
    <dgm:pt modelId="{8740E074-6A27-4748-BED8-608CF8FB4F43}" type="pres">
      <dgm:prSet presAssocID="{C42AB809-E775-4A8D-8BB6-CA18D82AC123}" presName="hierChild3" presStyleCnt="0"/>
      <dgm:spPr/>
    </dgm:pt>
  </dgm:ptLst>
  <dgm:cxnLst>
    <dgm:cxn modelId="{8CB6CD12-4499-4981-A89A-0F3D15CB8ABE}" srcId="{555DF4D7-CE67-4DB7-84AF-D1F6F1616E5D}" destId="{C42AB809-E775-4A8D-8BB6-CA18D82AC123}" srcOrd="1" destOrd="0" parTransId="{FF95D3DB-7143-40A4-BC32-05C32B75D6CE}" sibTransId="{BE3E79DA-16AF-45B6-B491-FB0E042C3422}"/>
    <dgm:cxn modelId="{710C3E1E-6F2C-4A74-9245-C13BAA23334A}" type="presOf" srcId="{471EFC8E-D6A0-4D9E-AC49-882AA15E568E}" destId="{5C866E75-5A08-48BF-8792-EA6ACEB48D05}" srcOrd="0" destOrd="0" presId="urn:microsoft.com/office/officeart/2005/8/layout/orgChart1"/>
    <dgm:cxn modelId="{9F3B3E21-C803-4B2A-AB1A-1100F3BED7D8}" srcId="{9107B21E-B8E3-47C4-AC6A-E037BE808E1C}" destId="{7C7F4C7E-191D-451B-9261-BE3E3D45A341}" srcOrd="0" destOrd="0" parTransId="{6D2D3C8E-509C-41EF-812D-1E0C4CC22B2F}" sibTransId="{690412EC-3F72-49FE-B8DB-AAC357B42E9A}"/>
    <dgm:cxn modelId="{51F2B724-E7DE-495C-B759-AB23001611F8}" type="presOf" srcId="{2AAADD18-9947-4054-B47F-0EC518A990A8}" destId="{5B425025-F9B1-4F2F-AE07-AB237F18119C}" srcOrd="1" destOrd="0" presId="urn:microsoft.com/office/officeart/2005/8/layout/orgChart1"/>
    <dgm:cxn modelId="{C533C127-2BD2-4C73-B269-50E627D9A435}" srcId="{7C7F4C7E-191D-451B-9261-BE3E3D45A341}" destId="{2AAADD18-9947-4054-B47F-0EC518A990A8}" srcOrd="0" destOrd="0" parTransId="{6275C4DB-E48C-48AD-8EBF-F885E8F34341}" sibTransId="{FA992912-6065-43DE-B9DB-509CE051E8D4}"/>
    <dgm:cxn modelId="{1911DD30-E833-40DA-A50A-2FAC18D0FDDF}" type="presOf" srcId="{1CD4AB80-A093-4044-8C58-A9DAE1DCC5FB}" destId="{247C09DB-80D5-419D-97DF-31D7FDEDE989}" srcOrd="1" destOrd="0" presId="urn:microsoft.com/office/officeart/2005/8/layout/orgChart1"/>
    <dgm:cxn modelId="{3DE55A31-957C-45F0-A9A5-FD21E7526CF5}" srcId="{6D47EE1E-1BED-474B-9647-AB7602ABC751}" destId="{2B0552DC-0B03-410C-A9C0-C28172E23363}" srcOrd="1" destOrd="0" parTransId="{05D5DBF6-CDFB-4348-90FA-14F03450BFE1}" sibTransId="{C16AAE77-7163-43A0-A6BA-C1AA24F74D55}"/>
    <dgm:cxn modelId="{7BA0FA3D-055E-4E1D-97DC-BDC1370AF835}" srcId="{2B0552DC-0B03-410C-A9C0-C28172E23363}" destId="{1CD4AB80-A093-4044-8C58-A9DAE1DCC5FB}" srcOrd="1" destOrd="0" parTransId="{0C4E8B79-371B-4CC1-83A3-39955C2BED23}" sibTransId="{C4384640-B28B-4861-AE8C-AF5C27035EBC}"/>
    <dgm:cxn modelId="{44836440-A2CE-4029-B848-7E35021175E6}" type="presOf" srcId="{401955AA-509C-4C4B-9A59-3265577129A7}" destId="{875327A9-B9F7-4E42-9E7F-34BD959048F7}" srcOrd="1" destOrd="0" presId="urn:microsoft.com/office/officeart/2005/8/layout/orgChart1"/>
    <dgm:cxn modelId="{CF88545D-916C-4A21-A3AC-9010B16CE164}" srcId="{2B0552DC-0B03-410C-A9C0-C28172E23363}" destId="{401955AA-509C-4C4B-9A59-3265577129A7}" srcOrd="0" destOrd="0" parTransId="{471EFC8E-D6A0-4D9E-AC49-882AA15E568E}" sibTransId="{6E0C236C-5C44-45D6-BB11-F367F6F567DD}"/>
    <dgm:cxn modelId="{19E7275F-5C45-4B9A-AC6F-F8CF88CD2A80}" type="presOf" srcId="{9107B21E-B8E3-47C4-AC6A-E037BE808E1C}" destId="{AD62D6C6-56A9-4B74-8A3E-3ADADD61A21E}" srcOrd="1" destOrd="0" presId="urn:microsoft.com/office/officeart/2005/8/layout/orgChart1"/>
    <dgm:cxn modelId="{CF4C6365-CCAE-45A4-91E1-736CC02DA6F4}" type="presOf" srcId="{909AA8E3-CAFF-4DBD-A760-32D3783405AB}" destId="{A6F5446C-84DA-42CC-9372-FD1FCE4F2787}" srcOrd="0" destOrd="0" presId="urn:microsoft.com/office/officeart/2005/8/layout/orgChart1"/>
    <dgm:cxn modelId="{397D1247-814A-4FF7-9803-D8C6C4505A41}" type="presOf" srcId="{2B0552DC-0B03-410C-A9C0-C28172E23363}" destId="{FF37EE56-8E66-46AC-8D51-3D7D48695AA2}" srcOrd="0" destOrd="0" presId="urn:microsoft.com/office/officeart/2005/8/layout/orgChart1"/>
    <dgm:cxn modelId="{1C241367-06C4-48AE-B8A0-982BBB3A24C3}" type="presOf" srcId="{C42AB809-E775-4A8D-8BB6-CA18D82AC123}" destId="{5CEEB465-ECEC-443A-B39B-7FAC301D69FB}" srcOrd="1" destOrd="0" presId="urn:microsoft.com/office/officeart/2005/8/layout/orgChart1"/>
    <dgm:cxn modelId="{0F761076-494F-44D9-AA07-6825A983758F}" type="presOf" srcId="{401955AA-509C-4C4B-9A59-3265577129A7}" destId="{5EA5E6F1-A30E-4741-B23A-801CCEE3D0E1}" srcOrd="0" destOrd="0" presId="urn:microsoft.com/office/officeart/2005/8/layout/orgChart1"/>
    <dgm:cxn modelId="{1315BB7F-78AA-4253-9717-369753AF23B9}" type="presOf" srcId="{9107B21E-B8E3-47C4-AC6A-E037BE808E1C}" destId="{C02931B5-86A2-463E-873B-8EAE0AE52B64}" srcOrd="0" destOrd="0" presId="urn:microsoft.com/office/officeart/2005/8/layout/orgChart1"/>
    <dgm:cxn modelId="{9FC52685-B223-4701-AB89-CCABEB9EE978}" srcId="{555DF4D7-CE67-4DB7-84AF-D1F6F1616E5D}" destId="{6D47EE1E-1BED-474B-9647-AB7602ABC751}" srcOrd="0" destOrd="0" parTransId="{8765B8DA-9FA3-4162-BDE2-20722DD39922}" sibTransId="{EEE7A301-9426-467E-921A-2847F0FDDA60}"/>
    <dgm:cxn modelId="{81349789-C7F7-422D-A143-84A5851BF04E}" type="presOf" srcId="{C42AB809-E775-4A8D-8BB6-CA18D82AC123}" destId="{9B175CA5-F472-430A-8F8E-31F341F7711D}" srcOrd="0" destOrd="0" presId="urn:microsoft.com/office/officeart/2005/8/layout/orgChart1"/>
    <dgm:cxn modelId="{384ABF8C-06C0-4DA6-88FF-4663EBD88151}" type="presOf" srcId="{6D47EE1E-1BED-474B-9647-AB7602ABC751}" destId="{5DF6AA71-7474-4E40-99DE-81E48FA1EE01}" srcOrd="1" destOrd="0" presId="urn:microsoft.com/office/officeart/2005/8/layout/orgChart1"/>
    <dgm:cxn modelId="{DB7812AC-1692-4DF8-96E5-B93A06EDCFCD}" type="presOf" srcId="{2AAADD18-9947-4054-B47F-0EC518A990A8}" destId="{F717D5DA-1229-40B5-A596-AE9C2EDB4507}" srcOrd="0" destOrd="0" presId="urn:microsoft.com/office/officeart/2005/8/layout/orgChart1"/>
    <dgm:cxn modelId="{25BF47C4-39CC-4489-A42A-E901B9A4605B}" type="presOf" srcId="{6D2D3C8E-509C-41EF-812D-1E0C4CC22B2F}" destId="{A5C77E33-3E54-4932-A131-67460F1AF8E7}" srcOrd="0" destOrd="0" presId="urn:microsoft.com/office/officeart/2005/8/layout/orgChart1"/>
    <dgm:cxn modelId="{359E8BC8-0B97-46BD-85EA-31DA42E9211B}" type="presOf" srcId="{555DF4D7-CE67-4DB7-84AF-D1F6F1616E5D}" destId="{DF158BB8-DB0C-4541-AF89-97F56CF95538}" srcOrd="0" destOrd="0" presId="urn:microsoft.com/office/officeart/2005/8/layout/orgChart1"/>
    <dgm:cxn modelId="{054EAFD7-4089-4354-80DE-B6EAB82A2C12}" srcId="{6D47EE1E-1BED-474B-9647-AB7602ABC751}" destId="{9107B21E-B8E3-47C4-AC6A-E037BE808E1C}" srcOrd="0" destOrd="0" parTransId="{909AA8E3-CAFF-4DBD-A760-32D3783405AB}" sibTransId="{F509C212-2F35-44D3-8D5B-D26CFEFFE137}"/>
    <dgm:cxn modelId="{53D48FD8-C8D7-4A96-ADF5-9F66598CC5DA}" type="presOf" srcId="{05D5DBF6-CDFB-4348-90FA-14F03450BFE1}" destId="{72646A98-580B-4DA7-80C3-ECC45E7A45F4}" srcOrd="0" destOrd="0" presId="urn:microsoft.com/office/officeart/2005/8/layout/orgChart1"/>
    <dgm:cxn modelId="{37E566DB-0201-467C-9AA5-ED4EAC7AFFA1}" type="presOf" srcId="{7C7F4C7E-191D-451B-9261-BE3E3D45A341}" destId="{13145ED0-0BA7-4D99-9411-FAB99BB3737E}" srcOrd="1" destOrd="0" presId="urn:microsoft.com/office/officeart/2005/8/layout/orgChart1"/>
    <dgm:cxn modelId="{4EE2E1DB-6B1D-46AE-AB86-F3AD1EC9CC3B}" type="presOf" srcId="{0C4E8B79-371B-4CC1-83A3-39955C2BED23}" destId="{3B9A25A9-AB6F-46F9-8043-FDD102220609}" srcOrd="0" destOrd="0" presId="urn:microsoft.com/office/officeart/2005/8/layout/orgChart1"/>
    <dgm:cxn modelId="{2C7BDBDD-8735-40E7-9D8A-32D857BC89EF}" type="presOf" srcId="{6D47EE1E-1BED-474B-9647-AB7602ABC751}" destId="{6186CA8F-A91D-4A07-B9BC-AAF347DD0FC3}" srcOrd="0" destOrd="0" presId="urn:microsoft.com/office/officeart/2005/8/layout/orgChart1"/>
    <dgm:cxn modelId="{216AE1E0-7A73-48EB-8758-90217026F9F0}" type="presOf" srcId="{6275C4DB-E48C-48AD-8EBF-F885E8F34341}" destId="{7F44AE77-63E5-44E4-94AD-7D3A08573CF4}" srcOrd="0" destOrd="0" presId="urn:microsoft.com/office/officeart/2005/8/layout/orgChart1"/>
    <dgm:cxn modelId="{FAC415E7-48A6-409B-82C7-B56E33A0870A}" type="presOf" srcId="{7C7F4C7E-191D-451B-9261-BE3E3D45A341}" destId="{7087D245-8D0D-4D27-B3FC-4DE37FBBFCD8}" srcOrd="0" destOrd="0" presId="urn:microsoft.com/office/officeart/2005/8/layout/orgChart1"/>
    <dgm:cxn modelId="{8F7F6DF6-D31F-492D-97BF-599922FFF8D0}" type="presOf" srcId="{1CD4AB80-A093-4044-8C58-A9DAE1DCC5FB}" destId="{DCEEB61A-C593-4D8D-83D9-E5BA4683B3FA}" srcOrd="0" destOrd="0" presId="urn:microsoft.com/office/officeart/2005/8/layout/orgChart1"/>
    <dgm:cxn modelId="{AF5168F7-52F7-4DD2-A3F1-87426653659E}" type="presOf" srcId="{2B0552DC-0B03-410C-A9C0-C28172E23363}" destId="{DB371CDB-28AB-4D3A-B077-AD98EEB40028}" srcOrd="1" destOrd="0" presId="urn:microsoft.com/office/officeart/2005/8/layout/orgChart1"/>
    <dgm:cxn modelId="{F86672C8-C5CA-41EE-AE9D-71C8E7D7210C}" type="presParOf" srcId="{DF158BB8-DB0C-4541-AF89-97F56CF95538}" destId="{3B177F9D-6456-4FB2-B9CB-64468F059B3B}" srcOrd="0" destOrd="0" presId="urn:microsoft.com/office/officeart/2005/8/layout/orgChart1"/>
    <dgm:cxn modelId="{9761AF74-8D52-4961-8DFB-E3169C864408}" type="presParOf" srcId="{3B177F9D-6456-4FB2-B9CB-64468F059B3B}" destId="{DE427CD0-616D-4456-8DA5-CB27A38D779D}" srcOrd="0" destOrd="0" presId="urn:microsoft.com/office/officeart/2005/8/layout/orgChart1"/>
    <dgm:cxn modelId="{0546DFBD-F898-4F7A-AAF1-457142ABE953}" type="presParOf" srcId="{DE427CD0-616D-4456-8DA5-CB27A38D779D}" destId="{6186CA8F-A91D-4A07-B9BC-AAF347DD0FC3}" srcOrd="0" destOrd="0" presId="urn:microsoft.com/office/officeart/2005/8/layout/orgChart1"/>
    <dgm:cxn modelId="{C2047086-55FC-4E6B-B5FC-79A997DC85BE}" type="presParOf" srcId="{DE427CD0-616D-4456-8DA5-CB27A38D779D}" destId="{5DF6AA71-7474-4E40-99DE-81E48FA1EE01}" srcOrd="1" destOrd="0" presId="urn:microsoft.com/office/officeart/2005/8/layout/orgChart1"/>
    <dgm:cxn modelId="{CC8F99F7-926D-45EC-B167-CF83E8CEAD8C}" type="presParOf" srcId="{3B177F9D-6456-4FB2-B9CB-64468F059B3B}" destId="{DFDC058B-FC8D-4E6E-B145-485060F879C8}" srcOrd="1" destOrd="0" presId="urn:microsoft.com/office/officeart/2005/8/layout/orgChart1"/>
    <dgm:cxn modelId="{3E9B6147-3B42-4E55-895B-B7C71526DBA0}" type="presParOf" srcId="{3B177F9D-6456-4FB2-B9CB-64468F059B3B}" destId="{208D29D8-789F-4B7D-8F97-C85FB59F4B95}" srcOrd="2" destOrd="0" presId="urn:microsoft.com/office/officeart/2005/8/layout/orgChart1"/>
    <dgm:cxn modelId="{3CF9EEAB-EAD2-420E-BC3A-C37B01567CB3}" type="presParOf" srcId="{208D29D8-789F-4B7D-8F97-C85FB59F4B95}" destId="{A6F5446C-84DA-42CC-9372-FD1FCE4F2787}" srcOrd="0" destOrd="0" presId="urn:microsoft.com/office/officeart/2005/8/layout/orgChart1"/>
    <dgm:cxn modelId="{B127C49D-3A48-43B9-952B-F69A382C7454}" type="presParOf" srcId="{208D29D8-789F-4B7D-8F97-C85FB59F4B95}" destId="{CAB28A95-7E4A-4319-9895-830DF3FFD93E}" srcOrd="1" destOrd="0" presId="urn:microsoft.com/office/officeart/2005/8/layout/orgChart1"/>
    <dgm:cxn modelId="{D489DD44-044F-4FEF-9D8A-1F941FC0FB6D}" type="presParOf" srcId="{CAB28A95-7E4A-4319-9895-830DF3FFD93E}" destId="{CDE83DF1-0D0D-40DD-BB9B-34AF3A064136}" srcOrd="0" destOrd="0" presId="urn:microsoft.com/office/officeart/2005/8/layout/orgChart1"/>
    <dgm:cxn modelId="{34557E97-E9DA-4B17-8821-89595330C0D8}" type="presParOf" srcId="{CDE83DF1-0D0D-40DD-BB9B-34AF3A064136}" destId="{C02931B5-86A2-463E-873B-8EAE0AE52B64}" srcOrd="0" destOrd="0" presId="urn:microsoft.com/office/officeart/2005/8/layout/orgChart1"/>
    <dgm:cxn modelId="{FF18A9D9-28E3-4AF8-B111-8467BBECDCE2}" type="presParOf" srcId="{CDE83DF1-0D0D-40DD-BB9B-34AF3A064136}" destId="{AD62D6C6-56A9-4B74-8A3E-3ADADD61A21E}" srcOrd="1" destOrd="0" presId="urn:microsoft.com/office/officeart/2005/8/layout/orgChart1"/>
    <dgm:cxn modelId="{1C7606E6-69EB-439D-9363-7B67CFCC356D}" type="presParOf" srcId="{CAB28A95-7E4A-4319-9895-830DF3FFD93E}" destId="{ABA87453-3312-432E-A9D7-4A200111E2B8}" srcOrd="1" destOrd="0" presId="urn:microsoft.com/office/officeart/2005/8/layout/orgChart1"/>
    <dgm:cxn modelId="{9D08498B-33A1-43A1-81A6-993C45CF9432}" type="presParOf" srcId="{CAB28A95-7E4A-4319-9895-830DF3FFD93E}" destId="{434EE00F-BF91-4286-8DCA-419E32FD47CC}" srcOrd="2" destOrd="0" presId="urn:microsoft.com/office/officeart/2005/8/layout/orgChart1"/>
    <dgm:cxn modelId="{E3EC06B2-7E67-4674-B722-41555DE973A7}" type="presParOf" srcId="{434EE00F-BF91-4286-8DCA-419E32FD47CC}" destId="{A5C77E33-3E54-4932-A131-67460F1AF8E7}" srcOrd="0" destOrd="0" presId="urn:microsoft.com/office/officeart/2005/8/layout/orgChart1"/>
    <dgm:cxn modelId="{488DA5B7-B3B7-4FDF-AEFF-018AD0BC3F44}" type="presParOf" srcId="{434EE00F-BF91-4286-8DCA-419E32FD47CC}" destId="{E1738288-524A-43D0-9A9C-9822D1F4D86E}" srcOrd="1" destOrd="0" presId="urn:microsoft.com/office/officeart/2005/8/layout/orgChart1"/>
    <dgm:cxn modelId="{8E8ECC53-430B-4509-A9FC-B2B4037CB502}" type="presParOf" srcId="{E1738288-524A-43D0-9A9C-9822D1F4D86E}" destId="{84C77724-4875-4F34-B8EC-07E7EFE2CD28}" srcOrd="0" destOrd="0" presId="urn:microsoft.com/office/officeart/2005/8/layout/orgChart1"/>
    <dgm:cxn modelId="{5B1B0027-C32B-4F81-BF41-408E7CAE642B}" type="presParOf" srcId="{84C77724-4875-4F34-B8EC-07E7EFE2CD28}" destId="{7087D245-8D0D-4D27-B3FC-4DE37FBBFCD8}" srcOrd="0" destOrd="0" presId="urn:microsoft.com/office/officeart/2005/8/layout/orgChart1"/>
    <dgm:cxn modelId="{B31AF37D-AC91-4C47-8F87-58840BC6CD9C}" type="presParOf" srcId="{84C77724-4875-4F34-B8EC-07E7EFE2CD28}" destId="{13145ED0-0BA7-4D99-9411-FAB99BB3737E}" srcOrd="1" destOrd="0" presId="urn:microsoft.com/office/officeart/2005/8/layout/orgChart1"/>
    <dgm:cxn modelId="{AD76968A-FADD-446A-A0F5-0657AAB9E3CD}" type="presParOf" srcId="{E1738288-524A-43D0-9A9C-9822D1F4D86E}" destId="{B1A49F06-6073-420F-9833-94C748F9BA08}" srcOrd="1" destOrd="0" presId="urn:microsoft.com/office/officeart/2005/8/layout/orgChart1"/>
    <dgm:cxn modelId="{8C668E1B-36FB-460A-897A-F8096B98480E}" type="presParOf" srcId="{E1738288-524A-43D0-9A9C-9822D1F4D86E}" destId="{E359D17B-7F12-41B7-8B6C-F87529A611BA}" srcOrd="2" destOrd="0" presId="urn:microsoft.com/office/officeart/2005/8/layout/orgChart1"/>
    <dgm:cxn modelId="{73C10C2D-0677-49B8-9E71-369A9FAA6531}" type="presParOf" srcId="{E359D17B-7F12-41B7-8B6C-F87529A611BA}" destId="{7F44AE77-63E5-44E4-94AD-7D3A08573CF4}" srcOrd="0" destOrd="0" presId="urn:microsoft.com/office/officeart/2005/8/layout/orgChart1"/>
    <dgm:cxn modelId="{AD30365B-8082-46B8-A366-524CE249D0EC}" type="presParOf" srcId="{E359D17B-7F12-41B7-8B6C-F87529A611BA}" destId="{08017ABB-9DC1-404B-A323-8F5EB1E80DA8}" srcOrd="1" destOrd="0" presId="urn:microsoft.com/office/officeart/2005/8/layout/orgChart1"/>
    <dgm:cxn modelId="{D7108247-D5F9-481B-AA35-4FF2E6E3BA4B}" type="presParOf" srcId="{08017ABB-9DC1-404B-A323-8F5EB1E80DA8}" destId="{01DFA6C7-8D09-40B1-A21D-7D58A17B773C}" srcOrd="0" destOrd="0" presId="urn:microsoft.com/office/officeart/2005/8/layout/orgChart1"/>
    <dgm:cxn modelId="{24CD1E45-E51E-4103-ABEE-9FE66FC27ED4}" type="presParOf" srcId="{01DFA6C7-8D09-40B1-A21D-7D58A17B773C}" destId="{F717D5DA-1229-40B5-A596-AE9C2EDB4507}" srcOrd="0" destOrd="0" presId="urn:microsoft.com/office/officeart/2005/8/layout/orgChart1"/>
    <dgm:cxn modelId="{3CB7AE74-0B52-4242-9F17-AB79E175C6CC}" type="presParOf" srcId="{01DFA6C7-8D09-40B1-A21D-7D58A17B773C}" destId="{5B425025-F9B1-4F2F-AE07-AB237F18119C}" srcOrd="1" destOrd="0" presId="urn:microsoft.com/office/officeart/2005/8/layout/orgChart1"/>
    <dgm:cxn modelId="{EB167684-B3F4-45BF-99CD-1A42179EEF11}" type="presParOf" srcId="{08017ABB-9DC1-404B-A323-8F5EB1E80DA8}" destId="{6F7FAC12-C751-430D-945D-6F57A1231120}" srcOrd="1" destOrd="0" presId="urn:microsoft.com/office/officeart/2005/8/layout/orgChart1"/>
    <dgm:cxn modelId="{08135A54-A4D4-46CD-8731-3A9E8A70D832}" type="presParOf" srcId="{08017ABB-9DC1-404B-A323-8F5EB1E80DA8}" destId="{45E35E82-5334-4579-AF7E-4A68223CAD11}" srcOrd="2" destOrd="0" presId="urn:microsoft.com/office/officeart/2005/8/layout/orgChart1"/>
    <dgm:cxn modelId="{A2A3AEDD-8C4F-4657-9B81-252ACFD9169A}" type="presParOf" srcId="{208D29D8-789F-4B7D-8F97-C85FB59F4B95}" destId="{72646A98-580B-4DA7-80C3-ECC45E7A45F4}" srcOrd="2" destOrd="0" presId="urn:microsoft.com/office/officeart/2005/8/layout/orgChart1"/>
    <dgm:cxn modelId="{76510EBC-AA09-478B-B48D-D8226ED152B1}" type="presParOf" srcId="{208D29D8-789F-4B7D-8F97-C85FB59F4B95}" destId="{CF3A118E-264E-4135-BF92-7B15364D564C}" srcOrd="3" destOrd="0" presId="urn:microsoft.com/office/officeart/2005/8/layout/orgChart1"/>
    <dgm:cxn modelId="{9EEBFDA7-7C75-4CAE-B652-BCC9E5858D71}" type="presParOf" srcId="{CF3A118E-264E-4135-BF92-7B15364D564C}" destId="{7A9AC501-4CED-4718-91AD-2F9A25C9D3C6}" srcOrd="0" destOrd="0" presId="urn:microsoft.com/office/officeart/2005/8/layout/orgChart1"/>
    <dgm:cxn modelId="{5C530892-BD1D-4B5F-A053-5646A120C8DD}" type="presParOf" srcId="{7A9AC501-4CED-4718-91AD-2F9A25C9D3C6}" destId="{FF37EE56-8E66-46AC-8D51-3D7D48695AA2}" srcOrd="0" destOrd="0" presId="urn:microsoft.com/office/officeart/2005/8/layout/orgChart1"/>
    <dgm:cxn modelId="{273F9544-E9FE-4BA7-8DBF-7E0E334821B8}" type="presParOf" srcId="{7A9AC501-4CED-4718-91AD-2F9A25C9D3C6}" destId="{DB371CDB-28AB-4D3A-B077-AD98EEB40028}" srcOrd="1" destOrd="0" presId="urn:microsoft.com/office/officeart/2005/8/layout/orgChart1"/>
    <dgm:cxn modelId="{665E15AD-6C4E-4DA6-9DF4-22F362981FF5}" type="presParOf" srcId="{CF3A118E-264E-4135-BF92-7B15364D564C}" destId="{A0ACC36F-598D-4A31-99E8-5011B818D496}" srcOrd="1" destOrd="0" presId="urn:microsoft.com/office/officeart/2005/8/layout/orgChart1"/>
    <dgm:cxn modelId="{52FDD69E-AD5C-4A2B-9765-7A1DA86A55BD}" type="presParOf" srcId="{A0ACC36F-598D-4A31-99E8-5011B818D496}" destId="{5C866E75-5A08-48BF-8792-EA6ACEB48D05}" srcOrd="0" destOrd="0" presId="urn:microsoft.com/office/officeart/2005/8/layout/orgChart1"/>
    <dgm:cxn modelId="{6B98721A-D12B-463C-A695-63E6F3E5E970}" type="presParOf" srcId="{A0ACC36F-598D-4A31-99E8-5011B818D496}" destId="{796EBF29-438D-4F20-B24A-07E670CB5931}" srcOrd="1" destOrd="0" presId="urn:microsoft.com/office/officeart/2005/8/layout/orgChart1"/>
    <dgm:cxn modelId="{E29558E7-5A9D-45C2-8929-3AD67C5C7B0F}" type="presParOf" srcId="{796EBF29-438D-4F20-B24A-07E670CB5931}" destId="{39A62085-5730-48DC-B7D8-17C02243D9FB}" srcOrd="0" destOrd="0" presId="urn:microsoft.com/office/officeart/2005/8/layout/orgChart1"/>
    <dgm:cxn modelId="{923A102F-30DC-42C2-A88A-467FF7C16EDC}" type="presParOf" srcId="{39A62085-5730-48DC-B7D8-17C02243D9FB}" destId="{5EA5E6F1-A30E-4741-B23A-801CCEE3D0E1}" srcOrd="0" destOrd="0" presId="urn:microsoft.com/office/officeart/2005/8/layout/orgChart1"/>
    <dgm:cxn modelId="{8EEE85D8-AC5F-44EB-98BB-6B7FD4026D82}" type="presParOf" srcId="{39A62085-5730-48DC-B7D8-17C02243D9FB}" destId="{875327A9-B9F7-4E42-9E7F-34BD959048F7}" srcOrd="1" destOrd="0" presId="urn:microsoft.com/office/officeart/2005/8/layout/orgChart1"/>
    <dgm:cxn modelId="{94F8D00D-0E1D-4E9F-ABA4-AD2226EFA0A2}" type="presParOf" srcId="{796EBF29-438D-4F20-B24A-07E670CB5931}" destId="{858DD148-0F81-4F32-B9BA-1848FA549799}" srcOrd="1" destOrd="0" presId="urn:microsoft.com/office/officeart/2005/8/layout/orgChart1"/>
    <dgm:cxn modelId="{BD4259D6-48FB-4D54-AB45-12545CAF919A}" type="presParOf" srcId="{796EBF29-438D-4F20-B24A-07E670CB5931}" destId="{19DCD891-868A-43D2-BF4A-FCDC6D95400A}" srcOrd="2" destOrd="0" presId="urn:microsoft.com/office/officeart/2005/8/layout/orgChart1"/>
    <dgm:cxn modelId="{2C8BFCFB-0ACA-4DBA-8FCC-20DC6AF953BB}" type="presParOf" srcId="{A0ACC36F-598D-4A31-99E8-5011B818D496}" destId="{3B9A25A9-AB6F-46F9-8043-FDD102220609}" srcOrd="2" destOrd="0" presId="urn:microsoft.com/office/officeart/2005/8/layout/orgChart1"/>
    <dgm:cxn modelId="{C3B2ED3E-7B00-4647-98D6-F72ED89BDE3B}" type="presParOf" srcId="{A0ACC36F-598D-4A31-99E8-5011B818D496}" destId="{1CAFC060-57BF-4E81-A844-5E63B9EF8E55}" srcOrd="3" destOrd="0" presId="urn:microsoft.com/office/officeart/2005/8/layout/orgChart1"/>
    <dgm:cxn modelId="{6363F34A-6F41-42F6-AA52-D0C45005B35B}" type="presParOf" srcId="{1CAFC060-57BF-4E81-A844-5E63B9EF8E55}" destId="{7536966F-6ECD-47AF-85A2-EF1035DD6BC1}" srcOrd="0" destOrd="0" presId="urn:microsoft.com/office/officeart/2005/8/layout/orgChart1"/>
    <dgm:cxn modelId="{2B393FA7-5BFF-4694-B621-38B6B285B8A6}" type="presParOf" srcId="{7536966F-6ECD-47AF-85A2-EF1035DD6BC1}" destId="{DCEEB61A-C593-4D8D-83D9-E5BA4683B3FA}" srcOrd="0" destOrd="0" presId="urn:microsoft.com/office/officeart/2005/8/layout/orgChart1"/>
    <dgm:cxn modelId="{BCC6F277-D2BE-4B15-B2AC-47C01990046E}" type="presParOf" srcId="{7536966F-6ECD-47AF-85A2-EF1035DD6BC1}" destId="{247C09DB-80D5-419D-97DF-31D7FDEDE989}" srcOrd="1" destOrd="0" presId="urn:microsoft.com/office/officeart/2005/8/layout/orgChart1"/>
    <dgm:cxn modelId="{C9550531-2773-4F8D-AD31-BEFDB0516F7A}" type="presParOf" srcId="{1CAFC060-57BF-4E81-A844-5E63B9EF8E55}" destId="{36E72F18-B869-4135-A307-426F425B447C}" srcOrd="1" destOrd="0" presId="urn:microsoft.com/office/officeart/2005/8/layout/orgChart1"/>
    <dgm:cxn modelId="{7CED3499-1603-4A73-9F29-A49FDBBE6F78}" type="presParOf" srcId="{1CAFC060-57BF-4E81-A844-5E63B9EF8E55}" destId="{CD4EBE8A-1C02-4CB0-9F9F-8CCCFADAEC6D}" srcOrd="2" destOrd="0" presId="urn:microsoft.com/office/officeart/2005/8/layout/orgChart1"/>
    <dgm:cxn modelId="{EEA1D292-A613-4E1B-A658-4B70381BBF6A}" type="presParOf" srcId="{CF3A118E-264E-4135-BF92-7B15364D564C}" destId="{349B72E0-20B7-40D4-8801-28D06C8CD0F7}" srcOrd="2" destOrd="0" presId="urn:microsoft.com/office/officeart/2005/8/layout/orgChart1"/>
    <dgm:cxn modelId="{E751C1DD-356C-4B5E-857F-0B82D074E320}" type="presParOf" srcId="{DF158BB8-DB0C-4541-AF89-97F56CF95538}" destId="{22AA52DE-8B48-4918-B344-B2AF5615510C}" srcOrd="1" destOrd="0" presId="urn:microsoft.com/office/officeart/2005/8/layout/orgChart1"/>
    <dgm:cxn modelId="{47C69F8B-C831-4EE4-A52F-B62AC8314BCE}" type="presParOf" srcId="{22AA52DE-8B48-4918-B344-B2AF5615510C}" destId="{A9CE89AF-E3F3-4BD2-BD74-5C6A584C9968}" srcOrd="0" destOrd="0" presId="urn:microsoft.com/office/officeart/2005/8/layout/orgChart1"/>
    <dgm:cxn modelId="{367196A3-3B64-4E6A-BECA-649BF5B21595}" type="presParOf" srcId="{A9CE89AF-E3F3-4BD2-BD74-5C6A584C9968}" destId="{9B175CA5-F472-430A-8F8E-31F341F7711D}" srcOrd="0" destOrd="0" presId="urn:microsoft.com/office/officeart/2005/8/layout/orgChart1"/>
    <dgm:cxn modelId="{11033058-18E0-49D6-AAD3-66C405DD0AD3}" type="presParOf" srcId="{A9CE89AF-E3F3-4BD2-BD74-5C6A584C9968}" destId="{5CEEB465-ECEC-443A-B39B-7FAC301D69FB}" srcOrd="1" destOrd="0" presId="urn:microsoft.com/office/officeart/2005/8/layout/orgChart1"/>
    <dgm:cxn modelId="{73744890-1183-4C83-9AE5-929224C549DF}" type="presParOf" srcId="{22AA52DE-8B48-4918-B344-B2AF5615510C}" destId="{5518F7BF-6E7B-47E5-BB67-5C2106958407}" srcOrd="1" destOrd="0" presId="urn:microsoft.com/office/officeart/2005/8/layout/orgChart1"/>
    <dgm:cxn modelId="{CA587BC6-BE97-4CE1-8543-CC7863B693A1}" type="presParOf" srcId="{22AA52DE-8B48-4918-B344-B2AF5615510C}" destId="{8740E074-6A27-4748-BED8-608CF8FB4F4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21C1E4-21D7-4549-896F-EEB5FFDCD098}" type="doc">
      <dgm:prSet loTypeId="urn:microsoft.com/office/officeart/2005/8/layout/venn1" loCatId="relationship" qsTypeId="urn:microsoft.com/office/officeart/2005/8/quickstyle/simple1" qsCatId="simple" csTypeId="urn:microsoft.com/office/officeart/2005/8/colors/accent1_2" csCatId="accent1" phldr="1"/>
      <dgm:spPr/>
    </dgm:pt>
    <dgm:pt modelId="{66CC3595-A961-4215-B908-3D9C4D065200}">
      <dgm:prSet phldrT="[Text]"/>
      <dgm:spPr>
        <a:solidFill>
          <a:schemeClr val="accent6">
            <a:lumMod val="40000"/>
            <a:lumOff val="60000"/>
            <a:alpha val="50000"/>
          </a:schemeClr>
        </a:solidFill>
      </dgm:spPr>
      <dgm:t>
        <a:bodyPr/>
        <a:lstStyle/>
        <a:p>
          <a:r>
            <a:rPr lang="en-US"/>
            <a:t> </a:t>
          </a:r>
        </a:p>
      </dgm:t>
    </dgm:pt>
    <dgm:pt modelId="{B1CA1040-426B-4167-A954-7565AC81704C}" type="sibTrans" cxnId="{92B205B5-09F6-4A4D-BEB0-30C7EBD776D8}">
      <dgm:prSet/>
      <dgm:spPr/>
      <dgm:t>
        <a:bodyPr/>
        <a:lstStyle/>
        <a:p>
          <a:endParaRPr lang="en-US"/>
        </a:p>
      </dgm:t>
    </dgm:pt>
    <dgm:pt modelId="{69BB9361-97D4-4994-B6B5-8993C4F87FCF}" type="parTrans" cxnId="{92B205B5-09F6-4A4D-BEB0-30C7EBD776D8}">
      <dgm:prSet/>
      <dgm:spPr/>
      <dgm:t>
        <a:bodyPr/>
        <a:lstStyle/>
        <a:p>
          <a:endParaRPr lang="en-US"/>
        </a:p>
      </dgm:t>
    </dgm:pt>
    <dgm:pt modelId="{FFEF3236-A821-485C-A07B-D1E1FE54D7D8}">
      <dgm:prSet phldrT="[Text]"/>
      <dgm:spPr>
        <a:solidFill>
          <a:schemeClr val="accent5">
            <a:lumMod val="60000"/>
            <a:lumOff val="40000"/>
            <a:alpha val="50000"/>
          </a:schemeClr>
        </a:solidFill>
      </dgm:spPr>
      <dgm:t>
        <a:bodyPr/>
        <a:lstStyle/>
        <a:p>
          <a:r>
            <a:rPr lang="en-US"/>
            <a:t> </a:t>
          </a:r>
        </a:p>
      </dgm:t>
    </dgm:pt>
    <dgm:pt modelId="{499AD70C-C40E-47E4-BCEB-79D94C484CFC}" type="sibTrans" cxnId="{71326381-22E6-4990-93B8-E12B8B71B454}">
      <dgm:prSet/>
      <dgm:spPr/>
      <dgm:t>
        <a:bodyPr/>
        <a:lstStyle/>
        <a:p>
          <a:endParaRPr lang="en-US"/>
        </a:p>
      </dgm:t>
    </dgm:pt>
    <dgm:pt modelId="{0ADED5DE-B53F-4854-A94D-C1165B0A48C5}" type="parTrans" cxnId="{71326381-22E6-4990-93B8-E12B8B71B454}">
      <dgm:prSet/>
      <dgm:spPr/>
      <dgm:t>
        <a:bodyPr/>
        <a:lstStyle/>
        <a:p>
          <a:endParaRPr lang="en-US"/>
        </a:p>
      </dgm:t>
    </dgm:pt>
    <dgm:pt modelId="{4AB765D5-EDA7-4189-B0AF-2EBE8FB0CCA2}">
      <dgm:prSet phldrT="[Text]"/>
      <dgm:spPr>
        <a:solidFill>
          <a:schemeClr val="accent4">
            <a:lumMod val="40000"/>
            <a:lumOff val="60000"/>
            <a:alpha val="50000"/>
          </a:schemeClr>
        </a:solidFill>
      </dgm:spPr>
      <dgm:t>
        <a:bodyPr/>
        <a:lstStyle/>
        <a:p>
          <a:r>
            <a:rPr lang="en-US"/>
            <a:t> </a:t>
          </a:r>
        </a:p>
      </dgm:t>
    </dgm:pt>
    <dgm:pt modelId="{F3C0C3B7-50DB-4E10-AE7F-D1DE1D5A1561}" type="sibTrans" cxnId="{F51C74B0-4C51-44CE-BE76-EB3B87A078A4}">
      <dgm:prSet/>
      <dgm:spPr/>
      <dgm:t>
        <a:bodyPr/>
        <a:lstStyle/>
        <a:p>
          <a:endParaRPr lang="en-US"/>
        </a:p>
      </dgm:t>
    </dgm:pt>
    <dgm:pt modelId="{1355E267-D784-46A6-95A5-3CFAC7B47EFE}" type="parTrans" cxnId="{F51C74B0-4C51-44CE-BE76-EB3B87A078A4}">
      <dgm:prSet/>
      <dgm:spPr/>
      <dgm:t>
        <a:bodyPr/>
        <a:lstStyle/>
        <a:p>
          <a:endParaRPr lang="en-US"/>
        </a:p>
      </dgm:t>
    </dgm:pt>
    <dgm:pt modelId="{4D444EAA-366B-4371-AAD5-12B818E13A40}" type="pres">
      <dgm:prSet presAssocID="{BD21C1E4-21D7-4549-896F-EEB5FFDCD098}" presName="compositeShape" presStyleCnt="0">
        <dgm:presLayoutVars>
          <dgm:chMax val="7"/>
          <dgm:dir/>
          <dgm:resizeHandles val="exact"/>
        </dgm:presLayoutVars>
      </dgm:prSet>
      <dgm:spPr/>
    </dgm:pt>
    <dgm:pt modelId="{CFDDF617-7E55-4A1F-882F-0F94146760A7}" type="pres">
      <dgm:prSet presAssocID="{4AB765D5-EDA7-4189-B0AF-2EBE8FB0CCA2}" presName="circ1" presStyleLbl="vennNode1" presStyleIdx="0" presStyleCnt="3" custScaleX="101472" custScaleY="97250" custLinFactNeighborX="0" custLinFactNeighborY="10180"/>
      <dgm:spPr/>
    </dgm:pt>
    <dgm:pt modelId="{1F56910C-8DF8-40A4-82DA-E7B37765A73B}" type="pres">
      <dgm:prSet presAssocID="{4AB765D5-EDA7-4189-B0AF-2EBE8FB0CCA2}" presName="circ1Tx" presStyleLbl="revTx" presStyleIdx="0" presStyleCnt="0">
        <dgm:presLayoutVars>
          <dgm:chMax val="0"/>
          <dgm:chPref val="0"/>
          <dgm:bulletEnabled val="1"/>
        </dgm:presLayoutVars>
      </dgm:prSet>
      <dgm:spPr/>
    </dgm:pt>
    <dgm:pt modelId="{B1B45EFD-E5EC-4F94-97FF-0BF1F1F4E8E0}" type="pres">
      <dgm:prSet presAssocID="{FFEF3236-A821-485C-A07B-D1E1FE54D7D8}" presName="circ2" presStyleLbl="vennNode1" presStyleIdx="1" presStyleCnt="3" custLinFactNeighborX="10527" custLinFactNeighborY="-1157"/>
      <dgm:spPr/>
    </dgm:pt>
    <dgm:pt modelId="{85C28FE3-D861-414A-BE9E-2613BC8AD36A}" type="pres">
      <dgm:prSet presAssocID="{FFEF3236-A821-485C-A07B-D1E1FE54D7D8}" presName="circ2Tx" presStyleLbl="revTx" presStyleIdx="0" presStyleCnt="0">
        <dgm:presLayoutVars>
          <dgm:chMax val="0"/>
          <dgm:chPref val="0"/>
          <dgm:bulletEnabled val="1"/>
        </dgm:presLayoutVars>
      </dgm:prSet>
      <dgm:spPr/>
    </dgm:pt>
    <dgm:pt modelId="{DFD26940-DFBF-43CE-965C-989DF7237765}" type="pres">
      <dgm:prSet presAssocID="{66CC3595-A961-4215-B908-3D9C4D065200}" presName="circ3" presStyleLbl="vennNode1" presStyleIdx="2" presStyleCnt="3" custLinFactNeighborX="-5335" custLinFactNeighborY="-1173"/>
      <dgm:spPr/>
    </dgm:pt>
    <dgm:pt modelId="{82267111-E8E6-47D8-93EF-45BBA058CF0F}" type="pres">
      <dgm:prSet presAssocID="{66CC3595-A961-4215-B908-3D9C4D065200}" presName="circ3Tx" presStyleLbl="revTx" presStyleIdx="0" presStyleCnt="0">
        <dgm:presLayoutVars>
          <dgm:chMax val="0"/>
          <dgm:chPref val="0"/>
          <dgm:bulletEnabled val="1"/>
        </dgm:presLayoutVars>
      </dgm:prSet>
      <dgm:spPr/>
    </dgm:pt>
  </dgm:ptLst>
  <dgm:cxnLst>
    <dgm:cxn modelId="{8E5B7703-1DF0-4A8B-8E83-60CF8FE4D840}" type="presOf" srcId="{66CC3595-A961-4215-B908-3D9C4D065200}" destId="{DFD26940-DFBF-43CE-965C-989DF7237765}" srcOrd="0" destOrd="0" presId="urn:microsoft.com/office/officeart/2005/8/layout/venn1"/>
    <dgm:cxn modelId="{16A0DF1D-2225-4A6F-8432-A9D97808DAB1}" type="presOf" srcId="{66CC3595-A961-4215-B908-3D9C4D065200}" destId="{82267111-E8E6-47D8-93EF-45BBA058CF0F}" srcOrd="1" destOrd="0" presId="urn:microsoft.com/office/officeart/2005/8/layout/venn1"/>
    <dgm:cxn modelId="{71326381-22E6-4990-93B8-E12B8B71B454}" srcId="{BD21C1E4-21D7-4549-896F-EEB5FFDCD098}" destId="{FFEF3236-A821-485C-A07B-D1E1FE54D7D8}" srcOrd="1" destOrd="0" parTransId="{0ADED5DE-B53F-4854-A94D-C1165B0A48C5}" sibTransId="{499AD70C-C40E-47E4-BCEB-79D94C484CFC}"/>
    <dgm:cxn modelId="{F51C74B0-4C51-44CE-BE76-EB3B87A078A4}" srcId="{BD21C1E4-21D7-4549-896F-EEB5FFDCD098}" destId="{4AB765D5-EDA7-4189-B0AF-2EBE8FB0CCA2}" srcOrd="0" destOrd="0" parTransId="{1355E267-D784-46A6-95A5-3CFAC7B47EFE}" sibTransId="{F3C0C3B7-50DB-4E10-AE7F-D1DE1D5A1561}"/>
    <dgm:cxn modelId="{92B205B5-09F6-4A4D-BEB0-30C7EBD776D8}" srcId="{BD21C1E4-21D7-4549-896F-EEB5FFDCD098}" destId="{66CC3595-A961-4215-B908-3D9C4D065200}" srcOrd="2" destOrd="0" parTransId="{69BB9361-97D4-4994-B6B5-8993C4F87FCF}" sibTransId="{B1CA1040-426B-4167-A954-7565AC81704C}"/>
    <dgm:cxn modelId="{D58899BF-3B26-4E7E-B6A9-72EF7BB63ED7}" type="presOf" srcId="{FFEF3236-A821-485C-A07B-D1E1FE54D7D8}" destId="{85C28FE3-D861-414A-BE9E-2613BC8AD36A}" srcOrd="1" destOrd="0" presId="urn:microsoft.com/office/officeart/2005/8/layout/venn1"/>
    <dgm:cxn modelId="{88976ECA-4479-4BD4-9BD8-AF1B16B37B9D}" type="presOf" srcId="{BD21C1E4-21D7-4549-896F-EEB5FFDCD098}" destId="{4D444EAA-366B-4371-AAD5-12B818E13A40}" srcOrd="0" destOrd="0" presId="urn:microsoft.com/office/officeart/2005/8/layout/venn1"/>
    <dgm:cxn modelId="{1EEE49D6-9755-444F-84B5-8F2D446F2776}" type="presOf" srcId="{4AB765D5-EDA7-4189-B0AF-2EBE8FB0CCA2}" destId="{CFDDF617-7E55-4A1F-882F-0F94146760A7}" srcOrd="0" destOrd="0" presId="urn:microsoft.com/office/officeart/2005/8/layout/venn1"/>
    <dgm:cxn modelId="{983C59EB-B787-4C01-A294-5520B3D0DF18}" type="presOf" srcId="{FFEF3236-A821-485C-A07B-D1E1FE54D7D8}" destId="{B1B45EFD-E5EC-4F94-97FF-0BF1F1F4E8E0}" srcOrd="0" destOrd="0" presId="urn:microsoft.com/office/officeart/2005/8/layout/venn1"/>
    <dgm:cxn modelId="{C046C7EC-3554-4F97-A735-A927F1C3C948}" type="presOf" srcId="{4AB765D5-EDA7-4189-B0AF-2EBE8FB0CCA2}" destId="{1F56910C-8DF8-40A4-82DA-E7B37765A73B}" srcOrd="1" destOrd="0" presId="urn:microsoft.com/office/officeart/2005/8/layout/venn1"/>
    <dgm:cxn modelId="{80FFA89C-094F-4967-9368-3E958C7B91F1}" type="presParOf" srcId="{4D444EAA-366B-4371-AAD5-12B818E13A40}" destId="{CFDDF617-7E55-4A1F-882F-0F94146760A7}" srcOrd="0" destOrd="0" presId="urn:microsoft.com/office/officeart/2005/8/layout/venn1"/>
    <dgm:cxn modelId="{034B12E1-BC15-4CA3-ADB9-19F719C90C07}" type="presParOf" srcId="{4D444EAA-366B-4371-AAD5-12B818E13A40}" destId="{1F56910C-8DF8-40A4-82DA-E7B37765A73B}" srcOrd="1" destOrd="0" presId="urn:microsoft.com/office/officeart/2005/8/layout/venn1"/>
    <dgm:cxn modelId="{A6D1CB94-43B6-4E40-ACD3-32C540B9E291}" type="presParOf" srcId="{4D444EAA-366B-4371-AAD5-12B818E13A40}" destId="{B1B45EFD-E5EC-4F94-97FF-0BF1F1F4E8E0}" srcOrd="2" destOrd="0" presId="urn:microsoft.com/office/officeart/2005/8/layout/venn1"/>
    <dgm:cxn modelId="{3E803733-0A2B-4713-85AC-C287DA0B9F45}" type="presParOf" srcId="{4D444EAA-366B-4371-AAD5-12B818E13A40}" destId="{85C28FE3-D861-414A-BE9E-2613BC8AD36A}" srcOrd="3" destOrd="0" presId="urn:microsoft.com/office/officeart/2005/8/layout/venn1"/>
    <dgm:cxn modelId="{1388BAD1-5C76-494F-A180-D5E98CFA40A5}" type="presParOf" srcId="{4D444EAA-366B-4371-AAD5-12B818E13A40}" destId="{DFD26940-DFBF-43CE-965C-989DF7237765}" srcOrd="4" destOrd="0" presId="urn:microsoft.com/office/officeart/2005/8/layout/venn1"/>
    <dgm:cxn modelId="{3B33D90C-9A34-4189-8E28-8DD770CD86A7}" type="presParOf" srcId="{4D444EAA-366B-4371-AAD5-12B818E13A40}" destId="{82267111-E8E6-47D8-93EF-45BBA058CF0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19FD90-9DDA-4F80-93C2-4C1803A8B0B0}"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BD319DB1-62CD-42D1-86F4-3425ED2B52B0}">
      <dgm:prSet phldrT="[Text]"/>
      <dgm:spPr>
        <a:solidFill>
          <a:srgbClr val="92D050"/>
        </a:solidFill>
      </dgm:spPr>
      <dgm:t>
        <a:bodyPr/>
        <a:lstStyle/>
        <a:p>
          <a:r>
            <a:rPr lang="en-US" dirty="0"/>
            <a:t>Retained</a:t>
          </a:r>
        </a:p>
        <a:p>
          <a:r>
            <a:rPr lang="en-US" dirty="0"/>
            <a:t>Engaged</a:t>
          </a:r>
        </a:p>
        <a:p>
          <a:r>
            <a:rPr lang="en-US" dirty="0"/>
            <a:t>Employee</a:t>
          </a:r>
        </a:p>
      </dgm:t>
    </dgm:pt>
    <dgm:pt modelId="{4CDBA0DC-D3C3-46C3-934E-A0CBDD598B62}" type="parTrans" cxnId="{532D2F90-630D-4D83-8F5C-58A75357761F}">
      <dgm:prSet/>
      <dgm:spPr/>
      <dgm:t>
        <a:bodyPr/>
        <a:lstStyle/>
        <a:p>
          <a:endParaRPr lang="en-US"/>
        </a:p>
      </dgm:t>
    </dgm:pt>
    <dgm:pt modelId="{255BAA3A-79C9-4739-9A84-7679F2B66950}" type="sibTrans" cxnId="{532D2F90-630D-4D83-8F5C-58A75357761F}">
      <dgm:prSet/>
      <dgm:spPr/>
      <dgm:t>
        <a:bodyPr/>
        <a:lstStyle/>
        <a:p>
          <a:endParaRPr lang="en-US"/>
        </a:p>
      </dgm:t>
    </dgm:pt>
    <dgm:pt modelId="{3A25231B-4AF2-4298-8B0F-B60E1FC73DB8}">
      <dgm:prSet phldrT="[Text]" custT="1"/>
      <dgm:spPr/>
      <dgm:t>
        <a:bodyPr/>
        <a:lstStyle/>
        <a:p>
          <a:r>
            <a:rPr lang="en-US" sz="2000" dirty="0"/>
            <a:t>Recruiting</a:t>
          </a:r>
        </a:p>
      </dgm:t>
    </dgm:pt>
    <dgm:pt modelId="{EEFB13CE-A860-4881-B7AC-E817498DBAB9}" type="parTrans" cxnId="{6B683661-402F-4DFF-B510-5BBB0DFCD520}">
      <dgm:prSet/>
      <dgm:spPr/>
      <dgm:t>
        <a:bodyPr/>
        <a:lstStyle/>
        <a:p>
          <a:endParaRPr lang="en-US"/>
        </a:p>
      </dgm:t>
    </dgm:pt>
    <dgm:pt modelId="{B20453D7-BED6-4614-B42C-AE9211F2546A}" type="sibTrans" cxnId="{6B683661-402F-4DFF-B510-5BBB0DFCD520}">
      <dgm:prSet/>
      <dgm:spPr/>
      <dgm:t>
        <a:bodyPr/>
        <a:lstStyle/>
        <a:p>
          <a:endParaRPr lang="en-US"/>
        </a:p>
      </dgm:t>
    </dgm:pt>
    <dgm:pt modelId="{AB8F35DB-D99D-40C0-8557-6931B8D488FC}">
      <dgm:prSet phldrT="[Text]" custT="1"/>
      <dgm:spPr/>
      <dgm:t>
        <a:bodyPr/>
        <a:lstStyle/>
        <a:p>
          <a:r>
            <a:rPr lang="en-US" sz="2000" dirty="0"/>
            <a:t>Onboarding</a:t>
          </a:r>
        </a:p>
      </dgm:t>
    </dgm:pt>
    <dgm:pt modelId="{5A6DA072-8F96-42A3-AC20-BDBD234493AA}" type="parTrans" cxnId="{E0202213-BB6F-4716-A4D8-9466FB809318}">
      <dgm:prSet/>
      <dgm:spPr/>
      <dgm:t>
        <a:bodyPr/>
        <a:lstStyle/>
        <a:p>
          <a:endParaRPr lang="en-US"/>
        </a:p>
      </dgm:t>
    </dgm:pt>
    <dgm:pt modelId="{36DE0D4C-5842-4BF3-A89D-5631A29D0242}" type="sibTrans" cxnId="{E0202213-BB6F-4716-A4D8-9466FB809318}">
      <dgm:prSet/>
      <dgm:spPr/>
      <dgm:t>
        <a:bodyPr/>
        <a:lstStyle/>
        <a:p>
          <a:endParaRPr lang="en-US"/>
        </a:p>
      </dgm:t>
    </dgm:pt>
    <dgm:pt modelId="{28F05A85-79BA-4573-9B53-95550B389042}">
      <dgm:prSet phldrT="[Text]" custT="1"/>
      <dgm:spPr/>
      <dgm:t>
        <a:bodyPr/>
        <a:lstStyle/>
        <a:p>
          <a:r>
            <a:rPr lang="en-US" sz="1800" dirty="0"/>
            <a:t>Training and Development </a:t>
          </a:r>
        </a:p>
      </dgm:t>
    </dgm:pt>
    <dgm:pt modelId="{253801DC-C86E-433F-B495-52645640D442}" type="parTrans" cxnId="{4A93BE33-0032-4E44-9871-DA17266B7F49}">
      <dgm:prSet/>
      <dgm:spPr/>
      <dgm:t>
        <a:bodyPr/>
        <a:lstStyle/>
        <a:p>
          <a:endParaRPr lang="en-US"/>
        </a:p>
      </dgm:t>
    </dgm:pt>
    <dgm:pt modelId="{F3F52967-2261-4DF8-AB45-A2CC16B93714}" type="sibTrans" cxnId="{4A93BE33-0032-4E44-9871-DA17266B7F49}">
      <dgm:prSet/>
      <dgm:spPr/>
      <dgm:t>
        <a:bodyPr/>
        <a:lstStyle/>
        <a:p>
          <a:endParaRPr lang="en-US"/>
        </a:p>
      </dgm:t>
    </dgm:pt>
    <dgm:pt modelId="{24725EB5-D43B-4994-94CF-CF40711F8BB8}">
      <dgm:prSet phldrT="[Text]" custT="1"/>
      <dgm:spPr/>
      <dgm:t>
        <a:bodyPr/>
        <a:lstStyle/>
        <a:p>
          <a:r>
            <a:rPr lang="en-US" sz="2000" dirty="0"/>
            <a:t>Engagement and Evaluation </a:t>
          </a:r>
        </a:p>
      </dgm:t>
    </dgm:pt>
    <dgm:pt modelId="{F53D189F-1887-4D04-A486-F607A376D5C3}" type="parTrans" cxnId="{667DC8E9-8644-4283-9293-9B59802D71A2}">
      <dgm:prSet/>
      <dgm:spPr/>
      <dgm:t>
        <a:bodyPr/>
        <a:lstStyle/>
        <a:p>
          <a:endParaRPr lang="en-US"/>
        </a:p>
      </dgm:t>
    </dgm:pt>
    <dgm:pt modelId="{DC160FDD-239B-4315-93DE-0FE8624AA0C7}" type="sibTrans" cxnId="{667DC8E9-8644-4283-9293-9B59802D71A2}">
      <dgm:prSet/>
      <dgm:spPr/>
      <dgm:t>
        <a:bodyPr/>
        <a:lstStyle/>
        <a:p>
          <a:endParaRPr lang="en-US"/>
        </a:p>
      </dgm:t>
    </dgm:pt>
    <dgm:pt modelId="{ADFD13AC-59A3-42F8-BA72-03FA7E0FE7F5}">
      <dgm:prSet phldrT="[Text]" custT="1"/>
      <dgm:spPr/>
      <dgm:t>
        <a:bodyPr/>
        <a:lstStyle/>
        <a:p>
          <a:r>
            <a:rPr lang="en-US" sz="2000" dirty="0"/>
            <a:t>Succession Planning</a:t>
          </a:r>
        </a:p>
      </dgm:t>
    </dgm:pt>
    <dgm:pt modelId="{0D856861-8B86-4F2B-B8B8-050EDB87549C}" type="parTrans" cxnId="{45FBE23E-E869-428D-8C4A-365AFC2C3A59}">
      <dgm:prSet/>
      <dgm:spPr/>
      <dgm:t>
        <a:bodyPr/>
        <a:lstStyle/>
        <a:p>
          <a:endParaRPr lang="en-US"/>
        </a:p>
      </dgm:t>
    </dgm:pt>
    <dgm:pt modelId="{73EA8D3E-7406-46D9-8C47-C8FB34A60AC1}" type="sibTrans" cxnId="{45FBE23E-E869-428D-8C4A-365AFC2C3A59}">
      <dgm:prSet/>
      <dgm:spPr/>
      <dgm:t>
        <a:bodyPr/>
        <a:lstStyle/>
        <a:p>
          <a:endParaRPr lang="en-US"/>
        </a:p>
      </dgm:t>
    </dgm:pt>
    <dgm:pt modelId="{92EB351C-4AAD-4ACD-9C3B-D93BABBA5537}" type="pres">
      <dgm:prSet presAssocID="{4519FD90-9DDA-4F80-93C2-4C1803A8B0B0}" presName="Name0" presStyleCnt="0">
        <dgm:presLayoutVars>
          <dgm:chMax val="1"/>
          <dgm:chPref val="1"/>
          <dgm:dir/>
          <dgm:animOne val="branch"/>
          <dgm:animLvl val="lvl"/>
        </dgm:presLayoutVars>
      </dgm:prSet>
      <dgm:spPr/>
    </dgm:pt>
    <dgm:pt modelId="{208E4E45-25AB-458C-9F8C-262672F1FC93}" type="pres">
      <dgm:prSet presAssocID="{BD319DB1-62CD-42D1-86F4-3425ED2B52B0}" presName="Parent" presStyleLbl="node0" presStyleIdx="0" presStyleCnt="1" custLinFactNeighborX="5439" custLinFactNeighborY="12975">
        <dgm:presLayoutVars>
          <dgm:chMax val="6"/>
          <dgm:chPref val="6"/>
        </dgm:presLayoutVars>
      </dgm:prSet>
      <dgm:spPr/>
    </dgm:pt>
    <dgm:pt modelId="{7FBA9D74-520D-46B8-9179-0F3ABD8770FD}" type="pres">
      <dgm:prSet presAssocID="{3A25231B-4AF2-4298-8B0F-B60E1FC73DB8}" presName="Accent1" presStyleCnt="0"/>
      <dgm:spPr/>
    </dgm:pt>
    <dgm:pt modelId="{B9CE0821-F2AC-46F4-9C6C-3E658D992A75}" type="pres">
      <dgm:prSet presAssocID="{3A25231B-4AF2-4298-8B0F-B60E1FC73DB8}" presName="Accent" presStyleLbl="bgShp" presStyleIdx="0" presStyleCnt="5"/>
      <dgm:spPr/>
    </dgm:pt>
    <dgm:pt modelId="{22FBD301-6B1A-4565-A2EA-FA10B62AD7D8}" type="pres">
      <dgm:prSet presAssocID="{3A25231B-4AF2-4298-8B0F-B60E1FC73DB8}" presName="Child1" presStyleLbl="node1" presStyleIdx="0" presStyleCnt="5" custScaleX="124351" custScaleY="109756" custLinFactNeighborX="8541" custLinFactNeighborY="14046">
        <dgm:presLayoutVars>
          <dgm:chMax val="0"/>
          <dgm:chPref val="0"/>
          <dgm:bulletEnabled val="1"/>
        </dgm:presLayoutVars>
      </dgm:prSet>
      <dgm:spPr/>
    </dgm:pt>
    <dgm:pt modelId="{4EC9FE9B-ECE6-4FAF-B527-E90EBA36566C}" type="pres">
      <dgm:prSet presAssocID="{AB8F35DB-D99D-40C0-8557-6931B8D488FC}" presName="Accent2" presStyleCnt="0"/>
      <dgm:spPr/>
    </dgm:pt>
    <dgm:pt modelId="{AC42BD56-B1C3-4D6F-856F-8599683B4CEF}" type="pres">
      <dgm:prSet presAssocID="{AB8F35DB-D99D-40C0-8557-6931B8D488FC}" presName="Accent" presStyleLbl="bgShp" presStyleIdx="1" presStyleCnt="5" custScaleX="111019" custScaleY="220660" custLinFactX="-200000" custLinFactY="186176" custLinFactNeighborX="-237511" custLinFactNeighborY="200000"/>
      <dgm:spPr>
        <a:noFill/>
      </dgm:spPr>
    </dgm:pt>
    <dgm:pt modelId="{622D58CE-CEDD-46AA-8C9B-77674AF6048B}" type="pres">
      <dgm:prSet presAssocID="{AB8F35DB-D99D-40C0-8557-6931B8D488FC}" presName="Child2" presStyleLbl="node1" presStyleIdx="1" presStyleCnt="5" custScaleX="118483" custScaleY="111311" custLinFactNeighborX="30944" custLinFactNeighborY="28144">
        <dgm:presLayoutVars>
          <dgm:chMax val="0"/>
          <dgm:chPref val="0"/>
          <dgm:bulletEnabled val="1"/>
        </dgm:presLayoutVars>
      </dgm:prSet>
      <dgm:spPr/>
    </dgm:pt>
    <dgm:pt modelId="{890C1DBB-4D87-415A-8D2D-E287D11869D5}" type="pres">
      <dgm:prSet presAssocID="{28F05A85-79BA-4573-9B53-95550B389042}" presName="Accent3" presStyleCnt="0"/>
      <dgm:spPr/>
    </dgm:pt>
    <dgm:pt modelId="{8AAD962D-520A-4C98-95A7-5046B200C2F9}" type="pres">
      <dgm:prSet presAssocID="{28F05A85-79BA-4573-9B53-95550B389042}" presName="Accent" presStyleLbl="bgShp" presStyleIdx="2" presStyleCnt="5" custScaleX="48155" custScaleY="64660" custLinFactX="100000" custLinFactY="-100000" custLinFactNeighborX="108239" custLinFactNeighborY="-116105"/>
      <dgm:spPr>
        <a:noFill/>
      </dgm:spPr>
    </dgm:pt>
    <dgm:pt modelId="{DB58B2EE-D234-4684-B5CD-D3F84717E622}" type="pres">
      <dgm:prSet presAssocID="{28F05A85-79BA-4573-9B53-95550B389042}" presName="Child3" presStyleLbl="node1" presStyleIdx="2" presStyleCnt="5" custScaleX="128169" custScaleY="120409" custLinFactNeighborX="10652" custLinFactNeighborY="47086">
        <dgm:presLayoutVars>
          <dgm:chMax val="0"/>
          <dgm:chPref val="0"/>
          <dgm:bulletEnabled val="1"/>
        </dgm:presLayoutVars>
      </dgm:prSet>
      <dgm:spPr/>
    </dgm:pt>
    <dgm:pt modelId="{30002BAC-5721-444C-8FDC-2C5215A0A8A9}" type="pres">
      <dgm:prSet presAssocID="{24725EB5-D43B-4994-94CF-CF40711F8BB8}" presName="Accent4" presStyleCnt="0"/>
      <dgm:spPr/>
    </dgm:pt>
    <dgm:pt modelId="{71201BA4-AF26-4C5D-9D4C-24A89C5866EB}" type="pres">
      <dgm:prSet presAssocID="{24725EB5-D43B-4994-94CF-CF40711F8BB8}" presName="Accent" presStyleLbl="bgShp" presStyleIdx="3" presStyleCnt="5" custLinFactX="100000" custLinFactY="-200000" custLinFactNeighborX="173245" custLinFactNeighborY="-248834"/>
      <dgm:spPr>
        <a:noFill/>
      </dgm:spPr>
    </dgm:pt>
    <dgm:pt modelId="{9551FA55-DDE7-4426-820D-C02AEE4860FD}" type="pres">
      <dgm:prSet presAssocID="{24725EB5-D43B-4994-94CF-CF40711F8BB8}" presName="Child4" presStyleLbl="node1" presStyleIdx="3" presStyleCnt="5" custScaleX="122887" custScaleY="119523" custLinFactNeighborX="-85251" custLinFactNeighborY="-12413">
        <dgm:presLayoutVars>
          <dgm:chMax val="0"/>
          <dgm:chPref val="0"/>
          <dgm:bulletEnabled val="1"/>
        </dgm:presLayoutVars>
      </dgm:prSet>
      <dgm:spPr/>
    </dgm:pt>
    <dgm:pt modelId="{9C43BDC2-B856-4DE9-91BC-D2AC924AB77D}" type="pres">
      <dgm:prSet presAssocID="{ADFD13AC-59A3-42F8-BA72-03FA7E0FE7F5}" presName="Accent5" presStyleCnt="0"/>
      <dgm:spPr/>
    </dgm:pt>
    <dgm:pt modelId="{0CEC9D63-50C9-42A2-B289-20490E45E26F}" type="pres">
      <dgm:prSet presAssocID="{ADFD13AC-59A3-42F8-BA72-03FA7E0FE7F5}" presName="Accent" presStyleLbl="bgShp" presStyleIdx="4" presStyleCnt="5" custLinFactX="319001" custLinFactY="-200000" custLinFactNeighborX="400000" custLinFactNeighborY="-280541"/>
      <dgm:spPr>
        <a:noFill/>
      </dgm:spPr>
    </dgm:pt>
    <dgm:pt modelId="{F6F78EFC-9F3C-432E-949B-C36384ED1372}" type="pres">
      <dgm:prSet presAssocID="{ADFD13AC-59A3-42F8-BA72-03FA7E0FE7F5}" presName="Child5" presStyleLbl="node1" presStyleIdx="4" presStyleCnt="5" custScaleX="113317" custScaleY="111433" custLinFactNeighborX="-18155" custLinFactNeighborY="-94660">
        <dgm:presLayoutVars>
          <dgm:chMax val="0"/>
          <dgm:chPref val="0"/>
          <dgm:bulletEnabled val="1"/>
        </dgm:presLayoutVars>
      </dgm:prSet>
      <dgm:spPr/>
    </dgm:pt>
  </dgm:ptLst>
  <dgm:cxnLst>
    <dgm:cxn modelId="{E0202213-BB6F-4716-A4D8-9466FB809318}" srcId="{BD319DB1-62CD-42D1-86F4-3425ED2B52B0}" destId="{AB8F35DB-D99D-40C0-8557-6931B8D488FC}" srcOrd="1" destOrd="0" parTransId="{5A6DA072-8F96-42A3-AC20-BDBD234493AA}" sibTransId="{36DE0D4C-5842-4BF3-A89D-5631A29D0242}"/>
    <dgm:cxn modelId="{416A571C-CDFC-4D51-B551-62480FB5463D}" type="presOf" srcId="{4519FD90-9DDA-4F80-93C2-4C1803A8B0B0}" destId="{92EB351C-4AAD-4ACD-9C3B-D93BABBA5537}" srcOrd="0" destOrd="0" presId="urn:microsoft.com/office/officeart/2011/layout/HexagonRadial"/>
    <dgm:cxn modelId="{4A93BE33-0032-4E44-9871-DA17266B7F49}" srcId="{BD319DB1-62CD-42D1-86F4-3425ED2B52B0}" destId="{28F05A85-79BA-4573-9B53-95550B389042}" srcOrd="2" destOrd="0" parTransId="{253801DC-C86E-433F-B495-52645640D442}" sibTransId="{F3F52967-2261-4DF8-AB45-A2CC16B93714}"/>
    <dgm:cxn modelId="{45FBE23E-E869-428D-8C4A-365AFC2C3A59}" srcId="{BD319DB1-62CD-42D1-86F4-3425ED2B52B0}" destId="{ADFD13AC-59A3-42F8-BA72-03FA7E0FE7F5}" srcOrd="4" destOrd="0" parTransId="{0D856861-8B86-4F2B-B8B8-050EDB87549C}" sibTransId="{73EA8D3E-7406-46D9-8C47-C8FB34A60AC1}"/>
    <dgm:cxn modelId="{6B683661-402F-4DFF-B510-5BBB0DFCD520}" srcId="{BD319DB1-62CD-42D1-86F4-3425ED2B52B0}" destId="{3A25231B-4AF2-4298-8B0F-B60E1FC73DB8}" srcOrd="0" destOrd="0" parTransId="{EEFB13CE-A860-4881-B7AC-E817498DBAB9}" sibTransId="{B20453D7-BED6-4614-B42C-AE9211F2546A}"/>
    <dgm:cxn modelId="{FDE04861-C7E0-44A7-B7B5-0CBD48E4C750}" type="presOf" srcId="{BD319DB1-62CD-42D1-86F4-3425ED2B52B0}" destId="{208E4E45-25AB-458C-9F8C-262672F1FC93}" srcOrd="0" destOrd="0" presId="urn:microsoft.com/office/officeart/2011/layout/HexagonRadial"/>
    <dgm:cxn modelId="{6AEA0C67-2F01-420C-AC1C-F8F17ABAE7E3}" type="presOf" srcId="{ADFD13AC-59A3-42F8-BA72-03FA7E0FE7F5}" destId="{F6F78EFC-9F3C-432E-949B-C36384ED1372}" srcOrd="0" destOrd="0" presId="urn:microsoft.com/office/officeart/2011/layout/HexagonRadial"/>
    <dgm:cxn modelId="{2658436A-AC5C-4EE9-B8C3-C17C059CADBD}" type="presOf" srcId="{28F05A85-79BA-4573-9B53-95550B389042}" destId="{DB58B2EE-D234-4684-B5CD-D3F84717E622}" srcOrd="0" destOrd="0" presId="urn:microsoft.com/office/officeart/2011/layout/HexagonRadial"/>
    <dgm:cxn modelId="{532D2F90-630D-4D83-8F5C-58A75357761F}" srcId="{4519FD90-9DDA-4F80-93C2-4C1803A8B0B0}" destId="{BD319DB1-62CD-42D1-86F4-3425ED2B52B0}" srcOrd="0" destOrd="0" parTransId="{4CDBA0DC-D3C3-46C3-934E-A0CBDD598B62}" sibTransId="{255BAA3A-79C9-4739-9A84-7679F2B66950}"/>
    <dgm:cxn modelId="{A17D2FAF-0CC0-48A8-830C-3B857305F594}" type="presOf" srcId="{AB8F35DB-D99D-40C0-8557-6931B8D488FC}" destId="{622D58CE-CEDD-46AA-8C9B-77674AF6048B}" srcOrd="0" destOrd="0" presId="urn:microsoft.com/office/officeart/2011/layout/HexagonRadial"/>
    <dgm:cxn modelId="{00EE84CA-D73C-4971-838B-450D22E0D555}" type="presOf" srcId="{3A25231B-4AF2-4298-8B0F-B60E1FC73DB8}" destId="{22FBD301-6B1A-4565-A2EA-FA10B62AD7D8}" srcOrd="0" destOrd="0" presId="urn:microsoft.com/office/officeart/2011/layout/HexagonRadial"/>
    <dgm:cxn modelId="{E40B48DA-D31A-493A-80DA-6E3A3BE45C6A}" type="presOf" srcId="{24725EB5-D43B-4994-94CF-CF40711F8BB8}" destId="{9551FA55-DDE7-4426-820D-C02AEE4860FD}" srcOrd="0" destOrd="0" presId="urn:microsoft.com/office/officeart/2011/layout/HexagonRadial"/>
    <dgm:cxn modelId="{667DC8E9-8644-4283-9293-9B59802D71A2}" srcId="{BD319DB1-62CD-42D1-86F4-3425ED2B52B0}" destId="{24725EB5-D43B-4994-94CF-CF40711F8BB8}" srcOrd="3" destOrd="0" parTransId="{F53D189F-1887-4D04-A486-F607A376D5C3}" sibTransId="{DC160FDD-239B-4315-93DE-0FE8624AA0C7}"/>
    <dgm:cxn modelId="{B4B10222-26CF-42F0-A333-0F0D8EC84A5B}" type="presParOf" srcId="{92EB351C-4AAD-4ACD-9C3B-D93BABBA5537}" destId="{208E4E45-25AB-458C-9F8C-262672F1FC93}" srcOrd="0" destOrd="0" presId="urn:microsoft.com/office/officeart/2011/layout/HexagonRadial"/>
    <dgm:cxn modelId="{B8A1A121-ECDE-4631-8B08-E146ED431ECF}" type="presParOf" srcId="{92EB351C-4AAD-4ACD-9C3B-D93BABBA5537}" destId="{7FBA9D74-520D-46B8-9179-0F3ABD8770FD}" srcOrd="1" destOrd="0" presId="urn:microsoft.com/office/officeart/2011/layout/HexagonRadial"/>
    <dgm:cxn modelId="{6D8AB8E7-1EA8-4F7D-9682-7708A57E614D}" type="presParOf" srcId="{7FBA9D74-520D-46B8-9179-0F3ABD8770FD}" destId="{B9CE0821-F2AC-46F4-9C6C-3E658D992A75}" srcOrd="0" destOrd="0" presId="urn:microsoft.com/office/officeart/2011/layout/HexagonRadial"/>
    <dgm:cxn modelId="{B285FC32-0838-4762-B14D-CA8268E604BE}" type="presParOf" srcId="{92EB351C-4AAD-4ACD-9C3B-D93BABBA5537}" destId="{22FBD301-6B1A-4565-A2EA-FA10B62AD7D8}" srcOrd="2" destOrd="0" presId="urn:microsoft.com/office/officeart/2011/layout/HexagonRadial"/>
    <dgm:cxn modelId="{E685B84C-60E3-4094-B186-8251B02702FD}" type="presParOf" srcId="{92EB351C-4AAD-4ACD-9C3B-D93BABBA5537}" destId="{4EC9FE9B-ECE6-4FAF-B527-E90EBA36566C}" srcOrd="3" destOrd="0" presId="urn:microsoft.com/office/officeart/2011/layout/HexagonRadial"/>
    <dgm:cxn modelId="{F4769A22-30E8-4872-A21C-1352F6F43C8C}" type="presParOf" srcId="{4EC9FE9B-ECE6-4FAF-B527-E90EBA36566C}" destId="{AC42BD56-B1C3-4D6F-856F-8599683B4CEF}" srcOrd="0" destOrd="0" presId="urn:microsoft.com/office/officeart/2011/layout/HexagonRadial"/>
    <dgm:cxn modelId="{4FB590E1-2D58-40DA-B40D-B701D8423DF3}" type="presParOf" srcId="{92EB351C-4AAD-4ACD-9C3B-D93BABBA5537}" destId="{622D58CE-CEDD-46AA-8C9B-77674AF6048B}" srcOrd="4" destOrd="0" presId="urn:microsoft.com/office/officeart/2011/layout/HexagonRadial"/>
    <dgm:cxn modelId="{9F0071B0-65AE-4B62-B967-F410F2408BEB}" type="presParOf" srcId="{92EB351C-4AAD-4ACD-9C3B-D93BABBA5537}" destId="{890C1DBB-4D87-415A-8D2D-E287D11869D5}" srcOrd="5" destOrd="0" presId="urn:microsoft.com/office/officeart/2011/layout/HexagonRadial"/>
    <dgm:cxn modelId="{1869608C-1D1B-42F7-87E0-8B083C80FFE5}" type="presParOf" srcId="{890C1DBB-4D87-415A-8D2D-E287D11869D5}" destId="{8AAD962D-520A-4C98-95A7-5046B200C2F9}" srcOrd="0" destOrd="0" presId="urn:microsoft.com/office/officeart/2011/layout/HexagonRadial"/>
    <dgm:cxn modelId="{D7758C2C-F4ED-41B0-8A70-C1282A2B2927}" type="presParOf" srcId="{92EB351C-4AAD-4ACD-9C3B-D93BABBA5537}" destId="{DB58B2EE-D234-4684-B5CD-D3F84717E622}" srcOrd="6" destOrd="0" presId="urn:microsoft.com/office/officeart/2011/layout/HexagonRadial"/>
    <dgm:cxn modelId="{F3F7E72C-24B9-476F-9EEE-EC3795CC9BF7}" type="presParOf" srcId="{92EB351C-4AAD-4ACD-9C3B-D93BABBA5537}" destId="{30002BAC-5721-444C-8FDC-2C5215A0A8A9}" srcOrd="7" destOrd="0" presId="urn:microsoft.com/office/officeart/2011/layout/HexagonRadial"/>
    <dgm:cxn modelId="{4A996FD9-64D1-4B37-95F0-5B5D0A64D25C}" type="presParOf" srcId="{30002BAC-5721-444C-8FDC-2C5215A0A8A9}" destId="{71201BA4-AF26-4C5D-9D4C-24A89C5866EB}" srcOrd="0" destOrd="0" presId="urn:microsoft.com/office/officeart/2011/layout/HexagonRadial"/>
    <dgm:cxn modelId="{89B452BB-297D-43E9-843C-C48A63CB7722}" type="presParOf" srcId="{92EB351C-4AAD-4ACD-9C3B-D93BABBA5537}" destId="{9551FA55-DDE7-4426-820D-C02AEE4860FD}" srcOrd="8" destOrd="0" presId="urn:microsoft.com/office/officeart/2011/layout/HexagonRadial"/>
    <dgm:cxn modelId="{2D2DFE22-15FB-46E9-BD02-576619268722}" type="presParOf" srcId="{92EB351C-4AAD-4ACD-9C3B-D93BABBA5537}" destId="{9C43BDC2-B856-4DE9-91BC-D2AC924AB77D}" srcOrd="9" destOrd="0" presId="urn:microsoft.com/office/officeart/2011/layout/HexagonRadial"/>
    <dgm:cxn modelId="{24963F6C-2846-4803-9861-59C23C3583E7}" type="presParOf" srcId="{9C43BDC2-B856-4DE9-91BC-D2AC924AB77D}" destId="{0CEC9D63-50C9-42A2-B289-20490E45E26F}" srcOrd="0" destOrd="0" presId="urn:microsoft.com/office/officeart/2011/layout/HexagonRadial"/>
    <dgm:cxn modelId="{6DD98392-4CF9-4DB4-8A06-5FEE867EE2F5}" type="presParOf" srcId="{92EB351C-4AAD-4ACD-9C3B-D93BABBA5537}" destId="{F6F78EFC-9F3C-432E-949B-C36384ED1372}" srcOrd="10"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D8133A-D8C6-49C3-93D4-23BC81CC0FCE}" type="doc">
      <dgm:prSet loTypeId="urn:microsoft.com/office/officeart/2011/layout/HexagonRadial" loCatId="cycle" qsTypeId="urn:microsoft.com/office/officeart/2005/8/quickstyle/3d3" qsCatId="3D" csTypeId="urn:microsoft.com/office/officeart/2005/8/colors/colorful5" csCatId="colorful" phldr="1"/>
      <dgm:spPr/>
      <dgm:t>
        <a:bodyPr/>
        <a:lstStyle/>
        <a:p>
          <a:endParaRPr lang="en-US"/>
        </a:p>
      </dgm:t>
    </dgm:pt>
    <dgm:pt modelId="{8E97FE3C-7931-41C6-9EED-2F4C1A413A14}">
      <dgm:prSet phldrT="[Text]" custT="1"/>
      <dgm:spPr/>
      <dgm:t>
        <a:bodyPr/>
        <a:lstStyle/>
        <a:p>
          <a:r>
            <a:rPr lang="en-US" sz="1500"/>
            <a:t>Succession Planing</a:t>
          </a:r>
        </a:p>
      </dgm:t>
    </dgm:pt>
    <dgm:pt modelId="{0FAA052C-179E-496F-B0B4-0BC8D4D1D821}" type="parTrans" cxnId="{9DFD21BE-50FC-457A-9A2A-F0D4CCE0EAFE}">
      <dgm:prSet/>
      <dgm:spPr/>
      <dgm:t>
        <a:bodyPr/>
        <a:lstStyle/>
        <a:p>
          <a:endParaRPr lang="en-US"/>
        </a:p>
      </dgm:t>
    </dgm:pt>
    <dgm:pt modelId="{055DD1A5-F5C2-461F-8198-F39C64904845}" type="sibTrans" cxnId="{9DFD21BE-50FC-457A-9A2A-F0D4CCE0EAFE}">
      <dgm:prSet/>
      <dgm:spPr/>
      <dgm:t>
        <a:bodyPr/>
        <a:lstStyle/>
        <a:p>
          <a:endParaRPr lang="en-US"/>
        </a:p>
      </dgm:t>
    </dgm:pt>
    <dgm:pt modelId="{A48F8444-11EA-4B38-9E92-A6E478A03FE9}">
      <dgm:prSet phldrT="[Text]" custT="1"/>
      <dgm:spPr/>
      <dgm:t>
        <a:bodyPr/>
        <a:lstStyle/>
        <a:p>
          <a:r>
            <a:rPr lang="en-US" sz="1400"/>
            <a:t>Indentify Key Positions </a:t>
          </a:r>
        </a:p>
      </dgm:t>
    </dgm:pt>
    <dgm:pt modelId="{DAE49FA4-4E40-45B3-90D9-A1DF595C4077}" type="parTrans" cxnId="{ABEF6067-BF54-4604-8FDA-A49EABEF3574}">
      <dgm:prSet/>
      <dgm:spPr/>
      <dgm:t>
        <a:bodyPr/>
        <a:lstStyle/>
        <a:p>
          <a:endParaRPr lang="en-US"/>
        </a:p>
      </dgm:t>
    </dgm:pt>
    <dgm:pt modelId="{093B52F2-9FBE-4BD2-ADE8-7149088C3C8D}" type="sibTrans" cxnId="{ABEF6067-BF54-4604-8FDA-A49EABEF3574}">
      <dgm:prSet/>
      <dgm:spPr/>
      <dgm:t>
        <a:bodyPr/>
        <a:lstStyle/>
        <a:p>
          <a:endParaRPr lang="en-US"/>
        </a:p>
      </dgm:t>
    </dgm:pt>
    <dgm:pt modelId="{1908F550-2E25-444D-85CD-0DE0BB79D25F}">
      <dgm:prSet phldrT="[Text]" custT="1"/>
      <dgm:spPr/>
      <dgm:t>
        <a:bodyPr/>
        <a:lstStyle/>
        <a:p>
          <a:r>
            <a:rPr lang="en-US" sz="1400"/>
            <a:t>Build Job Profiles</a:t>
          </a:r>
        </a:p>
      </dgm:t>
    </dgm:pt>
    <dgm:pt modelId="{B163D405-1B00-4544-981D-F1B79348FA4D}" type="parTrans" cxnId="{D8292386-0FC7-4614-A08D-4A4079B54432}">
      <dgm:prSet/>
      <dgm:spPr/>
      <dgm:t>
        <a:bodyPr/>
        <a:lstStyle/>
        <a:p>
          <a:endParaRPr lang="en-US"/>
        </a:p>
      </dgm:t>
    </dgm:pt>
    <dgm:pt modelId="{C26E79B9-1E04-4C29-A08A-103FA7E211A8}" type="sibTrans" cxnId="{D8292386-0FC7-4614-A08D-4A4079B54432}">
      <dgm:prSet/>
      <dgm:spPr/>
      <dgm:t>
        <a:bodyPr/>
        <a:lstStyle/>
        <a:p>
          <a:endParaRPr lang="en-US"/>
        </a:p>
      </dgm:t>
    </dgm:pt>
    <dgm:pt modelId="{510D259C-D5A1-48C6-9A57-B895C44E7520}">
      <dgm:prSet phldrT="[Text]" custT="1"/>
      <dgm:spPr/>
      <dgm:t>
        <a:bodyPr/>
        <a:lstStyle/>
        <a:p>
          <a:r>
            <a:rPr lang="en-US" sz="1400"/>
            <a:t>Assess Current Staff Skill Level</a:t>
          </a:r>
        </a:p>
      </dgm:t>
    </dgm:pt>
    <dgm:pt modelId="{7F1253C2-4222-4E3C-8A6C-8328CEE836E9}" type="parTrans" cxnId="{12C62CAD-CCF1-40EF-B302-8F72BAFCB170}">
      <dgm:prSet/>
      <dgm:spPr/>
      <dgm:t>
        <a:bodyPr/>
        <a:lstStyle/>
        <a:p>
          <a:endParaRPr lang="en-US"/>
        </a:p>
      </dgm:t>
    </dgm:pt>
    <dgm:pt modelId="{2940A402-2938-4E58-8441-C9589BEC9DE4}" type="sibTrans" cxnId="{12C62CAD-CCF1-40EF-B302-8F72BAFCB170}">
      <dgm:prSet/>
      <dgm:spPr/>
      <dgm:t>
        <a:bodyPr/>
        <a:lstStyle/>
        <a:p>
          <a:endParaRPr lang="en-US"/>
        </a:p>
      </dgm:t>
    </dgm:pt>
    <dgm:pt modelId="{FFA163EE-A9A6-4622-A4BC-BEF155EF28CD}">
      <dgm:prSet phldrT="[Text]" custT="1"/>
      <dgm:spPr/>
      <dgm:t>
        <a:bodyPr/>
        <a:lstStyle/>
        <a:p>
          <a:r>
            <a:rPr lang="en-US" sz="1400"/>
            <a:t>Training  Actitives </a:t>
          </a:r>
        </a:p>
      </dgm:t>
    </dgm:pt>
    <dgm:pt modelId="{F61D537B-0274-4A0A-B583-1DE6C23B7F48}" type="parTrans" cxnId="{27C57A9D-C434-4F7A-B1A3-8884911E015B}">
      <dgm:prSet/>
      <dgm:spPr/>
      <dgm:t>
        <a:bodyPr/>
        <a:lstStyle/>
        <a:p>
          <a:endParaRPr lang="en-US"/>
        </a:p>
      </dgm:t>
    </dgm:pt>
    <dgm:pt modelId="{F0C95C26-0E55-4850-9DB3-20C89A3C8644}" type="sibTrans" cxnId="{27C57A9D-C434-4F7A-B1A3-8884911E015B}">
      <dgm:prSet/>
      <dgm:spPr/>
      <dgm:t>
        <a:bodyPr/>
        <a:lstStyle/>
        <a:p>
          <a:endParaRPr lang="en-US"/>
        </a:p>
      </dgm:t>
    </dgm:pt>
    <dgm:pt modelId="{5CEE07F5-34E5-4EB9-B471-D0A935304B8A}">
      <dgm:prSet phldrT="[Text]" custT="1"/>
      <dgm:spPr/>
      <dgm:t>
        <a:bodyPr/>
        <a:lstStyle/>
        <a:p>
          <a:r>
            <a:rPr lang="en-US" sz="1400"/>
            <a:t>Create Individual Plans</a:t>
          </a:r>
        </a:p>
      </dgm:t>
    </dgm:pt>
    <dgm:pt modelId="{C7429AFF-C615-4068-97B6-5CF0CFACDE06}" type="parTrans" cxnId="{5C53205A-F92A-4027-9129-143C194748B2}">
      <dgm:prSet/>
      <dgm:spPr/>
      <dgm:t>
        <a:bodyPr/>
        <a:lstStyle/>
        <a:p>
          <a:endParaRPr lang="en-US"/>
        </a:p>
      </dgm:t>
    </dgm:pt>
    <dgm:pt modelId="{1EBFE8A0-1742-4369-A079-1AF3D8872955}" type="sibTrans" cxnId="{5C53205A-F92A-4027-9129-143C194748B2}">
      <dgm:prSet/>
      <dgm:spPr/>
      <dgm:t>
        <a:bodyPr/>
        <a:lstStyle/>
        <a:p>
          <a:endParaRPr lang="en-US"/>
        </a:p>
      </dgm:t>
    </dgm:pt>
    <dgm:pt modelId="{B0AF2C12-EF6B-4878-AD1F-3001BC8F1F47}">
      <dgm:prSet phldrT="[Text]"/>
      <dgm:spPr/>
      <dgm:t>
        <a:bodyPr/>
        <a:lstStyle/>
        <a:p>
          <a:r>
            <a:rPr lang="en-US"/>
            <a:t>Maintain Skills</a:t>
          </a:r>
        </a:p>
        <a:p>
          <a:r>
            <a:rPr lang="en-US"/>
            <a:t>Review &amp; Adapt</a:t>
          </a:r>
        </a:p>
      </dgm:t>
    </dgm:pt>
    <dgm:pt modelId="{F269EB4E-28E8-4188-9C98-773D77ED9D29}" type="parTrans" cxnId="{74AAC5D0-53BA-4F4B-8C8E-D07159985622}">
      <dgm:prSet/>
      <dgm:spPr/>
      <dgm:t>
        <a:bodyPr/>
        <a:lstStyle/>
        <a:p>
          <a:endParaRPr lang="en-US"/>
        </a:p>
      </dgm:t>
    </dgm:pt>
    <dgm:pt modelId="{9A736CC1-1926-4390-8544-80FA884A9BD1}" type="sibTrans" cxnId="{74AAC5D0-53BA-4F4B-8C8E-D07159985622}">
      <dgm:prSet/>
      <dgm:spPr/>
      <dgm:t>
        <a:bodyPr/>
        <a:lstStyle/>
        <a:p>
          <a:endParaRPr lang="en-US"/>
        </a:p>
      </dgm:t>
    </dgm:pt>
    <dgm:pt modelId="{CE9691A4-F9AA-4E14-8900-00595BE04A3D}" type="pres">
      <dgm:prSet presAssocID="{23D8133A-D8C6-49C3-93D4-23BC81CC0FCE}" presName="Name0" presStyleCnt="0">
        <dgm:presLayoutVars>
          <dgm:chMax val="1"/>
          <dgm:chPref val="1"/>
          <dgm:dir/>
          <dgm:animOne val="branch"/>
          <dgm:animLvl val="lvl"/>
        </dgm:presLayoutVars>
      </dgm:prSet>
      <dgm:spPr/>
    </dgm:pt>
    <dgm:pt modelId="{71D34A93-9FBA-4E50-963E-F932A583A693}" type="pres">
      <dgm:prSet presAssocID="{8E97FE3C-7931-41C6-9EED-2F4C1A413A14}" presName="Parent" presStyleLbl="node0" presStyleIdx="0" presStyleCnt="1">
        <dgm:presLayoutVars>
          <dgm:chMax val="6"/>
          <dgm:chPref val="6"/>
        </dgm:presLayoutVars>
      </dgm:prSet>
      <dgm:spPr/>
    </dgm:pt>
    <dgm:pt modelId="{6EC503CF-89E1-44A1-A43F-9F0242D1A167}" type="pres">
      <dgm:prSet presAssocID="{A48F8444-11EA-4B38-9E92-A6E478A03FE9}" presName="Accent1" presStyleCnt="0"/>
      <dgm:spPr/>
    </dgm:pt>
    <dgm:pt modelId="{91561720-98A7-4560-94D5-C7A746D3B57F}" type="pres">
      <dgm:prSet presAssocID="{A48F8444-11EA-4B38-9E92-A6E478A03FE9}" presName="Accent" presStyleLbl="bgShp" presStyleIdx="0" presStyleCnt="6"/>
      <dgm:spPr/>
    </dgm:pt>
    <dgm:pt modelId="{39D823D7-D550-4A5F-8830-C207C46B32DE}" type="pres">
      <dgm:prSet presAssocID="{A48F8444-11EA-4B38-9E92-A6E478A03FE9}" presName="Child1" presStyleLbl="node1" presStyleIdx="0" presStyleCnt="6">
        <dgm:presLayoutVars>
          <dgm:chMax val="0"/>
          <dgm:chPref val="0"/>
          <dgm:bulletEnabled val="1"/>
        </dgm:presLayoutVars>
      </dgm:prSet>
      <dgm:spPr/>
    </dgm:pt>
    <dgm:pt modelId="{346A63D9-DAC1-4F31-BE19-B93903473087}" type="pres">
      <dgm:prSet presAssocID="{1908F550-2E25-444D-85CD-0DE0BB79D25F}" presName="Accent2" presStyleCnt="0"/>
      <dgm:spPr/>
    </dgm:pt>
    <dgm:pt modelId="{6B82FFB2-FE7C-4966-A8D2-9B6C071D4B62}" type="pres">
      <dgm:prSet presAssocID="{1908F550-2E25-444D-85CD-0DE0BB79D25F}" presName="Accent" presStyleLbl="bgShp" presStyleIdx="1" presStyleCnt="6"/>
      <dgm:spPr/>
    </dgm:pt>
    <dgm:pt modelId="{794CD461-5B69-49F2-A910-CAB39037A2D5}" type="pres">
      <dgm:prSet presAssocID="{1908F550-2E25-444D-85CD-0DE0BB79D25F}" presName="Child2" presStyleLbl="node1" presStyleIdx="1" presStyleCnt="6">
        <dgm:presLayoutVars>
          <dgm:chMax val="0"/>
          <dgm:chPref val="0"/>
          <dgm:bulletEnabled val="1"/>
        </dgm:presLayoutVars>
      </dgm:prSet>
      <dgm:spPr/>
    </dgm:pt>
    <dgm:pt modelId="{4CCE1B73-9C5D-4BFC-AF14-3334636D302F}" type="pres">
      <dgm:prSet presAssocID="{510D259C-D5A1-48C6-9A57-B895C44E7520}" presName="Accent3" presStyleCnt="0"/>
      <dgm:spPr/>
    </dgm:pt>
    <dgm:pt modelId="{CABCF24B-6E9F-4578-9F11-A58B58147711}" type="pres">
      <dgm:prSet presAssocID="{510D259C-D5A1-48C6-9A57-B895C44E7520}" presName="Accent" presStyleLbl="bgShp" presStyleIdx="2" presStyleCnt="6"/>
      <dgm:spPr/>
    </dgm:pt>
    <dgm:pt modelId="{5A36499A-E04A-44C2-9EB9-CC09B01C0171}" type="pres">
      <dgm:prSet presAssocID="{510D259C-D5A1-48C6-9A57-B895C44E7520}" presName="Child3" presStyleLbl="node1" presStyleIdx="2" presStyleCnt="6">
        <dgm:presLayoutVars>
          <dgm:chMax val="0"/>
          <dgm:chPref val="0"/>
          <dgm:bulletEnabled val="1"/>
        </dgm:presLayoutVars>
      </dgm:prSet>
      <dgm:spPr/>
    </dgm:pt>
    <dgm:pt modelId="{3CD5C680-3ED0-429E-BA3E-E087BB83A36D}" type="pres">
      <dgm:prSet presAssocID="{FFA163EE-A9A6-4622-A4BC-BEF155EF28CD}" presName="Accent4" presStyleCnt="0"/>
      <dgm:spPr/>
    </dgm:pt>
    <dgm:pt modelId="{29194B7D-E961-41D6-B906-0B9EF725079D}" type="pres">
      <dgm:prSet presAssocID="{FFA163EE-A9A6-4622-A4BC-BEF155EF28CD}" presName="Accent" presStyleLbl="bgShp" presStyleIdx="3" presStyleCnt="6"/>
      <dgm:spPr/>
    </dgm:pt>
    <dgm:pt modelId="{0F145490-C7D3-4721-B8E6-4246A9EA450E}" type="pres">
      <dgm:prSet presAssocID="{FFA163EE-A9A6-4622-A4BC-BEF155EF28CD}" presName="Child4" presStyleLbl="node1" presStyleIdx="3" presStyleCnt="6">
        <dgm:presLayoutVars>
          <dgm:chMax val="0"/>
          <dgm:chPref val="0"/>
          <dgm:bulletEnabled val="1"/>
        </dgm:presLayoutVars>
      </dgm:prSet>
      <dgm:spPr/>
    </dgm:pt>
    <dgm:pt modelId="{E7EB4C05-4C4A-4161-9DD0-9B31623C0024}" type="pres">
      <dgm:prSet presAssocID="{5CEE07F5-34E5-4EB9-B471-D0A935304B8A}" presName="Accent5" presStyleCnt="0"/>
      <dgm:spPr/>
    </dgm:pt>
    <dgm:pt modelId="{77EFB441-FF09-4F9A-A05A-0A32F1F605C9}" type="pres">
      <dgm:prSet presAssocID="{5CEE07F5-34E5-4EB9-B471-D0A935304B8A}" presName="Accent" presStyleLbl="bgShp" presStyleIdx="4" presStyleCnt="6"/>
      <dgm:spPr/>
    </dgm:pt>
    <dgm:pt modelId="{931ECE78-B82C-4EAA-AA39-F60BE22AF481}" type="pres">
      <dgm:prSet presAssocID="{5CEE07F5-34E5-4EB9-B471-D0A935304B8A}" presName="Child5" presStyleLbl="node1" presStyleIdx="4" presStyleCnt="6">
        <dgm:presLayoutVars>
          <dgm:chMax val="0"/>
          <dgm:chPref val="0"/>
          <dgm:bulletEnabled val="1"/>
        </dgm:presLayoutVars>
      </dgm:prSet>
      <dgm:spPr/>
    </dgm:pt>
    <dgm:pt modelId="{63891C34-D21E-4683-A5FD-86DFB76D1F9C}" type="pres">
      <dgm:prSet presAssocID="{B0AF2C12-EF6B-4878-AD1F-3001BC8F1F47}" presName="Accent6" presStyleCnt="0"/>
      <dgm:spPr/>
    </dgm:pt>
    <dgm:pt modelId="{8F37AC82-750F-46B4-B159-CA9AB677A813}" type="pres">
      <dgm:prSet presAssocID="{B0AF2C12-EF6B-4878-AD1F-3001BC8F1F47}" presName="Accent" presStyleLbl="bgShp" presStyleIdx="5" presStyleCnt="6"/>
      <dgm:spPr/>
    </dgm:pt>
    <dgm:pt modelId="{8627DEAF-AB0C-4CD7-92CF-428AD82B3CAF}" type="pres">
      <dgm:prSet presAssocID="{B0AF2C12-EF6B-4878-AD1F-3001BC8F1F47}" presName="Child6" presStyleLbl="node1" presStyleIdx="5" presStyleCnt="6">
        <dgm:presLayoutVars>
          <dgm:chMax val="0"/>
          <dgm:chPref val="0"/>
          <dgm:bulletEnabled val="1"/>
        </dgm:presLayoutVars>
      </dgm:prSet>
      <dgm:spPr/>
    </dgm:pt>
  </dgm:ptLst>
  <dgm:cxnLst>
    <dgm:cxn modelId="{B5328012-21B0-4EBF-AEA9-8B6857CAB057}" type="presOf" srcId="{FFA163EE-A9A6-4622-A4BC-BEF155EF28CD}" destId="{0F145490-C7D3-4721-B8E6-4246A9EA450E}" srcOrd="0" destOrd="0" presId="urn:microsoft.com/office/officeart/2011/layout/HexagonRadial"/>
    <dgm:cxn modelId="{601DA516-1C40-42E8-A22D-654441CF8312}" type="presOf" srcId="{8E97FE3C-7931-41C6-9EED-2F4C1A413A14}" destId="{71D34A93-9FBA-4E50-963E-F932A583A693}" srcOrd="0" destOrd="0" presId="urn:microsoft.com/office/officeart/2011/layout/HexagonRadial"/>
    <dgm:cxn modelId="{3743475F-46BE-4C74-ADC3-803BDC48B4C9}" type="presOf" srcId="{23D8133A-D8C6-49C3-93D4-23BC81CC0FCE}" destId="{CE9691A4-F9AA-4E14-8900-00595BE04A3D}" srcOrd="0" destOrd="0" presId="urn:microsoft.com/office/officeart/2011/layout/HexagonRadial"/>
    <dgm:cxn modelId="{ABEF6067-BF54-4604-8FDA-A49EABEF3574}" srcId="{8E97FE3C-7931-41C6-9EED-2F4C1A413A14}" destId="{A48F8444-11EA-4B38-9E92-A6E478A03FE9}" srcOrd="0" destOrd="0" parTransId="{DAE49FA4-4E40-45B3-90D9-A1DF595C4077}" sibTransId="{093B52F2-9FBE-4BD2-ADE8-7149088C3C8D}"/>
    <dgm:cxn modelId="{9BF97854-991F-4F7F-8840-799330186BB3}" type="presOf" srcId="{510D259C-D5A1-48C6-9A57-B895C44E7520}" destId="{5A36499A-E04A-44C2-9EB9-CC09B01C0171}" srcOrd="0" destOrd="0" presId="urn:microsoft.com/office/officeart/2011/layout/HexagonRadial"/>
    <dgm:cxn modelId="{5C53205A-F92A-4027-9129-143C194748B2}" srcId="{8E97FE3C-7931-41C6-9EED-2F4C1A413A14}" destId="{5CEE07F5-34E5-4EB9-B471-D0A935304B8A}" srcOrd="4" destOrd="0" parTransId="{C7429AFF-C615-4068-97B6-5CF0CFACDE06}" sibTransId="{1EBFE8A0-1742-4369-A079-1AF3D8872955}"/>
    <dgm:cxn modelId="{71EEF982-A6A2-4EB2-9D2B-176A6D659605}" type="presOf" srcId="{5CEE07F5-34E5-4EB9-B471-D0A935304B8A}" destId="{931ECE78-B82C-4EAA-AA39-F60BE22AF481}" srcOrd="0" destOrd="0" presId="urn:microsoft.com/office/officeart/2011/layout/HexagonRadial"/>
    <dgm:cxn modelId="{D8292386-0FC7-4614-A08D-4A4079B54432}" srcId="{8E97FE3C-7931-41C6-9EED-2F4C1A413A14}" destId="{1908F550-2E25-444D-85CD-0DE0BB79D25F}" srcOrd="1" destOrd="0" parTransId="{B163D405-1B00-4544-981D-F1B79348FA4D}" sibTransId="{C26E79B9-1E04-4C29-A08A-103FA7E211A8}"/>
    <dgm:cxn modelId="{CFEE268A-16BD-4D72-8A8C-22F5D008B87C}" type="presOf" srcId="{1908F550-2E25-444D-85CD-0DE0BB79D25F}" destId="{794CD461-5B69-49F2-A910-CAB39037A2D5}" srcOrd="0" destOrd="0" presId="urn:microsoft.com/office/officeart/2011/layout/HexagonRadial"/>
    <dgm:cxn modelId="{27C57A9D-C434-4F7A-B1A3-8884911E015B}" srcId="{8E97FE3C-7931-41C6-9EED-2F4C1A413A14}" destId="{FFA163EE-A9A6-4622-A4BC-BEF155EF28CD}" srcOrd="3" destOrd="0" parTransId="{F61D537B-0274-4A0A-B583-1DE6C23B7F48}" sibTransId="{F0C95C26-0E55-4850-9DB3-20C89A3C8644}"/>
    <dgm:cxn modelId="{12C62CAD-CCF1-40EF-B302-8F72BAFCB170}" srcId="{8E97FE3C-7931-41C6-9EED-2F4C1A413A14}" destId="{510D259C-D5A1-48C6-9A57-B895C44E7520}" srcOrd="2" destOrd="0" parTransId="{7F1253C2-4222-4E3C-8A6C-8328CEE836E9}" sibTransId="{2940A402-2938-4E58-8441-C9589BEC9DE4}"/>
    <dgm:cxn modelId="{9DFD21BE-50FC-457A-9A2A-F0D4CCE0EAFE}" srcId="{23D8133A-D8C6-49C3-93D4-23BC81CC0FCE}" destId="{8E97FE3C-7931-41C6-9EED-2F4C1A413A14}" srcOrd="0" destOrd="0" parTransId="{0FAA052C-179E-496F-B0B4-0BC8D4D1D821}" sibTransId="{055DD1A5-F5C2-461F-8198-F39C64904845}"/>
    <dgm:cxn modelId="{62FC8DC7-4E7B-4680-B53A-6F57A74271C4}" type="presOf" srcId="{A48F8444-11EA-4B38-9E92-A6E478A03FE9}" destId="{39D823D7-D550-4A5F-8830-C207C46B32DE}" srcOrd="0" destOrd="0" presId="urn:microsoft.com/office/officeart/2011/layout/HexagonRadial"/>
    <dgm:cxn modelId="{74AAC5D0-53BA-4F4B-8C8E-D07159985622}" srcId="{8E97FE3C-7931-41C6-9EED-2F4C1A413A14}" destId="{B0AF2C12-EF6B-4878-AD1F-3001BC8F1F47}" srcOrd="5" destOrd="0" parTransId="{F269EB4E-28E8-4188-9C98-773D77ED9D29}" sibTransId="{9A736CC1-1926-4390-8544-80FA884A9BD1}"/>
    <dgm:cxn modelId="{43588DF0-85BC-4470-8F74-EA5E9CB4DF12}" type="presOf" srcId="{B0AF2C12-EF6B-4878-AD1F-3001BC8F1F47}" destId="{8627DEAF-AB0C-4CD7-92CF-428AD82B3CAF}" srcOrd="0" destOrd="0" presId="urn:microsoft.com/office/officeart/2011/layout/HexagonRadial"/>
    <dgm:cxn modelId="{1456983D-B837-40F8-8AA8-C0C104A0891A}" type="presParOf" srcId="{CE9691A4-F9AA-4E14-8900-00595BE04A3D}" destId="{71D34A93-9FBA-4E50-963E-F932A583A693}" srcOrd="0" destOrd="0" presId="urn:microsoft.com/office/officeart/2011/layout/HexagonRadial"/>
    <dgm:cxn modelId="{E796E88D-0E25-443E-8BDE-614450A26AD8}" type="presParOf" srcId="{CE9691A4-F9AA-4E14-8900-00595BE04A3D}" destId="{6EC503CF-89E1-44A1-A43F-9F0242D1A167}" srcOrd="1" destOrd="0" presId="urn:microsoft.com/office/officeart/2011/layout/HexagonRadial"/>
    <dgm:cxn modelId="{47E2292C-708F-4391-A027-22A7395E051F}" type="presParOf" srcId="{6EC503CF-89E1-44A1-A43F-9F0242D1A167}" destId="{91561720-98A7-4560-94D5-C7A746D3B57F}" srcOrd="0" destOrd="0" presId="urn:microsoft.com/office/officeart/2011/layout/HexagonRadial"/>
    <dgm:cxn modelId="{E5C898CB-7FEF-4392-97FB-EE7431E1B65E}" type="presParOf" srcId="{CE9691A4-F9AA-4E14-8900-00595BE04A3D}" destId="{39D823D7-D550-4A5F-8830-C207C46B32DE}" srcOrd="2" destOrd="0" presId="urn:microsoft.com/office/officeart/2011/layout/HexagonRadial"/>
    <dgm:cxn modelId="{E9FC82BA-106E-4842-A874-1A6D7B773A9F}" type="presParOf" srcId="{CE9691A4-F9AA-4E14-8900-00595BE04A3D}" destId="{346A63D9-DAC1-4F31-BE19-B93903473087}" srcOrd="3" destOrd="0" presId="urn:microsoft.com/office/officeart/2011/layout/HexagonRadial"/>
    <dgm:cxn modelId="{8FDADFD8-E7BE-448E-A595-3379BC720B31}" type="presParOf" srcId="{346A63D9-DAC1-4F31-BE19-B93903473087}" destId="{6B82FFB2-FE7C-4966-A8D2-9B6C071D4B62}" srcOrd="0" destOrd="0" presId="urn:microsoft.com/office/officeart/2011/layout/HexagonRadial"/>
    <dgm:cxn modelId="{62C0D71C-3113-44B6-B597-8337C7042FBA}" type="presParOf" srcId="{CE9691A4-F9AA-4E14-8900-00595BE04A3D}" destId="{794CD461-5B69-49F2-A910-CAB39037A2D5}" srcOrd="4" destOrd="0" presId="urn:microsoft.com/office/officeart/2011/layout/HexagonRadial"/>
    <dgm:cxn modelId="{10B0DB65-CD9F-48A0-964A-690F6E53DB64}" type="presParOf" srcId="{CE9691A4-F9AA-4E14-8900-00595BE04A3D}" destId="{4CCE1B73-9C5D-4BFC-AF14-3334636D302F}" srcOrd="5" destOrd="0" presId="urn:microsoft.com/office/officeart/2011/layout/HexagonRadial"/>
    <dgm:cxn modelId="{F5181B94-5332-400B-B732-175F102B03C4}" type="presParOf" srcId="{4CCE1B73-9C5D-4BFC-AF14-3334636D302F}" destId="{CABCF24B-6E9F-4578-9F11-A58B58147711}" srcOrd="0" destOrd="0" presId="urn:microsoft.com/office/officeart/2011/layout/HexagonRadial"/>
    <dgm:cxn modelId="{654410E8-F7CF-44C4-914F-06E00B923471}" type="presParOf" srcId="{CE9691A4-F9AA-4E14-8900-00595BE04A3D}" destId="{5A36499A-E04A-44C2-9EB9-CC09B01C0171}" srcOrd="6" destOrd="0" presId="urn:microsoft.com/office/officeart/2011/layout/HexagonRadial"/>
    <dgm:cxn modelId="{97DB2798-1692-4879-8C27-6FE16983DD40}" type="presParOf" srcId="{CE9691A4-F9AA-4E14-8900-00595BE04A3D}" destId="{3CD5C680-3ED0-429E-BA3E-E087BB83A36D}" srcOrd="7" destOrd="0" presId="urn:microsoft.com/office/officeart/2011/layout/HexagonRadial"/>
    <dgm:cxn modelId="{9C5CBCD2-C7C4-48A8-AC9C-198510F72904}" type="presParOf" srcId="{3CD5C680-3ED0-429E-BA3E-E087BB83A36D}" destId="{29194B7D-E961-41D6-B906-0B9EF725079D}" srcOrd="0" destOrd="0" presId="urn:microsoft.com/office/officeart/2011/layout/HexagonRadial"/>
    <dgm:cxn modelId="{A6D287BB-38D5-4E60-B29E-CCB93C26F7DD}" type="presParOf" srcId="{CE9691A4-F9AA-4E14-8900-00595BE04A3D}" destId="{0F145490-C7D3-4721-B8E6-4246A9EA450E}" srcOrd="8" destOrd="0" presId="urn:microsoft.com/office/officeart/2011/layout/HexagonRadial"/>
    <dgm:cxn modelId="{A30A5588-1A7C-4786-BF84-452ED36C8180}" type="presParOf" srcId="{CE9691A4-F9AA-4E14-8900-00595BE04A3D}" destId="{E7EB4C05-4C4A-4161-9DD0-9B31623C0024}" srcOrd="9" destOrd="0" presId="urn:microsoft.com/office/officeart/2011/layout/HexagonRadial"/>
    <dgm:cxn modelId="{BE0FE4D1-76C4-4E37-A96F-39546156A12C}" type="presParOf" srcId="{E7EB4C05-4C4A-4161-9DD0-9B31623C0024}" destId="{77EFB441-FF09-4F9A-A05A-0A32F1F605C9}" srcOrd="0" destOrd="0" presId="urn:microsoft.com/office/officeart/2011/layout/HexagonRadial"/>
    <dgm:cxn modelId="{E3C4F793-9303-4CDD-9EBB-BF2B5B90E5DF}" type="presParOf" srcId="{CE9691A4-F9AA-4E14-8900-00595BE04A3D}" destId="{931ECE78-B82C-4EAA-AA39-F60BE22AF481}" srcOrd="10" destOrd="0" presId="urn:microsoft.com/office/officeart/2011/layout/HexagonRadial"/>
    <dgm:cxn modelId="{08396222-4ED9-44C6-9251-EAA19F4F6C58}" type="presParOf" srcId="{CE9691A4-F9AA-4E14-8900-00595BE04A3D}" destId="{63891C34-D21E-4683-A5FD-86DFB76D1F9C}" srcOrd="11" destOrd="0" presId="urn:microsoft.com/office/officeart/2011/layout/HexagonRadial"/>
    <dgm:cxn modelId="{5BB0D6CA-CF6F-4A43-997E-D841BC33531A}" type="presParOf" srcId="{63891C34-D21E-4683-A5FD-86DFB76D1F9C}" destId="{8F37AC82-750F-46B4-B159-CA9AB677A813}" srcOrd="0" destOrd="0" presId="urn:microsoft.com/office/officeart/2011/layout/HexagonRadial"/>
    <dgm:cxn modelId="{144185E8-87E0-4719-8DC9-A79755B21385}" type="presParOf" srcId="{CE9691A4-F9AA-4E14-8900-00595BE04A3D}" destId="{8627DEAF-AB0C-4CD7-92CF-428AD82B3CA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79540-CBE1-46BB-BFFB-774823A91426}">
      <dsp:nvSpPr>
        <dsp:cNvPr id="0" name=""/>
        <dsp:cNvSpPr/>
      </dsp:nvSpPr>
      <dsp:spPr>
        <a:xfrm>
          <a:off x="5417030" y="1180666"/>
          <a:ext cx="247051" cy="1082322"/>
        </a:xfrm>
        <a:custGeom>
          <a:avLst/>
          <a:gdLst/>
          <a:ahLst/>
          <a:cxnLst/>
          <a:rect l="0" t="0" r="0" b="0"/>
          <a:pathLst>
            <a:path>
              <a:moveTo>
                <a:pt x="247051" y="0"/>
              </a:moveTo>
              <a:lnTo>
                <a:pt x="247051" y="1082322"/>
              </a:lnTo>
              <a:lnTo>
                <a:pt x="0" y="1082322"/>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263EA3-C1AF-4CC3-B5B3-5BE7CADC9627}">
      <dsp:nvSpPr>
        <dsp:cNvPr id="0" name=""/>
        <dsp:cNvSpPr/>
      </dsp:nvSpPr>
      <dsp:spPr>
        <a:xfrm>
          <a:off x="6252371" y="4502489"/>
          <a:ext cx="246981" cy="1101580"/>
        </a:xfrm>
        <a:custGeom>
          <a:avLst/>
          <a:gdLst/>
          <a:ahLst/>
          <a:cxnLst/>
          <a:rect l="0" t="0" r="0" b="0"/>
          <a:pathLst>
            <a:path>
              <a:moveTo>
                <a:pt x="0" y="0"/>
              </a:moveTo>
              <a:lnTo>
                <a:pt x="0" y="1101580"/>
              </a:lnTo>
              <a:lnTo>
                <a:pt x="246981" y="1101580"/>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A73B2A-5550-4BC3-8950-9323F0320D7C}">
      <dsp:nvSpPr>
        <dsp:cNvPr id="0" name=""/>
        <dsp:cNvSpPr/>
      </dsp:nvSpPr>
      <dsp:spPr>
        <a:xfrm>
          <a:off x="5664082" y="1180666"/>
          <a:ext cx="1529439" cy="2145386"/>
        </a:xfrm>
        <a:custGeom>
          <a:avLst/>
          <a:gdLst/>
          <a:ahLst/>
          <a:cxnLst/>
          <a:rect l="0" t="0" r="0" b="0"/>
          <a:pathLst>
            <a:path>
              <a:moveTo>
                <a:pt x="0" y="0"/>
              </a:moveTo>
              <a:lnTo>
                <a:pt x="0" y="1898334"/>
              </a:lnTo>
              <a:lnTo>
                <a:pt x="1529439" y="1898334"/>
              </a:lnTo>
              <a:lnTo>
                <a:pt x="1529439" y="2145386"/>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D9E61E-3090-4922-9BD6-28C4E8664382}">
      <dsp:nvSpPr>
        <dsp:cNvPr id="0" name=""/>
        <dsp:cNvSpPr/>
      </dsp:nvSpPr>
      <dsp:spPr>
        <a:xfrm>
          <a:off x="4240592" y="1180666"/>
          <a:ext cx="1423489" cy="2164644"/>
        </a:xfrm>
        <a:custGeom>
          <a:avLst/>
          <a:gdLst/>
          <a:ahLst/>
          <a:cxnLst/>
          <a:rect l="0" t="0" r="0" b="0"/>
          <a:pathLst>
            <a:path>
              <a:moveTo>
                <a:pt x="1423489" y="0"/>
              </a:moveTo>
              <a:lnTo>
                <a:pt x="1423489" y="1917592"/>
              </a:lnTo>
              <a:lnTo>
                <a:pt x="0" y="1917592"/>
              </a:lnTo>
              <a:lnTo>
                <a:pt x="0" y="2164644"/>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C66137-FA20-4787-9E23-B18E7E24742B}">
      <dsp:nvSpPr>
        <dsp:cNvPr id="0" name=""/>
        <dsp:cNvSpPr/>
      </dsp:nvSpPr>
      <dsp:spPr>
        <a:xfrm>
          <a:off x="4487644" y="4228"/>
          <a:ext cx="2352874" cy="117643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FHWA Leadership</a:t>
          </a:r>
        </a:p>
      </dsp:txBody>
      <dsp:txXfrm>
        <a:off x="4487644" y="4228"/>
        <a:ext cx="2352874" cy="1176437"/>
      </dsp:txXfrm>
    </dsp:sp>
    <dsp:sp modelId="{92CF15AC-B4B2-43BA-8D47-1E6AFADF454B}">
      <dsp:nvSpPr>
        <dsp:cNvPr id="0" name=""/>
        <dsp:cNvSpPr/>
      </dsp:nvSpPr>
      <dsp:spPr>
        <a:xfrm>
          <a:off x="3064155" y="3345310"/>
          <a:ext cx="2352874" cy="117643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Office of Innovation Implementation – Resource Ctr</a:t>
          </a:r>
        </a:p>
      </dsp:txBody>
      <dsp:txXfrm>
        <a:off x="3064155" y="3345310"/>
        <a:ext cx="2352874" cy="1176437"/>
      </dsp:txXfrm>
    </dsp:sp>
    <dsp:sp modelId="{A7EF6775-9168-4AC4-B256-46CE5D9C4070}">
      <dsp:nvSpPr>
        <dsp:cNvPr id="0" name=""/>
        <dsp:cNvSpPr/>
      </dsp:nvSpPr>
      <dsp:spPr>
        <a:xfrm>
          <a:off x="6017083" y="3326052"/>
          <a:ext cx="2352874" cy="117643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Office of Innovation Management, Education and Partnerships  </a:t>
          </a:r>
        </a:p>
      </dsp:txBody>
      <dsp:txXfrm>
        <a:off x="6017083" y="3326052"/>
        <a:ext cx="2352874" cy="1176437"/>
      </dsp:txXfrm>
    </dsp:sp>
    <dsp:sp modelId="{877CA78D-1C23-4BD7-A145-EA286FCDC766}">
      <dsp:nvSpPr>
        <dsp:cNvPr id="0" name=""/>
        <dsp:cNvSpPr/>
      </dsp:nvSpPr>
      <dsp:spPr>
        <a:xfrm>
          <a:off x="6499352" y="5015851"/>
          <a:ext cx="2352874" cy="117643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Local Aid Support</a:t>
          </a:r>
        </a:p>
      </dsp:txBody>
      <dsp:txXfrm>
        <a:off x="6499352" y="5015851"/>
        <a:ext cx="2352874" cy="1176437"/>
      </dsp:txXfrm>
    </dsp:sp>
    <dsp:sp modelId="{81D86E03-A980-4BE0-9AD8-0ADA311973EA}">
      <dsp:nvSpPr>
        <dsp:cNvPr id="0" name=""/>
        <dsp:cNvSpPr/>
      </dsp:nvSpPr>
      <dsp:spPr>
        <a:xfrm>
          <a:off x="3064155" y="1674769"/>
          <a:ext cx="2352874" cy="117643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Office of Innovation and Workforce Solutions</a:t>
          </a:r>
        </a:p>
      </dsp:txBody>
      <dsp:txXfrm>
        <a:off x="3064155" y="1674769"/>
        <a:ext cx="2352874" cy="11764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A25A9-AB6F-46F9-8043-FDD102220609}">
      <dsp:nvSpPr>
        <dsp:cNvPr id="0" name=""/>
        <dsp:cNvSpPr/>
      </dsp:nvSpPr>
      <dsp:spPr>
        <a:xfrm>
          <a:off x="5903931" y="2837975"/>
          <a:ext cx="270258" cy="2435668"/>
        </a:xfrm>
        <a:custGeom>
          <a:avLst/>
          <a:gdLst/>
          <a:ahLst/>
          <a:cxnLst/>
          <a:rect l="0" t="0" r="0" b="0"/>
          <a:pathLst>
            <a:path>
              <a:moveTo>
                <a:pt x="0" y="0"/>
              </a:moveTo>
              <a:lnTo>
                <a:pt x="0" y="2435668"/>
              </a:lnTo>
              <a:lnTo>
                <a:pt x="270258" y="2435668"/>
              </a:lnTo>
            </a:path>
          </a:pathLst>
        </a:custGeom>
        <a:noFill/>
        <a:ln w="2642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866E75-5A08-48BF-8792-EA6ACEB48D05}">
      <dsp:nvSpPr>
        <dsp:cNvPr id="0" name=""/>
        <dsp:cNvSpPr/>
      </dsp:nvSpPr>
      <dsp:spPr>
        <a:xfrm>
          <a:off x="5903931" y="2837975"/>
          <a:ext cx="270258" cy="992618"/>
        </a:xfrm>
        <a:custGeom>
          <a:avLst/>
          <a:gdLst/>
          <a:ahLst/>
          <a:cxnLst/>
          <a:rect l="0" t="0" r="0" b="0"/>
          <a:pathLst>
            <a:path>
              <a:moveTo>
                <a:pt x="0" y="0"/>
              </a:moveTo>
              <a:lnTo>
                <a:pt x="0" y="907141"/>
              </a:lnTo>
              <a:lnTo>
                <a:pt x="246985" y="907141"/>
              </a:lnTo>
            </a:path>
          </a:pathLst>
        </a:custGeom>
        <a:no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72646A98-580B-4DA7-80C3-ECC45E7A45F4}">
      <dsp:nvSpPr>
        <dsp:cNvPr id="0" name=""/>
        <dsp:cNvSpPr/>
      </dsp:nvSpPr>
      <dsp:spPr>
        <a:xfrm>
          <a:off x="4813889" y="1231099"/>
          <a:ext cx="189180" cy="992618"/>
        </a:xfrm>
        <a:custGeom>
          <a:avLst/>
          <a:gdLst/>
          <a:ahLst/>
          <a:cxnLst/>
          <a:rect l="0" t="0" r="0" b="0"/>
          <a:pathLst>
            <a:path>
              <a:moveTo>
                <a:pt x="0" y="0"/>
              </a:moveTo>
              <a:lnTo>
                <a:pt x="0" y="907141"/>
              </a:lnTo>
              <a:lnTo>
                <a:pt x="172889" y="907141"/>
              </a:lnTo>
            </a:path>
          </a:pathLst>
        </a:custGeom>
        <a:noFill/>
        <a:ln w="12700" cap="flat" cmpd="sng" algn="ctr">
          <a:solidFill>
            <a:sysClr val="windowText" lastClr="000000">
              <a:shade val="6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7F44AE77-63E5-44E4-94AD-7D3A08573CF4}">
      <dsp:nvSpPr>
        <dsp:cNvPr id="0" name=""/>
        <dsp:cNvSpPr/>
      </dsp:nvSpPr>
      <dsp:spPr>
        <a:xfrm>
          <a:off x="2444622" y="4444850"/>
          <a:ext cx="189180" cy="992618"/>
        </a:xfrm>
        <a:custGeom>
          <a:avLst/>
          <a:gdLst/>
          <a:ahLst/>
          <a:cxnLst/>
          <a:rect l="0" t="0" r="0" b="0"/>
          <a:pathLst>
            <a:path>
              <a:moveTo>
                <a:pt x="172889" y="0"/>
              </a:moveTo>
              <a:lnTo>
                <a:pt x="172889" y="907141"/>
              </a:lnTo>
              <a:lnTo>
                <a:pt x="0" y="907141"/>
              </a:lnTo>
            </a:path>
          </a:pathLst>
        </a:custGeom>
        <a:no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A5C77E33-3E54-4932-A131-67460F1AF8E7}">
      <dsp:nvSpPr>
        <dsp:cNvPr id="0" name=""/>
        <dsp:cNvSpPr/>
      </dsp:nvSpPr>
      <dsp:spPr>
        <a:xfrm>
          <a:off x="3534665" y="2837975"/>
          <a:ext cx="189180" cy="992618"/>
        </a:xfrm>
        <a:custGeom>
          <a:avLst/>
          <a:gdLst/>
          <a:ahLst/>
          <a:cxnLst/>
          <a:rect l="0" t="0" r="0" b="0"/>
          <a:pathLst>
            <a:path>
              <a:moveTo>
                <a:pt x="172889" y="0"/>
              </a:moveTo>
              <a:lnTo>
                <a:pt x="172889" y="907141"/>
              </a:lnTo>
              <a:lnTo>
                <a:pt x="0" y="907141"/>
              </a:lnTo>
            </a:path>
          </a:pathLst>
        </a:custGeom>
        <a:no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A6F5446C-84DA-42CC-9372-FD1FCE4F2787}">
      <dsp:nvSpPr>
        <dsp:cNvPr id="0" name=""/>
        <dsp:cNvSpPr/>
      </dsp:nvSpPr>
      <dsp:spPr>
        <a:xfrm>
          <a:off x="4624708" y="1231099"/>
          <a:ext cx="189180" cy="992618"/>
        </a:xfrm>
        <a:custGeom>
          <a:avLst/>
          <a:gdLst/>
          <a:ahLst/>
          <a:cxnLst/>
          <a:rect l="0" t="0" r="0" b="0"/>
          <a:pathLst>
            <a:path>
              <a:moveTo>
                <a:pt x="172889" y="0"/>
              </a:moveTo>
              <a:lnTo>
                <a:pt x="172889" y="907141"/>
              </a:lnTo>
              <a:lnTo>
                <a:pt x="0" y="907141"/>
              </a:lnTo>
            </a:path>
          </a:pathLst>
        </a:custGeom>
        <a:noFill/>
        <a:ln w="12700" cap="flat" cmpd="sng" algn="ctr">
          <a:solidFill>
            <a:sysClr val="windowText" lastClr="000000">
              <a:shade val="6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6186CA8F-A91D-4A07-B9BC-AAF347DD0FC3}">
      <dsp:nvSpPr>
        <dsp:cNvPr id="0" name=""/>
        <dsp:cNvSpPr/>
      </dsp:nvSpPr>
      <dsp:spPr>
        <a:xfrm>
          <a:off x="3913027" y="2585"/>
          <a:ext cx="1801723" cy="1228514"/>
        </a:xfrm>
        <a:prstGeom prst="rect">
          <a:avLst/>
        </a:prstGeom>
        <a:solidFill>
          <a:srgbClr val="4472C4">
            <a:lumMod val="20000"/>
            <a:lumOff val="80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Local Aid Support Team</a:t>
          </a:r>
        </a:p>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(LAS)</a:t>
          </a:r>
        </a:p>
      </dsp:txBody>
      <dsp:txXfrm>
        <a:off x="3913027" y="2585"/>
        <a:ext cx="1801723" cy="1228514"/>
      </dsp:txXfrm>
    </dsp:sp>
    <dsp:sp modelId="{C02931B5-86A2-463E-873B-8EAE0AE52B64}">
      <dsp:nvSpPr>
        <dsp:cNvPr id="0" name=""/>
        <dsp:cNvSpPr/>
      </dsp:nvSpPr>
      <dsp:spPr>
        <a:xfrm>
          <a:off x="2822984" y="1609461"/>
          <a:ext cx="1801723" cy="1228514"/>
        </a:xfrm>
        <a:prstGeom prst="rect">
          <a:avLst/>
        </a:prstGeom>
        <a:gradFill rotWithShape="0">
          <a:gsLst>
            <a:gs pos="0">
              <a:sysClr val="window" lastClr="FFFFFF">
                <a:hueOff val="0"/>
                <a:satOff val="0"/>
                <a:lumOff val="0"/>
                <a:alphaOff val="0"/>
                <a:lumMod val="110000"/>
                <a:satMod val="105000"/>
                <a:tint val="67000"/>
              </a:sysClr>
            </a:gs>
            <a:gs pos="50000">
              <a:sysClr val="window" lastClr="FFFFFF">
                <a:hueOff val="0"/>
                <a:satOff val="0"/>
                <a:lumOff val="0"/>
                <a:alphaOff val="0"/>
                <a:lumMod val="105000"/>
                <a:satMod val="103000"/>
                <a:tint val="73000"/>
              </a:sysClr>
            </a:gs>
            <a:gs pos="100000">
              <a:sysClr val="window" lastClr="FFFFFF">
                <a:hueOff val="0"/>
                <a:satOff val="0"/>
                <a:lumOff val="0"/>
                <a:alphaOff val="0"/>
                <a:lumMod val="105000"/>
                <a:satMod val="109000"/>
                <a:tint val="81000"/>
              </a:sysClr>
            </a:gs>
          </a:gsLst>
          <a:lin ang="5400000" scaled="0"/>
        </a:gradFill>
        <a:ln w="38100">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Local Technical Assistance Program </a:t>
          </a:r>
        </a:p>
      </dsp:txBody>
      <dsp:txXfrm>
        <a:off x="2822984" y="1609461"/>
        <a:ext cx="1801723" cy="1228514"/>
      </dsp:txXfrm>
    </dsp:sp>
    <dsp:sp modelId="{7087D245-8D0D-4D27-B3FC-4DE37FBBFCD8}">
      <dsp:nvSpPr>
        <dsp:cNvPr id="0" name=""/>
        <dsp:cNvSpPr/>
      </dsp:nvSpPr>
      <dsp:spPr>
        <a:xfrm>
          <a:off x="1732942" y="3216336"/>
          <a:ext cx="1801723" cy="1228514"/>
        </a:xfrm>
        <a:prstGeom prst="rect">
          <a:avLst/>
        </a:prstGeom>
        <a:gradFill rotWithShape="0">
          <a:gsLst>
            <a:gs pos="0">
              <a:sysClr val="window" lastClr="FFFFFF">
                <a:hueOff val="0"/>
                <a:satOff val="0"/>
                <a:lumOff val="0"/>
                <a:alphaOff val="0"/>
                <a:lumMod val="110000"/>
                <a:satMod val="105000"/>
                <a:tint val="67000"/>
              </a:sysClr>
            </a:gs>
            <a:gs pos="50000">
              <a:sysClr val="window" lastClr="FFFFFF">
                <a:hueOff val="0"/>
                <a:satOff val="0"/>
                <a:lumOff val="0"/>
                <a:alphaOff val="0"/>
                <a:lumMod val="105000"/>
                <a:satMod val="103000"/>
                <a:tint val="73000"/>
              </a:sysClr>
            </a:gs>
            <a:gs pos="100000">
              <a:sysClr val="window" lastClr="FFFFFF">
                <a:hueOff val="0"/>
                <a:satOff val="0"/>
                <a:lumOff val="0"/>
                <a:alphaOff val="0"/>
                <a:lumMod val="105000"/>
                <a:satMod val="109000"/>
                <a:tint val="81000"/>
              </a:sys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 LTAP Centers</a:t>
          </a:r>
        </a:p>
      </dsp:txBody>
      <dsp:txXfrm>
        <a:off x="1732942" y="3216336"/>
        <a:ext cx="1801723" cy="1228514"/>
      </dsp:txXfrm>
    </dsp:sp>
    <dsp:sp modelId="{F717D5DA-1229-40B5-A596-AE9C2EDB4507}">
      <dsp:nvSpPr>
        <dsp:cNvPr id="0" name=""/>
        <dsp:cNvSpPr/>
      </dsp:nvSpPr>
      <dsp:spPr>
        <a:xfrm>
          <a:off x="642899" y="4823212"/>
          <a:ext cx="1801723" cy="1228514"/>
        </a:xfrm>
        <a:prstGeom prst="rect">
          <a:avLst/>
        </a:prstGeom>
        <a:gradFill rotWithShape="0">
          <a:gsLst>
            <a:gs pos="0">
              <a:sysClr val="window" lastClr="FFFFFF">
                <a:hueOff val="0"/>
                <a:satOff val="0"/>
                <a:lumOff val="0"/>
                <a:alphaOff val="0"/>
                <a:lumMod val="110000"/>
                <a:satMod val="105000"/>
                <a:tint val="67000"/>
              </a:sysClr>
            </a:gs>
            <a:gs pos="50000">
              <a:sysClr val="window" lastClr="FFFFFF">
                <a:hueOff val="0"/>
                <a:satOff val="0"/>
                <a:lumOff val="0"/>
                <a:alphaOff val="0"/>
                <a:lumMod val="105000"/>
                <a:satMod val="103000"/>
                <a:tint val="73000"/>
              </a:sysClr>
            </a:gs>
            <a:gs pos="100000">
              <a:sysClr val="window" lastClr="FFFFFF">
                <a:hueOff val="0"/>
                <a:satOff val="0"/>
                <a:lumOff val="0"/>
                <a:alphaOff val="0"/>
                <a:lumMod val="105000"/>
                <a:satMod val="109000"/>
                <a:tint val="81000"/>
              </a:sys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51 Centers (Located in a State DOT or University)</a:t>
          </a:r>
        </a:p>
      </dsp:txBody>
      <dsp:txXfrm>
        <a:off x="642899" y="4823212"/>
        <a:ext cx="1801723" cy="1228514"/>
      </dsp:txXfrm>
    </dsp:sp>
    <dsp:sp modelId="{FF37EE56-8E66-46AC-8D51-3D7D48695AA2}">
      <dsp:nvSpPr>
        <dsp:cNvPr id="0" name=""/>
        <dsp:cNvSpPr/>
      </dsp:nvSpPr>
      <dsp:spPr>
        <a:xfrm>
          <a:off x="5003069" y="1609461"/>
          <a:ext cx="1801723" cy="1228514"/>
        </a:xfrm>
        <a:prstGeom prst="rect">
          <a:avLst/>
        </a:prstGeom>
        <a:solidFill>
          <a:srgbClr val="4472C4">
            <a:lumMod val="20000"/>
            <a:lumOff val="80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Tribal Technical Assistance Program (TTAP)</a:t>
          </a:r>
        </a:p>
      </dsp:txBody>
      <dsp:txXfrm>
        <a:off x="5003069" y="1609461"/>
        <a:ext cx="1801723" cy="1228514"/>
      </dsp:txXfrm>
    </dsp:sp>
    <dsp:sp modelId="{5EA5E6F1-A30E-4741-B23A-801CCEE3D0E1}">
      <dsp:nvSpPr>
        <dsp:cNvPr id="0" name=""/>
        <dsp:cNvSpPr/>
      </dsp:nvSpPr>
      <dsp:spPr>
        <a:xfrm>
          <a:off x="6174190" y="3216336"/>
          <a:ext cx="1801723" cy="1228514"/>
        </a:xfrm>
        <a:prstGeom prst="rect">
          <a:avLst/>
        </a:prstGeom>
        <a:solidFill>
          <a:srgbClr val="4472C4">
            <a:lumMod val="20000"/>
            <a:lumOff val="80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TTAP Centers</a:t>
          </a:r>
        </a:p>
      </dsp:txBody>
      <dsp:txXfrm>
        <a:off x="6174190" y="3216336"/>
        <a:ext cx="1801723" cy="1228514"/>
      </dsp:txXfrm>
    </dsp:sp>
    <dsp:sp modelId="{DCEEB61A-C593-4D8D-83D9-E5BA4683B3FA}">
      <dsp:nvSpPr>
        <dsp:cNvPr id="0" name=""/>
        <dsp:cNvSpPr/>
      </dsp:nvSpPr>
      <dsp:spPr>
        <a:xfrm>
          <a:off x="6174190" y="4823212"/>
          <a:ext cx="1801723" cy="900861"/>
        </a:xfrm>
        <a:prstGeom prst="rect">
          <a:avLst/>
        </a:prstGeom>
        <a:solidFill>
          <a:srgbClr val="4472C4">
            <a:lumMod val="20000"/>
            <a:lumOff val="80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7 Regional Centers (based on Bureau of Indian Affairs Regions)</a:t>
          </a:r>
        </a:p>
      </dsp:txBody>
      <dsp:txXfrm>
        <a:off x="6174190" y="4823212"/>
        <a:ext cx="1801723" cy="900861"/>
      </dsp:txXfrm>
    </dsp:sp>
    <dsp:sp modelId="{9B175CA5-F472-430A-8F8E-31F341F7711D}">
      <dsp:nvSpPr>
        <dsp:cNvPr id="0" name=""/>
        <dsp:cNvSpPr/>
      </dsp:nvSpPr>
      <dsp:spPr>
        <a:xfrm>
          <a:off x="2830029" y="1624000"/>
          <a:ext cx="1801723" cy="1228514"/>
        </a:xfrm>
        <a:prstGeom prst="rect">
          <a:avLst/>
        </a:prstGeom>
        <a:solidFill>
          <a:srgbClr val="4472C4">
            <a:lumMod val="20000"/>
            <a:lumOff val="80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Local Technical Assistance Program (LTAP)</a:t>
          </a:r>
        </a:p>
      </dsp:txBody>
      <dsp:txXfrm>
        <a:off x="2830029" y="1624000"/>
        <a:ext cx="1801723" cy="1228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DF617-7E55-4A1F-882F-0F94146760A7}">
      <dsp:nvSpPr>
        <dsp:cNvPr id="0" name=""/>
        <dsp:cNvSpPr/>
      </dsp:nvSpPr>
      <dsp:spPr>
        <a:xfrm>
          <a:off x="1762433" y="562852"/>
          <a:ext cx="4410049" cy="4226558"/>
        </a:xfrm>
        <a:prstGeom prst="ellipse">
          <a:avLst/>
        </a:prstGeom>
        <a:solidFill>
          <a:schemeClr val="accent4">
            <a:lumMod val="40000"/>
            <a:lumOff val="60000"/>
            <a:alpha val="5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2350440" y="1302500"/>
        <a:ext cx="3234036" cy="1901951"/>
      </dsp:txXfrm>
    </dsp:sp>
    <dsp:sp modelId="{B1B45EFD-E5EC-4F94-97FF-0BF1F1F4E8E0}">
      <dsp:nvSpPr>
        <dsp:cNvPr id="0" name=""/>
        <dsp:cNvSpPr/>
      </dsp:nvSpPr>
      <dsp:spPr>
        <a:xfrm>
          <a:off x="3588841" y="2726677"/>
          <a:ext cx="4346075" cy="4346075"/>
        </a:xfrm>
        <a:prstGeom prst="ellipse">
          <a:avLst/>
        </a:prstGeom>
        <a:solidFill>
          <a:schemeClr val="accent5">
            <a:lumMod val="60000"/>
            <a:lumOff val="40000"/>
            <a:alpha val="5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4918016" y="3849413"/>
        <a:ext cx="2607645" cy="2390341"/>
      </dsp:txXfrm>
    </dsp:sp>
    <dsp:sp modelId="{DFD26940-DFBF-43CE-965C-989DF7237765}">
      <dsp:nvSpPr>
        <dsp:cNvPr id="0" name=""/>
        <dsp:cNvSpPr/>
      </dsp:nvSpPr>
      <dsp:spPr>
        <a:xfrm>
          <a:off x="0" y="2725981"/>
          <a:ext cx="4346075" cy="4346075"/>
        </a:xfrm>
        <a:prstGeom prst="ellipse">
          <a:avLst/>
        </a:prstGeom>
        <a:solidFill>
          <a:schemeClr val="accent6">
            <a:lumMod val="40000"/>
            <a:lumOff val="60000"/>
            <a:alpha val="5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409255" y="3848717"/>
        <a:ext cx="2607645" cy="23903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4E45-25AB-458C-9F8C-262672F1FC93}">
      <dsp:nvSpPr>
        <dsp:cNvPr id="0" name=""/>
        <dsp:cNvSpPr/>
      </dsp:nvSpPr>
      <dsp:spPr>
        <a:xfrm>
          <a:off x="2618123" y="1958979"/>
          <a:ext cx="2221862" cy="1922001"/>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Retained</a:t>
          </a:r>
        </a:p>
        <a:p>
          <a:pPr marL="0" lvl="0" indent="0" algn="ctr" defTabSz="1022350">
            <a:lnSpc>
              <a:spcPct val="90000"/>
            </a:lnSpc>
            <a:spcBef>
              <a:spcPct val="0"/>
            </a:spcBef>
            <a:spcAft>
              <a:spcPct val="35000"/>
            </a:spcAft>
            <a:buNone/>
          </a:pPr>
          <a:r>
            <a:rPr lang="en-US" sz="2300" kern="1200" dirty="0"/>
            <a:t>Engaged</a:t>
          </a:r>
        </a:p>
        <a:p>
          <a:pPr marL="0" lvl="0" indent="0" algn="ctr" defTabSz="1022350">
            <a:lnSpc>
              <a:spcPct val="90000"/>
            </a:lnSpc>
            <a:spcBef>
              <a:spcPct val="0"/>
            </a:spcBef>
            <a:spcAft>
              <a:spcPct val="35000"/>
            </a:spcAft>
            <a:buNone/>
          </a:pPr>
          <a:r>
            <a:rPr lang="en-US" sz="2300" kern="1200" dirty="0"/>
            <a:t>Employee</a:t>
          </a:r>
        </a:p>
      </dsp:txBody>
      <dsp:txXfrm>
        <a:off x="2986317" y="2277482"/>
        <a:ext cx="1485474" cy="1284995"/>
      </dsp:txXfrm>
    </dsp:sp>
    <dsp:sp modelId="{AC42BD56-B1C3-4D6F-856F-8599683B4CEF}">
      <dsp:nvSpPr>
        <dsp:cNvPr id="0" name=""/>
        <dsp:cNvSpPr/>
      </dsp:nvSpPr>
      <dsp:spPr>
        <a:xfrm>
          <a:off x="174738" y="3143664"/>
          <a:ext cx="930674" cy="1593845"/>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22FBD301-6B1A-4565-A2EA-FA10B62AD7D8}">
      <dsp:nvSpPr>
        <dsp:cNvPr id="0" name=""/>
        <dsp:cNvSpPr/>
      </dsp:nvSpPr>
      <dsp:spPr>
        <a:xfrm>
          <a:off x="2635765" y="105952"/>
          <a:ext cx="2264183" cy="172888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Recruiting</a:t>
          </a:r>
        </a:p>
      </dsp:txBody>
      <dsp:txXfrm>
        <a:off x="2989094" y="375747"/>
        <a:ext cx="1557525" cy="1189293"/>
      </dsp:txXfrm>
    </dsp:sp>
    <dsp:sp modelId="{8AAD962D-520A-4C98-95A7-5046B200C2F9}">
      <dsp:nvSpPr>
        <dsp:cNvPr id="0" name=""/>
        <dsp:cNvSpPr/>
      </dsp:nvSpPr>
      <dsp:spPr>
        <a:xfrm>
          <a:off x="6829934" y="707070"/>
          <a:ext cx="403684" cy="467044"/>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622D58CE-CEDD-46AA-8C9B-77674AF6048B}">
      <dsp:nvSpPr>
        <dsp:cNvPr id="0" name=""/>
        <dsp:cNvSpPr/>
      </dsp:nvSpPr>
      <dsp:spPr>
        <a:xfrm>
          <a:off x="4766986" y="1284635"/>
          <a:ext cx="2157339" cy="175337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Onboarding</a:t>
          </a:r>
        </a:p>
      </dsp:txBody>
      <dsp:txXfrm>
        <a:off x="5113744" y="1566463"/>
        <a:ext cx="1463823" cy="1189722"/>
      </dsp:txXfrm>
    </dsp:sp>
    <dsp:sp modelId="{71201BA4-AF26-4C5D-9D4C-24A89C5866EB}">
      <dsp:nvSpPr>
        <dsp:cNvPr id="0" name=""/>
        <dsp:cNvSpPr/>
      </dsp:nvSpPr>
      <dsp:spPr>
        <a:xfrm>
          <a:off x="6477937" y="422689"/>
          <a:ext cx="838302" cy="722308"/>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DB58B2EE-D234-4684-B5CD-D3F84717E622}">
      <dsp:nvSpPr>
        <dsp:cNvPr id="0" name=""/>
        <dsp:cNvSpPr/>
      </dsp:nvSpPr>
      <dsp:spPr>
        <a:xfrm>
          <a:off x="4309328" y="3416016"/>
          <a:ext cx="2333702" cy="189669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Training and Development </a:t>
          </a:r>
        </a:p>
      </dsp:txBody>
      <dsp:txXfrm>
        <a:off x="4684431" y="3720877"/>
        <a:ext cx="1583496" cy="1286968"/>
      </dsp:txXfrm>
    </dsp:sp>
    <dsp:sp modelId="{0CEC9D63-50C9-42A2-B289-20490E45E26F}">
      <dsp:nvSpPr>
        <dsp:cNvPr id="0" name=""/>
        <dsp:cNvSpPr/>
      </dsp:nvSpPr>
      <dsp:spPr>
        <a:xfrm>
          <a:off x="6513842" y="351891"/>
          <a:ext cx="838302" cy="722308"/>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9551FA55-DDE7-4426-820D-C02AEE4860FD}">
      <dsp:nvSpPr>
        <dsp:cNvPr id="0" name=""/>
        <dsp:cNvSpPr/>
      </dsp:nvSpPr>
      <dsp:spPr>
        <a:xfrm>
          <a:off x="941327" y="3455703"/>
          <a:ext cx="2237527" cy="188273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Engagement and Evaluation </a:t>
          </a:r>
        </a:p>
      </dsp:txBody>
      <dsp:txXfrm>
        <a:off x="1307087" y="3763466"/>
        <a:ext cx="1506007" cy="1267208"/>
      </dsp:txXfrm>
    </dsp:sp>
    <dsp:sp modelId="{F6F78EFC-9F3C-432E-949B-C36384ED1372}">
      <dsp:nvSpPr>
        <dsp:cNvPr id="0" name=""/>
        <dsp:cNvSpPr/>
      </dsp:nvSpPr>
      <dsp:spPr>
        <a:xfrm>
          <a:off x="572499" y="1255003"/>
          <a:ext cx="2063276" cy="1755299"/>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Succession Planning</a:t>
          </a:r>
        </a:p>
      </dsp:txBody>
      <dsp:txXfrm>
        <a:off x="911602" y="1543489"/>
        <a:ext cx="1385070" cy="11783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34A93-9FBA-4E50-963E-F932A583A693}">
      <dsp:nvSpPr>
        <dsp:cNvPr id="0" name=""/>
        <dsp:cNvSpPr/>
      </dsp:nvSpPr>
      <dsp:spPr>
        <a:xfrm>
          <a:off x="1512810" y="1630871"/>
          <a:ext cx="2072908" cy="1793150"/>
        </a:xfrm>
        <a:prstGeom prst="hexagon">
          <a:avLst>
            <a:gd name="adj" fmla="val 28570"/>
            <a:gd name="vf" fmla="val 11547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Succession Planing</a:t>
          </a:r>
        </a:p>
      </dsp:txBody>
      <dsp:txXfrm>
        <a:off x="1856320" y="1928021"/>
        <a:ext cx="1385888" cy="1198850"/>
      </dsp:txXfrm>
    </dsp:sp>
    <dsp:sp modelId="{6B82FFB2-FE7C-4966-A8D2-9B6C071D4B62}">
      <dsp:nvSpPr>
        <dsp:cNvPr id="0" name=""/>
        <dsp:cNvSpPr/>
      </dsp:nvSpPr>
      <dsp:spPr>
        <a:xfrm>
          <a:off x="2810850" y="772970"/>
          <a:ext cx="782102" cy="673884"/>
        </a:xfrm>
        <a:prstGeom prst="hexagon">
          <a:avLst>
            <a:gd name="adj" fmla="val 28900"/>
            <a:gd name="vf" fmla="val 115470"/>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39D823D7-D550-4A5F-8830-C207C46B32DE}">
      <dsp:nvSpPr>
        <dsp:cNvPr id="0" name=""/>
        <dsp:cNvSpPr/>
      </dsp:nvSpPr>
      <dsp:spPr>
        <a:xfrm>
          <a:off x="1703755" y="0"/>
          <a:ext cx="1698734" cy="1469604"/>
        </a:xfrm>
        <a:prstGeom prst="hexagon">
          <a:avLst>
            <a:gd name="adj" fmla="val 28570"/>
            <a:gd name="vf" fmla="val 11547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Indentify Key Positions </a:t>
          </a:r>
        </a:p>
      </dsp:txBody>
      <dsp:txXfrm>
        <a:off x="1985271" y="243545"/>
        <a:ext cx="1135702" cy="982514"/>
      </dsp:txXfrm>
    </dsp:sp>
    <dsp:sp modelId="{CABCF24B-6E9F-4578-9F11-A58B58147711}">
      <dsp:nvSpPr>
        <dsp:cNvPr id="0" name=""/>
        <dsp:cNvSpPr/>
      </dsp:nvSpPr>
      <dsp:spPr>
        <a:xfrm>
          <a:off x="3723624" y="2032775"/>
          <a:ext cx="782102" cy="673884"/>
        </a:xfrm>
        <a:prstGeom prst="hexagon">
          <a:avLst>
            <a:gd name="adj" fmla="val 28900"/>
            <a:gd name="vf" fmla="val 115470"/>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794CD461-5B69-49F2-A910-CAB39037A2D5}">
      <dsp:nvSpPr>
        <dsp:cNvPr id="0" name=""/>
        <dsp:cNvSpPr/>
      </dsp:nvSpPr>
      <dsp:spPr>
        <a:xfrm>
          <a:off x="3261692" y="903905"/>
          <a:ext cx="1698734" cy="1469604"/>
        </a:xfrm>
        <a:prstGeom prst="hexagon">
          <a:avLst>
            <a:gd name="adj" fmla="val 28570"/>
            <a:gd name="vf" fmla="val 115470"/>
          </a:avLst>
        </a:prstGeom>
        <a:solidFill>
          <a:schemeClr val="accent5">
            <a:hueOff val="-1470669"/>
            <a:satOff val="-2046"/>
            <a:lumOff val="-78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Build Job Profiles</a:t>
          </a:r>
        </a:p>
      </dsp:txBody>
      <dsp:txXfrm>
        <a:off x="3543208" y="1147450"/>
        <a:ext cx="1135702" cy="982514"/>
      </dsp:txXfrm>
    </dsp:sp>
    <dsp:sp modelId="{29194B7D-E961-41D6-B906-0B9EF725079D}">
      <dsp:nvSpPr>
        <dsp:cNvPr id="0" name=""/>
        <dsp:cNvSpPr/>
      </dsp:nvSpPr>
      <dsp:spPr>
        <a:xfrm>
          <a:off x="3089552" y="3454859"/>
          <a:ext cx="782102" cy="673884"/>
        </a:xfrm>
        <a:prstGeom prst="hexagon">
          <a:avLst>
            <a:gd name="adj" fmla="val 28900"/>
            <a:gd name="vf" fmla="val 115470"/>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A36499A-E04A-44C2-9EB9-CC09B01C0171}">
      <dsp:nvSpPr>
        <dsp:cNvPr id="0" name=""/>
        <dsp:cNvSpPr/>
      </dsp:nvSpPr>
      <dsp:spPr>
        <a:xfrm>
          <a:off x="3261692" y="2680878"/>
          <a:ext cx="1698734" cy="1469604"/>
        </a:xfrm>
        <a:prstGeom prst="hexagon">
          <a:avLst>
            <a:gd name="adj" fmla="val 28570"/>
            <a:gd name="vf" fmla="val 115470"/>
          </a:avLst>
        </a:prstGeom>
        <a:solidFill>
          <a:schemeClr val="accent5">
            <a:hueOff val="-2941338"/>
            <a:satOff val="-4091"/>
            <a:lumOff val="-156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Assess Current Staff Skill Level</a:t>
          </a:r>
        </a:p>
      </dsp:txBody>
      <dsp:txXfrm>
        <a:off x="3543208" y="2924423"/>
        <a:ext cx="1135702" cy="982514"/>
      </dsp:txXfrm>
    </dsp:sp>
    <dsp:sp modelId="{77EFB441-FF09-4F9A-A05A-0A32F1F605C9}">
      <dsp:nvSpPr>
        <dsp:cNvPr id="0" name=""/>
        <dsp:cNvSpPr/>
      </dsp:nvSpPr>
      <dsp:spPr>
        <a:xfrm>
          <a:off x="1516668" y="3602477"/>
          <a:ext cx="782102" cy="673884"/>
        </a:xfrm>
        <a:prstGeom prst="hexagon">
          <a:avLst>
            <a:gd name="adj" fmla="val 28900"/>
            <a:gd name="vf" fmla="val 115470"/>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F145490-C7D3-4721-B8E6-4246A9EA450E}">
      <dsp:nvSpPr>
        <dsp:cNvPr id="0" name=""/>
        <dsp:cNvSpPr/>
      </dsp:nvSpPr>
      <dsp:spPr>
        <a:xfrm>
          <a:off x="1703755" y="3585794"/>
          <a:ext cx="1698734" cy="1469604"/>
        </a:xfrm>
        <a:prstGeom prst="hexagon">
          <a:avLst>
            <a:gd name="adj" fmla="val 28570"/>
            <a:gd name="vf" fmla="val 115470"/>
          </a:avLst>
        </a:prstGeom>
        <a:solidFill>
          <a:schemeClr val="accent5">
            <a:hueOff val="-4412007"/>
            <a:satOff val="-6137"/>
            <a:lumOff val="-2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Training  Actitives </a:t>
          </a:r>
        </a:p>
      </dsp:txBody>
      <dsp:txXfrm>
        <a:off x="1985271" y="3829339"/>
        <a:ext cx="1135702" cy="982514"/>
      </dsp:txXfrm>
    </dsp:sp>
    <dsp:sp modelId="{8F37AC82-750F-46B4-B159-CA9AB677A813}">
      <dsp:nvSpPr>
        <dsp:cNvPr id="0" name=""/>
        <dsp:cNvSpPr/>
      </dsp:nvSpPr>
      <dsp:spPr>
        <a:xfrm>
          <a:off x="588946" y="2343177"/>
          <a:ext cx="782102" cy="673884"/>
        </a:xfrm>
        <a:prstGeom prst="hexagon">
          <a:avLst>
            <a:gd name="adj" fmla="val 28900"/>
            <a:gd name="vf" fmla="val 115470"/>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31ECE78-B82C-4EAA-AA39-F60BE22AF481}">
      <dsp:nvSpPr>
        <dsp:cNvPr id="0" name=""/>
        <dsp:cNvSpPr/>
      </dsp:nvSpPr>
      <dsp:spPr>
        <a:xfrm>
          <a:off x="138586" y="2681889"/>
          <a:ext cx="1698734" cy="1469604"/>
        </a:xfrm>
        <a:prstGeom prst="hexagon">
          <a:avLst>
            <a:gd name="adj" fmla="val 28570"/>
            <a:gd name="vf" fmla="val 115470"/>
          </a:avLst>
        </a:prstGeom>
        <a:solidFill>
          <a:schemeClr val="accent5">
            <a:hueOff val="-5882676"/>
            <a:satOff val="-8182"/>
            <a:lumOff val="-313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Create Individual Plans</a:t>
          </a:r>
        </a:p>
      </dsp:txBody>
      <dsp:txXfrm>
        <a:off x="420102" y="2925434"/>
        <a:ext cx="1135702" cy="982514"/>
      </dsp:txXfrm>
    </dsp:sp>
    <dsp:sp modelId="{8627DEAF-AB0C-4CD7-92CF-428AD82B3CAF}">
      <dsp:nvSpPr>
        <dsp:cNvPr id="0" name=""/>
        <dsp:cNvSpPr/>
      </dsp:nvSpPr>
      <dsp:spPr>
        <a:xfrm>
          <a:off x="138586" y="901883"/>
          <a:ext cx="1698734" cy="1469604"/>
        </a:xfrm>
        <a:prstGeom prst="hexagon">
          <a:avLst>
            <a:gd name="adj" fmla="val 28570"/>
            <a:gd name="vf" fmla="val 115470"/>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Maintain Skills</a:t>
          </a:r>
        </a:p>
        <a:p>
          <a:pPr marL="0" lvl="0" indent="0" algn="ctr" defTabSz="666750">
            <a:lnSpc>
              <a:spcPct val="90000"/>
            </a:lnSpc>
            <a:spcBef>
              <a:spcPct val="0"/>
            </a:spcBef>
            <a:spcAft>
              <a:spcPct val="35000"/>
            </a:spcAft>
            <a:buNone/>
          </a:pPr>
          <a:r>
            <a:rPr lang="en-US" sz="1500" kern="1200"/>
            <a:t>Review &amp; Adapt</a:t>
          </a:r>
        </a:p>
      </dsp:txBody>
      <dsp:txXfrm>
        <a:off x="420102" y="1145428"/>
        <a:ext cx="1135702" cy="9825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DDA0D-9BE1-2CB5-8000-542BDB5F96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8C4DE00-3C63-C423-7BE8-DCDC2B0B3DF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89BC3AF-8FDE-4BCA-85C6-DA162EDBCDCF}" type="datetimeFigureOut">
              <a:rPr lang="en-US"/>
              <a:pPr>
                <a:defRPr/>
              </a:pPr>
              <a:t>8/11/2023</a:t>
            </a:fld>
            <a:endParaRPr lang="en-US"/>
          </a:p>
        </p:txBody>
      </p:sp>
      <p:sp>
        <p:nvSpPr>
          <p:cNvPr id="4" name="Slide Image Placeholder 3">
            <a:extLst>
              <a:ext uri="{FF2B5EF4-FFF2-40B4-BE49-F238E27FC236}">
                <a16:creationId xmlns:a16="http://schemas.microsoft.com/office/drawing/2014/main" id="{FC76A5D0-733F-B941-E023-3A5BC92047B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D8C505F-304B-86AC-8572-7CE2641668A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CA84E78-ECDC-1CB9-67ED-CEFDF0BFDA8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A8C669A-1FD2-D86C-E0F5-D36E9108D5A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18BDA5A-A314-40DA-8EC6-CF5A35BC617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normAutofit fontScale="47500" lnSpcReduction="20000"/>
          </a:bodyPr>
          <a:lstStyle/>
          <a:p>
            <a:pPr algn="l"/>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1:00 PM | Welcome and Safety Briefing </a:t>
            </a:r>
            <a:r>
              <a:rPr lang="en-US" sz="1800" b="0" i="0" u="none" strike="noStrike" baseline="0" dirty="0">
                <a:solidFill>
                  <a:srgbClr val="000000"/>
                </a:solidFill>
                <a:latin typeface="Calibri" panose="020F0502020204030204" pitchFamily="34" charset="0"/>
              </a:rPr>
              <a:t>– Benjamin King, Section Director, Innovation Section </a:t>
            </a:r>
          </a:p>
          <a:p>
            <a:r>
              <a:rPr lang="en-US" sz="1800" b="0" i="0" u="none" strike="noStrike" baseline="0" dirty="0">
                <a:solidFill>
                  <a:srgbClr val="000000"/>
                </a:solidFill>
                <a:latin typeface="Calibri" panose="020F0502020204030204" pitchFamily="34" charset="0"/>
              </a:rPr>
              <a:t>TxDOT Strategic Planning Division </a:t>
            </a:r>
          </a:p>
          <a:p>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1:15 PM | FHWA Updates </a:t>
            </a:r>
            <a:r>
              <a:rPr lang="en-US" sz="1800" b="0" i="0" u="none" strike="noStrike" baseline="0" dirty="0">
                <a:solidFill>
                  <a:srgbClr val="000000"/>
                </a:solidFill>
                <a:latin typeface="Calibri" panose="020F0502020204030204" pitchFamily="34" charset="0"/>
              </a:rPr>
              <a:t>– Center for Accelerating Innovation </a:t>
            </a:r>
          </a:p>
          <a:p>
            <a:r>
              <a:rPr lang="en-US" sz="1800" b="0" i="0" u="none" strike="noStrike" baseline="0" dirty="0">
                <a:solidFill>
                  <a:srgbClr val="000000"/>
                </a:solidFill>
                <a:latin typeface="Calibri" panose="020F0502020204030204" pitchFamily="34" charset="0"/>
              </a:rPr>
              <a:t>Kirk </a:t>
            </a:r>
            <a:r>
              <a:rPr lang="en-US" sz="1800" b="0" i="0" u="none" strike="noStrike" baseline="0" dirty="0" err="1">
                <a:solidFill>
                  <a:srgbClr val="000000"/>
                </a:solidFill>
                <a:latin typeface="Calibri" panose="020F0502020204030204" pitchFamily="34" charset="0"/>
              </a:rPr>
              <a:t>Fauver</a:t>
            </a:r>
            <a:r>
              <a:rPr lang="en-US" sz="1800" b="0" i="0" u="none" strike="noStrike" baseline="0" dirty="0">
                <a:solidFill>
                  <a:srgbClr val="000000"/>
                </a:solidFill>
                <a:latin typeface="Calibri" panose="020F0502020204030204" pitchFamily="34" charset="0"/>
              </a:rPr>
              <a:t>, FHWA Texas Division, Planning &amp; Research Engineer </a:t>
            </a:r>
          </a:p>
          <a:p>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1:30 PM | Local Aid Support Team Initiatives </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Trinnette</a:t>
            </a:r>
            <a:r>
              <a:rPr lang="en-US" sz="1800" b="0" i="0" u="none" strike="noStrike" baseline="0" dirty="0">
                <a:solidFill>
                  <a:srgbClr val="000000"/>
                </a:solidFill>
                <a:latin typeface="Calibri" panose="020F0502020204030204" pitchFamily="34" charset="0"/>
              </a:rPr>
              <a:t> Ballard, Local Aid Support Manager </a:t>
            </a:r>
          </a:p>
          <a:p>
            <a:r>
              <a:rPr lang="en-US" sz="1800" b="0" i="0" u="none" strike="noStrike" baseline="0" dirty="0">
                <a:solidFill>
                  <a:srgbClr val="000000"/>
                </a:solidFill>
                <a:latin typeface="Calibri" panose="020F0502020204030204" pitchFamily="34" charset="0"/>
              </a:rPr>
              <a:t>Office of Innovation and Workforce Solutions, FHWA </a:t>
            </a:r>
          </a:p>
          <a:p>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1:45 PM | STIC Incentive Project Updates </a:t>
            </a:r>
            <a:r>
              <a:rPr lang="en-US" sz="1800" b="0" i="0" u="none" strike="noStrike" baseline="0" dirty="0">
                <a:solidFill>
                  <a:srgbClr val="000000"/>
                </a:solidFill>
                <a:latin typeface="Calibri" panose="020F0502020204030204" pitchFamily="34" charset="0"/>
              </a:rPr>
              <a:t>– Strategic Workforce Development Update </a:t>
            </a:r>
          </a:p>
          <a:p>
            <a:r>
              <a:rPr lang="en-US" sz="1800" b="0" i="0" u="none" strike="noStrike" baseline="0" dirty="0">
                <a:solidFill>
                  <a:srgbClr val="000000"/>
                </a:solidFill>
                <a:latin typeface="Calibri" panose="020F0502020204030204" pitchFamily="34" charset="0"/>
              </a:rPr>
              <a:t>Ray Belk</a:t>
            </a:r>
            <a:r>
              <a:rPr lang="en-US" sz="1800" b="1"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TxLTAP</a:t>
            </a:r>
            <a:r>
              <a:rPr lang="en-US" sz="1800" b="0" i="0" u="none" strike="noStrike" baseline="0" dirty="0">
                <a:solidFill>
                  <a:srgbClr val="000000"/>
                </a:solidFill>
                <a:latin typeface="Calibri" panose="020F0502020204030204" pitchFamily="34" charset="0"/>
              </a:rPr>
              <a:t> – WFD Phase II </a:t>
            </a:r>
          </a:p>
          <a:p>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2:00 PM | Break </a:t>
            </a:r>
            <a:endParaRPr lang="en-US" sz="1800" b="0" i="0" u="none" strike="noStrike" baseline="0" dirty="0">
              <a:solidFill>
                <a:srgbClr val="000000"/>
              </a:solidFill>
              <a:latin typeface="Calibri" panose="020F0502020204030204" pitchFamily="34" charset="0"/>
            </a:endParaRPr>
          </a:p>
          <a:p>
            <a:pPr algn="l"/>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2:15 PM | EDC 5 Project Update </a:t>
            </a:r>
            <a:r>
              <a:rPr lang="en-US" sz="1800" b="0" i="0" u="none" strike="noStrike" baseline="0" dirty="0">
                <a:solidFill>
                  <a:srgbClr val="000000"/>
                </a:solidFill>
                <a:latin typeface="Calibri" panose="020F0502020204030204" pitchFamily="34" charset="0"/>
              </a:rPr>
              <a:t>– Weather Responsive Management Strategies </a:t>
            </a:r>
          </a:p>
          <a:p>
            <a:r>
              <a:rPr lang="en-US" sz="1800" b="0" i="0" u="none" strike="noStrike" baseline="0" dirty="0">
                <a:solidFill>
                  <a:srgbClr val="000000"/>
                </a:solidFill>
                <a:latin typeface="Calibri" panose="020F0502020204030204" pitchFamily="34" charset="0"/>
              </a:rPr>
              <a:t>Kenneth Perrine, Research Associate, Center for Transportation Research </a:t>
            </a:r>
          </a:p>
          <a:p>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2:30 PM | Planning for ITS Growth – </a:t>
            </a:r>
            <a:r>
              <a:rPr lang="en-US" sz="1800" b="0" i="0" u="none" strike="noStrike" baseline="0" dirty="0">
                <a:solidFill>
                  <a:srgbClr val="000000"/>
                </a:solidFill>
                <a:latin typeface="Calibri" panose="020F0502020204030204" pitchFamily="34" charset="0"/>
              </a:rPr>
              <a:t>Jeff Miles, District Design Engineer, </a:t>
            </a:r>
          </a:p>
          <a:p>
            <a:r>
              <a:rPr lang="en-US" sz="1800" b="0" i="0" u="none" strike="noStrike" baseline="0" dirty="0">
                <a:solidFill>
                  <a:srgbClr val="000000"/>
                </a:solidFill>
                <a:latin typeface="Calibri" panose="020F0502020204030204" pitchFamily="34" charset="0"/>
              </a:rPr>
              <a:t>TxDOT Bryan District </a:t>
            </a:r>
          </a:p>
          <a:p>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2:45 PM | Updates – </a:t>
            </a:r>
            <a:r>
              <a:rPr lang="en-US" sz="1800" b="0" i="0" u="none" strike="noStrike" baseline="0" dirty="0">
                <a:solidFill>
                  <a:srgbClr val="000000"/>
                </a:solidFill>
                <a:latin typeface="Calibri" panose="020F0502020204030204" pitchFamily="34" charset="0"/>
              </a:rPr>
              <a:t>Darran Anderson, TxDOT, Director of Strategy and Innovation, </a:t>
            </a:r>
            <a:r>
              <a:rPr lang="en-US" sz="1800" b="0" i="0" u="none" strike="noStrike" baseline="0" dirty="0" err="1">
                <a:solidFill>
                  <a:srgbClr val="000000"/>
                </a:solidFill>
                <a:latin typeface="Calibri" panose="020F0502020204030204" pitchFamily="34" charset="0"/>
              </a:rPr>
              <a:t>TxSTIC</a:t>
            </a:r>
            <a:r>
              <a:rPr lang="en-US" sz="1800" b="0" i="0" u="none" strike="noStrike" baseline="0" dirty="0">
                <a:solidFill>
                  <a:srgbClr val="000000"/>
                </a:solidFill>
                <a:latin typeface="Calibri" panose="020F0502020204030204" pitchFamily="34" charset="0"/>
              </a:rPr>
              <a:t> Co-Chair</a:t>
            </a:r>
          </a:p>
          <a:p>
            <a:r>
              <a:rPr lang="en-US" sz="1800" b="0" i="0" u="none" strike="noStrike" baseline="0" dirty="0">
                <a:solidFill>
                  <a:srgbClr val="000000"/>
                </a:solidFill>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09541898-D043-4569-A9A6-59B778BECE00}" type="slidenum">
              <a:rPr lang="en-US" smtClean="0"/>
              <a:pPr/>
              <a:t>5</a:t>
            </a:fld>
            <a:endParaRPr lang="en-US" dirty="0"/>
          </a:p>
        </p:txBody>
      </p:sp>
    </p:spTree>
    <p:extLst>
      <p:ext uri="{BB962C8B-B14F-4D97-AF65-F5344CB8AC3E}">
        <p14:creationId xmlns:p14="http://schemas.microsoft.com/office/powerpoint/2010/main" val="3323385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managing the LTAP TTAP, we hold monthly webinars called the Innovation Exchange.</a:t>
            </a:r>
          </a:p>
          <a:p>
            <a:endParaRPr lang="en-US" dirty="0"/>
          </a:p>
          <a:p>
            <a:r>
              <a:rPr lang="en-US" dirty="0"/>
              <a:t>Averages 200 attendees per webinar over the course of a year.   </a:t>
            </a:r>
          </a:p>
        </p:txBody>
      </p:sp>
      <p:sp>
        <p:nvSpPr>
          <p:cNvPr id="4" name="Slide Number Placeholder 3"/>
          <p:cNvSpPr>
            <a:spLocks noGrp="1"/>
          </p:cNvSpPr>
          <p:nvPr>
            <p:ph type="sldNum" sz="quarter" idx="5"/>
          </p:nvPr>
        </p:nvSpPr>
        <p:spPr/>
        <p:txBody>
          <a:bodyPr/>
          <a:lstStyle/>
          <a:p>
            <a:fld id="{13B1AFE3-2396-4B6A-8992-6EFB21FA90B0}" type="slidenum">
              <a:rPr lang="en-US" smtClean="0"/>
              <a:t>22</a:t>
            </a:fld>
            <a:endParaRPr lang="en-US"/>
          </a:p>
        </p:txBody>
      </p:sp>
    </p:spTree>
    <p:extLst>
      <p:ext uri="{BB962C8B-B14F-4D97-AF65-F5344CB8AC3E}">
        <p14:creationId xmlns:p14="http://schemas.microsoft.com/office/powerpoint/2010/main" val="2581454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100,000 Subscribers</a:t>
            </a:r>
          </a:p>
        </p:txBody>
      </p:sp>
      <p:sp>
        <p:nvSpPr>
          <p:cNvPr id="4" name="Slide Number Placeholder 3"/>
          <p:cNvSpPr>
            <a:spLocks noGrp="1"/>
          </p:cNvSpPr>
          <p:nvPr>
            <p:ph type="sldNum" sz="quarter" idx="5"/>
          </p:nvPr>
        </p:nvSpPr>
        <p:spPr/>
        <p:txBody>
          <a:bodyPr/>
          <a:lstStyle/>
          <a:p>
            <a:fld id="{13B1AFE3-2396-4B6A-8992-6EFB21FA90B0}" type="slidenum">
              <a:rPr lang="en-US" smtClean="0"/>
              <a:t>23</a:t>
            </a:fld>
            <a:endParaRPr lang="en-US"/>
          </a:p>
        </p:txBody>
      </p:sp>
    </p:spTree>
    <p:extLst>
      <p:ext uri="{BB962C8B-B14F-4D97-AF65-F5344CB8AC3E}">
        <p14:creationId xmlns:p14="http://schemas.microsoft.com/office/powerpoint/2010/main" val="3123057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their stories</a:t>
            </a:r>
          </a:p>
        </p:txBody>
      </p:sp>
      <p:sp>
        <p:nvSpPr>
          <p:cNvPr id="4" name="Slide Number Placeholder 3"/>
          <p:cNvSpPr>
            <a:spLocks noGrp="1"/>
          </p:cNvSpPr>
          <p:nvPr>
            <p:ph type="sldNum" sz="quarter" idx="5"/>
          </p:nvPr>
        </p:nvSpPr>
        <p:spPr/>
        <p:txBody>
          <a:bodyPr/>
          <a:lstStyle/>
          <a:p>
            <a:fld id="{13B1AFE3-2396-4B6A-8992-6EFB21FA90B0}" type="slidenum">
              <a:rPr lang="en-US" smtClean="0"/>
              <a:t>24</a:t>
            </a:fld>
            <a:endParaRPr lang="en-US"/>
          </a:p>
        </p:txBody>
      </p:sp>
    </p:spTree>
    <p:extLst>
      <p:ext uri="{BB962C8B-B14F-4D97-AF65-F5344CB8AC3E}">
        <p14:creationId xmlns:p14="http://schemas.microsoft.com/office/powerpoint/2010/main" val="59808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1700 downloads, so far.    Please help us spread the word on the availability of this app at no charge. https://www.fhwa.dot.gov/clas/geosynthetics/</a:t>
            </a:r>
          </a:p>
          <a:p>
            <a:endParaRPr lang="en-US" dirty="0"/>
          </a:p>
          <a:p>
            <a:r>
              <a:rPr lang="en-US" dirty="0"/>
              <a:t>https://www.youtube.com/watch?v=Dr-gRj_Libw  3:02</a:t>
            </a:r>
          </a:p>
          <a:p>
            <a:r>
              <a:rPr lang="en-US" dirty="0"/>
              <a:t>https://www.youtube.com/watch?v=sVQ2UhX-WnA   :55</a:t>
            </a:r>
          </a:p>
          <a:p>
            <a:endParaRPr lang="en-US" dirty="0"/>
          </a:p>
          <a:p>
            <a:endParaRPr lang="en-US" dirty="0"/>
          </a:p>
        </p:txBody>
      </p:sp>
      <p:sp>
        <p:nvSpPr>
          <p:cNvPr id="4" name="Slide Number Placeholder 3"/>
          <p:cNvSpPr>
            <a:spLocks noGrp="1"/>
          </p:cNvSpPr>
          <p:nvPr>
            <p:ph type="sldNum" sz="quarter" idx="5"/>
          </p:nvPr>
        </p:nvSpPr>
        <p:spPr/>
        <p:txBody>
          <a:bodyPr/>
          <a:lstStyle/>
          <a:p>
            <a:fld id="{13B1AFE3-2396-4B6A-8992-6EFB21FA90B0}" type="slidenum">
              <a:rPr lang="en-US" smtClean="0"/>
              <a:t>25</a:t>
            </a:fld>
            <a:endParaRPr lang="en-US"/>
          </a:p>
        </p:txBody>
      </p:sp>
    </p:spTree>
    <p:extLst>
      <p:ext uri="{BB962C8B-B14F-4D97-AF65-F5344CB8AC3E}">
        <p14:creationId xmlns:p14="http://schemas.microsoft.com/office/powerpoint/2010/main" val="143179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69661-0031-4E57-808D-C59C401995E0}" type="slidenum">
              <a:rPr lang="en-US" smtClean="0"/>
              <a:t>29</a:t>
            </a:fld>
            <a:endParaRPr lang="en-US" dirty="0"/>
          </a:p>
        </p:txBody>
      </p:sp>
    </p:spTree>
    <p:extLst>
      <p:ext uri="{BB962C8B-B14F-4D97-AF65-F5344CB8AC3E}">
        <p14:creationId xmlns:p14="http://schemas.microsoft.com/office/powerpoint/2010/main" val="346776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69661-0031-4E57-808D-C59C401995E0}" type="slidenum">
              <a:rPr lang="en-US" smtClean="0"/>
              <a:t>30</a:t>
            </a:fld>
            <a:endParaRPr lang="en-US" dirty="0"/>
          </a:p>
        </p:txBody>
      </p:sp>
    </p:spTree>
    <p:extLst>
      <p:ext uri="{BB962C8B-B14F-4D97-AF65-F5344CB8AC3E}">
        <p14:creationId xmlns:p14="http://schemas.microsoft.com/office/powerpoint/2010/main" val="2455517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69661-0031-4E57-808D-C59C401995E0}" type="slidenum">
              <a:rPr lang="en-US" smtClean="0"/>
              <a:t>31</a:t>
            </a:fld>
            <a:endParaRPr lang="en-US" dirty="0"/>
          </a:p>
        </p:txBody>
      </p:sp>
    </p:spTree>
    <p:extLst>
      <p:ext uri="{BB962C8B-B14F-4D97-AF65-F5344CB8AC3E}">
        <p14:creationId xmlns:p14="http://schemas.microsoft.com/office/powerpoint/2010/main" val="145800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32</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897044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69661-0031-4E57-808D-C59C401995E0}" type="slidenum">
              <a:rPr lang="en-US" smtClean="0"/>
              <a:t>33</a:t>
            </a:fld>
            <a:endParaRPr lang="en-US" dirty="0"/>
          </a:p>
        </p:txBody>
      </p:sp>
    </p:spTree>
    <p:extLst>
      <p:ext uri="{BB962C8B-B14F-4D97-AF65-F5344CB8AC3E}">
        <p14:creationId xmlns:p14="http://schemas.microsoft.com/office/powerpoint/2010/main" val="3191680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69661-0031-4E57-808D-C59C401995E0}" type="slidenum">
              <a:rPr lang="en-US" smtClean="0"/>
              <a:t>34</a:t>
            </a:fld>
            <a:endParaRPr lang="en-US" dirty="0"/>
          </a:p>
        </p:txBody>
      </p:sp>
    </p:spTree>
    <p:extLst>
      <p:ext uri="{BB962C8B-B14F-4D97-AF65-F5344CB8AC3E}">
        <p14:creationId xmlns:p14="http://schemas.microsoft.com/office/powerpoint/2010/main" val="1978706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r>
              <a:rPr lang="en-US" sz="1200" b="1" i="0" u="none" strike="noStrike" baseline="0" dirty="0">
                <a:solidFill>
                  <a:srgbClr val="000000"/>
                </a:solidFill>
                <a:latin typeface="Calibri" panose="020F0502020204030204" pitchFamily="34" charset="0"/>
              </a:rPr>
              <a:t>2:55 PM | Council Roundtable – </a:t>
            </a:r>
            <a:r>
              <a:rPr lang="en-US" sz="1200" b="0" i="0" u="none" strike="noStrike" baseline="0" dirty="0">
                <a:solidFill>
                  <a:srgbClr val="000000"/>
                </a:solidFill>
                <a:latin typeface="Calibri" panose="020F0502020204030204" pitchFamily="34" charset="0"/>
              </a:rPr>
              <a:t>Member Updates </a:t>
            </a:r>
          </a:p>
          <a:p>
            <a:endParaRPr lang="en-US" sz="1200" b="0" i="0" u="none" strike="noStrike" baseline="0" dirty="0">
              <a:solidFill>
                <a:srgbClr val="000000"/>
              </a:solidFill>
              <a:latin typeface="Calibri" panose="020F0502020204030204" pitchFamily="34" charset="0"/>
            </a:endParaRPr>
          </a:p>
          <a:p>
            <a:r>
              <a:rPr lang="en-US" sz="1200" b="1" i="0" u="none" strike="noStrike" baseline="0" dirty="0">
                <a:solidFill>
                  <a:srgbClr val="000000"/>
                </a:solidFill>
                <a:latin typeface="Calibri" panose="020F0502020204030204" pitchFamily="34" charset="0"/>
              </a:rPr>
              <a:t>3:15 PM | Closing Remarks – </a:t>
            </a:r>
            <a:r>
              <a:rPr lang="en-US" sz="1200" b="0" i="0" u="none" strike="noStrike" baseline="0" dirty="0">
                <a:solidFill>
                  <a:srgbClr val="000000"/>
                </a:solidFill>
                <a:latin typeface="Calibri" panose="020F0502020204030204" pitchFamily="34" charset="0"/>
              </a:rPr>
              <a:t>Erika Kemp, Strategic Planning Division Director, TxDOT </a:t>
            </a:r>
          </a:p>
          <a:p>
            <a:endParaRPr lang="en-US" sz="1200" b="0" i="0" u="none" strike="noStrike" baseline="0" dirty="0">
              <a:solidFill>
                <a:srgbClr val="000000"/>
              </a:solidFill>
              <a:latin typeface="Calibri" panose="020F0502020204030204" pitchFamily="34" charset="0"/>
            </a:endParaRPr>
          </a:p>
          <a:p>
            <a:r>
              <a:rPr lang="en-US" sz="1200" b="1" i="0" u="none" strike="noStrike" baseline="0" dirty="0">
                <a:solidFill>
                  <a:srgbClr val="000000"/>
                </a:solidFill>
                <a:latin typeface="Calibri" panose="020F0502020204030204" pitchFamily="34" charset="0"/>
              </a:rPr>
              <a:t>3:30 PM | Adjourn </a:t>
            </a:r>
            <a:endParaRPr lang="en-US" dirty="0"/>
          </a:p>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6</a:t>
            </a:fld>
            <a:endParaRPr lang="en-US" dirty="0"/>
          </a:p>
        </p:txBody>
      </p:sp>
    </p:spTree>
    <p:extLst>
      <p:ext uri="{BB962C8B-B14F-4D97-AF65-F5344CB8AC3E}">
        <p14:creationId xmlns:p14="http://schemas.microsoft.com/office/powerpoint/2010/main" val="398881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69661-0031-4E57-808D-C59C401995E0}" type="slidenum">
              <a:rPr lang="en-US" smtClean="0"/>
              <a:t>35</a:t>
            </a:fld>
            <a:endParaRPr lang="en-US" dirty="0"/>
          </a:p>
        </p:txBody>
      </p:sp>
    </p:spTree>
    <p:extLst>
      <p:ext uri="{BB962C8B-B14F-4D97-AF65-F5344CB8AC3E}">
        <p14:creationId xmlns:p14="http://schemas.microsoft.com/office/powerpoint/2010/main" val="525215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69661-0031-4E57-808D-C59C401995E0}" type="slidenum">
              <a:rPr lang="en-US" smtClean="0"/>
              <a:t>36</a:t>
            </a:fld>
            <a:endParaRPr lang="en-US" dirty="0"/>
          </a:p>
        </p:txBody>
      </p:sp>
    </p:spTree>
    <p:extLst>
      <p:ext uri="{BB962C8B-B14F-4D97-AF65-F5344CB8AC3E}">
        <p14:creationId xmlns:p14="http://schemas.microsoft.com/office/powerpoint/2010/main" val="2108786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69661-0031-4E57-808D-C59C401995E0}" type="slidenum">
              <a:rPr lang="en-US" smtClean="0"/>
              <a:t>37</a:t>
            </a:fld>
            <a:endParaRPr lang="en-US" dirty="0"/>
          </a:p>
        </p:txBody>
      </p:sp>
    </p:spTree>
    <p:extLst>
      <p:ext uri="{BB962C8B-B14F-4D97-AF65-F5344CB8AC3E}">
        <p14:creationId xmlns:p14="http://schemas.microsoft.com/office/powerpoint/2010/main" val="1026508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38</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2223911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39</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702759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40</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2655888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41</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3050747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42</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2844972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43</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2882391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44</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2467927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Douglas Mikowski and I am currently the Acting STIC coordinator.  I have been asked to give you current updates for the Center for Accelerating Innovation or CAI.  CAI has four programs currently; State Transportation Innovation Council which I am acting program manager for Sara Lowry who will return at the end of August,  Every Day Counts which is currently on round seven and is managed by Julie Zirlin; Accelerated Innovation Deployment with Fawn Thompson as the program manager;  and Accelerating Market Readiness currently overseen by the Director of CAI, Jeffrey Zaharewicz.   I have provided a link at the bottom of this slide where you can find more information on all these programs. - NEXT SLIDE</a:t>
            </a:r>
          </a:p>
        </p:txBody>
      </p:sp>
      <p:sp>
        <p:nvSpPr>
          <p:cNvPr id="4" name="Slide Number Placeholder 3"/>
          <p:cNvSpPr>
            <a:spLocks noGrp="1"/>
          </p:cNvSpPr>
          <p:nvPr>
            <p:ph type="sldNum" sz="quarter" idx="5"/>
          </p:nvPr>
        </p:nvSpPr>
        <p:spPr/>
        <p:txBody>
          <a:bodyPr/>
          <a:lstStyle/>
          <a:p>
            <a:fld id="{770B6A65-B0D5-4ACA-BD7A-EED8EDC6F45E}" type="slidenum">
              <a:rPr lang="en-US" smtClean="0"/>
              <a:t>8</a:t>
            </a:fld>
            <a:endParaRPr lang="en-US"/>
          </a:p>
        </p:txBody>
      </p:sp>
    </p:spTree>
    <p:extLst>
      <p:ext uri="{BB962C8B-B14F-4D97-AF65-F5344CB8AC3E}">
        <p14:creationId xmlns:p14="http://schemas.microsoft.com/office/powerpoint/2010/main" val="2782935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45</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192515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46</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918257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47</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311125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48</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2787547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49</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3054060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50</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365791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51</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396061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52</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774149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53</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432049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54</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672964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CAI updates today I would like to share the following.  </a:t>
            </a:r>
          </a:p>
          <a:p>
            <a:pPr marL="171450" indent="-171450">
              <a:buFontTx/>
              <a:buChar char="-"/>
            </a:pPr>
            <a:r>
              <a:rPr lang="en-US" dirty="0"/>
              <a:t>For the STIC program.  We have received the applications for this year and currently are reviewing the submittals.  We hope to announce this year’s winner soon. </a:t>
            </a:r>
          </a:p>
          <a:p>
            <a:pPr marL="171450" indent="-171450">
              <a:buFontTx/>
              <a:buChar char="-"/>
            </a:pPr>
            <a:r>
              <a:rPr lang="en-US" dirty="0"/>
              <a:t>For the EDC program. EDC round seven is well underway.   Currently the baseline reporting has been completed and the results can be reviewed at the link provided on this slide.</a:t>
            </a:r>
          </a:p>
          <a:p>
            <a:pPr marL="171450" indent="-171450">
              <a:buFontTx/>
              <a:buChar char="-"/>
            </a:pPr>
            <a:r>
              <a:rPr lang="en-US" dirty="0"/>
              <a:t>For the AID program.  There are no new updates, but we are hoping to provide a much-awaited announcement in the near future.</a:t>
            </a:r>
          </a:p>
          <a:p>
            <a:pPr marL="171450" indent="-171450">
              <a:buFontTx/>
              <a:buChar char="-"/>
            </a:pPr>
            <a:r>
              <a:rPr lang="en-US" dirty="0"/>
              <a:t>For the AMR program.  I have no updates at this time</a:t>
            </a:r>
          </a:p>
          <a:p>
            <a:pPr marL="171450" indent="-171450">
              <a:buFontTx/>
              <a:buChar char="-"/>
            </a:pPr>
            <a:endParaRPr lang="en-US" dirty="0"/>
          </a:p>
          <a:p>
            <a:pPr marL="0" indent="0">
              <a:buFontTx/>
              <a:buNone/>
            </a:pPr>
            <a:r>
              <a:rPr lang="en-US" dirty="0"/>
              <a:t>Are there any questions?</a:t>
            </a:r>
          </a:p>
          <a:p>
            <a:pPr marL="0" indent="0">
              <a:buFontTx/>
              <a:buNone/>
            </a:pPr>
            <a:endParaRPr lang="en-US" dirty="0"/>
          </a:p>
          <a:p>
            <a:pPr marL="0" indent="0">
              <a:buFontTx/>
              <a:buNone/>
            </a:pPr>
            <a:r>
              <a:rPr lang="en-US" dirty="0"/>
              <a:t>I want to express my gratitude on having this opportunity to participate in your meeting today.  As a temporary representative who has only recently been involved in this program, it is beneficial to be able to experience a council meeting in person.   I look forward to helping Texas to push innovation forward while in this position.</a:t>
            </a:r>
          </a:p>
          <a:p>
            <a:pPr marL="0" indent="0">
              <a:buFontTx/>
              <a:buNone/>
            </a:pPr>
            <a:endParaRPr lang="en-US" dirty="0"/>
          </a:p>
          <a:p>
            <a:pPr marL="0" indent="0">
              <a:buFontTx/>
              <a:buNone/>
            </a:pPr>
            <a:r>
              <a:rPr lang="en-US" dirty="0"/>
              <a:t>Thank you.</a:t>
            </a:r>
          </a:p>
        </p:txBody>
      </p:sp>
      <p:sp>
        <p:nvSpPr>
          <p:cNvPr id="4" name="Slide Number Placeholder 3"/>
          <p:cNvSpPr>
            <a:spLocks noGrp="1"/>
          </p:cNvSpPr>
          <p:nvPr>
            <p:ph type="sldNum" sz="quarter" idx="5"/>
          </p:nvPr>
        </p:nvSpPr>
        <p:spPr/>
        <p:txBody>
          <a:bodyPr/>
          <a:lstStyle/>
          <a:p>
            <a:fld id="{770B6A65-B0D5-4ACA-BD7A-EED8EDC6F45E}" type="slidenum">
              <a:rPr lang="en-US" smtClean="0"/>
              <a:t>9</a:t>
            </a:fld>
            <a:endParaRPr lang="en-US"/>
          </a:p>
        </p:txBody>
      </p:sp>
    </p:spTree>
    <p:extLst>
      <p:ext uri="{BB962C8B-B14F-4D97-AF65-F5344CB8AC3E}">
        <p14:creationId xmlns:p14="http://schemas.microsoft.com/office/powerpoint/2010/main" val="17499845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55</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4059138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56</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3116894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57</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040223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58</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4105610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59</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9667186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60</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3092762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61</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2911192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62</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33581265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defTabSz="931774"/>
            <a:fld id="{ABBC57C3-022F-4CF7-A05B-22A4F67AD515}" type="slidenum">
              <a:rPr lang="es-MX">
                <a:solidFill>
                  <a:prstClr val="black"/>
                </a:solidFill>
                <a:latin typeface="Calibri" panose="020F0502020204030204"/>
              </a:rPr>
              <a:pPr defTabSz="931774"/>
              <a:t>63</a:t>
            </a:fld>
            <a:endParaRPr lang="es-MX">
              <a:solidFill>
                <a:prstClr val="black"/>
              </a:solidFill>
              <a:latin typeface="Calibri" panose="020F0502020204030204"/>
            </a:endParaRPr>
          </a:p>
        </p:txBody>
      </p:sp>
    </p:spTree>
    <p:extLst>
      <p:ext uri="{BB962C8B-B14F-4D97-AF65-F5344CB8AC3E}">
        <p14:creationId xmlns:p14="http://schemas.microsoft.com/office/powerpoint/2010/main" val="1919027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introduction, and Howdy! Today, I will discuss the Bryan District perspective on how to plan for ITS growth as TxDOT continues to roll out innovations looking to improve safety and operations for all of Texas, and anyone passing through our great state.</a:t>
            </a:r>
          </a:p>
        </p:txBody>
      </p:sp>
      <p:sp>
        <p:nvSpPr>
          <p:cNvPr id="4" name="Slide Number Placeholder 3"/>
          <p:cNvSpPr>
            <a:spLocks noGrp="1"/>
          </p:cNvSpPr>
          <p:nvPr>
            <p:ph type="sldNum" sz="quarter" idx="5"/>
          </p:nvPr>
        </p:nvSpPr>
        <p:spPr/>
        <p:txBody>
          <a:bodyPr/>
          <a:lstStyle/>
          <a:p>
            <a:fld id="{09541898-D043-4569-A9A6-59B778BECE00}" type="slidenum">
              <a:rPr lang="en-US" smtClean="0"/>
              <a:pPr/>
              <a:t>77</a:t>
            </a:fld>
            <a:endParaRPr lang="en-US" dirty="0"/>
          </a:p>
        </p:txBody>
      </p:sp>
    </p:spTree>
    <p:extLst>
      <p:ext uri="{BB962C8B-B14F-4D97-AF65-F5344CB8AC3E}">
        <p14:creationId xmlns:p14="http://schemas.microsoft.com/office/powerpoint/2010/main" val="3504034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8" name="Slide Number Placeholder 3"/>
          <p:cNvSpPr>
            <a:spLocks noGrp="1"/>
          </p:cNvSpPr>
          <p:nvPr>
            <p:ph type="sldNum" sz="quarter" idx="5"/>
          </p:nvPr>
        </p:nvSpPr>
        <p:spPr>
          <a:xfrm>
            <a:off x="4143588" y="9119474"/>
            <a:ext cx="3169920" cy="480060"/>
          </a:xfrm>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8F9A2E21-BEA8-402B-9EB5-CD9903901A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Notes Placeholder 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5956520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we look to improve upon anything, we must identify our goal, but often that goal is dependent on our stakeholders. Once these are assessed, that often will help refine what we can do to achieve the goals of our stakeholders. The why is also important, because it helps refine how we might implement what we do, and even when we do it. As my title suggested, I will focus on the planning side of the implementation of technology to solve stakeholder goals, but that is not to imply that technology is the only way that we can innovate for our Texas roadway networks.</a:t>
            </a:r>
          </a:p>
        </p:txBody>
      </p:sp>
      <p:sp>
        <p:nvSpPr>
          <p:cNvPr id="4" name="Slide Number Placeholder 3"/>
          <p:cNvSpPr>
            <a:spLocks noGrp="1"/>
          </p:cNvSpPr>
          <p:nvPr>
            <p:ph type="sldNum" sz="quarter" idx="5"/>
          </p:nvPr>
        </p:nvSpPr>
        <p:spPr/>
        <p:txBody>
          <a:bodyPr/>
          <a:lstStyle/>
          <a:p>
            <a:fld id="{09541898-D043-4569-A9A6-59B778BECE00}" type="slidenum">
              <a:rPr lang="en-US" smtClean="0"/>
              <a:pPr/>
              <a:t>78</a:t>
            </a:fld>
            <a:endParaRPr lang="en-US" dirty="0"/>
          </a:p>
        </p:txBody>
      </p:sp>
    </p:spTree>
    <p:extLst>
      <p:ext uri="{BB962C8B-B14F-4D97-AF65-F5344CB8AC3E}">
        <p14:creationId xmlns:p14="http://schemas.microsoft.com/office/powerpoint/2010/main" val="3465235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stakeholders that I have identified and their stories. By stories, I trying to assess what their goals might be. The stakeholders really were identified by what they represent as they look to utilize the transportation network. For instance, we have the daily commuter to work or school, and those who would move goods for commerce. We also cannot forget those who may be seeking recreation or vacation. There are various government agencies, such as TxDOT, or even private developers that invest in the transportation network to meet the needs of the various stakeholders. The Bryan District, like all of TxDOT, works to provide safe and reliable transport daily regardless of the time of day or driving condition.</a:t>
            </a:r>
          </a:p>
        </p:txBody>
      </p:sp>
      <p:sp>
        <p:nvSpPr>
          <p:cNvPr id="4" name="Slide Number Placeholder 3"/>
          <p:cNvSpPr>
            <a:spLocks noGrp="1"/>
          </p:cNvSpPr>
          <p:nvPr>
            <p:ph type="sldNum" sz="quarter" idx="5"/>
          </p:nvPr>
        </p:nvSpPr>
        <p:spPr/>
        <p:txBody>
          <a:bodyPr/>
          <a:lstStyle/>
          <a:p>
            <a:fld id="{09541898-D043-4569-A9A6-59B778BECE00}" type="slidenum">
              <a:rPr lang="en-US" smtClean="0"/>
              <a:pPr/>
              <a:t>79</a:t>
            </a:fld>
            <a:endParaRPr lang="en-US" dirty="0"/>
          </a:p>
        </p:txBody>
      </p:sp>
    </p:spTree>
    <p:extLst>
      <p:ext uri="{BB962C8B-B14F-4D97-AF65-F5344CB8AC3E}">
        <p14:creationId xmlns:p14="http://schemas.microsoft.com/office/powerpoint/2010/main" val="4222145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specifically for TxDOT, we will plan, build, and maintain our various transportation network assets from roadways to shared-use paths, and when applicable, water, air, and rail transport. I would assume we may even help with space transport when considering oversized loads. Transportation Systems Management and Operations (TSMO) is how we implement and utilize intelligent transportation systems (ITS) and traffic management systems (TMSs) to optimize the existing transportation network. Through TSMO we can monitor traffic through the cameras and various sensors, and we can both use that information to adapt our system operations and to inform the traveling public so more informed routing decisions could be followed. Speed and volume data are used for updating current travel times to planning the next major construction project. Wrong way, overheight, and crash detection systems are used to alert the traveling public to safety concerns. </a:t>
            </a:r>
          </a:p>
        </p:txBody>
      </p:sp>
      <p:sp>
        <p:nvSpPr>
          <p:cNvPr id="4" name="Slide Number Placeholder 3"/>
          <p:cNvSpPr>
            <a:spLocks noGrp="1"/>
          </p:cNvSpPr>
          <p:nvPr>
            <p:ph type="sldNum" sz="quarter" idx="5"/>
          </p:nvPr>
        </p:nvSpPr>
        <p:spPr/>
        <p:txBody>
          <a:bodyPr/>
          <a:lstStyle/>
          <a:p>
            <a:fld id="{09541898-D043-4569-A9A6-59B778BECE00}" type="slidenum">
              <a:rPr lang="en-US" smtClean="0"/>
              <a:pPr/>
              <a:t>80</a:t>
            </a:fld>
            <a:endParaRPr lang="en-US" dirty="0"/>
          </a:p>
        </p:txBody>
      </p:sp>
    </p:spTree>
    <p:extLst>
      <p:ext uri="{BB962C8B-B14F-4D97-AF65-F5344CB8AC3E}">
        <p14:creationId xmlns:p14="http://schemas.microsoft.com/office/powerpoint/2010/main" val="1834412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and TMS are at the heart of improving safety and operations for the existing transportation network that will increase system reliability and resilience, while reducing congestion, emissions, and cost.</a:t>
            </a:r>
          </a:p>
          <a:p>
            <a:r>
              <a:rPr lang="en-US" dirty="0"/>
              <a:t>So, when do we implement these technologies. I suggest that it happens when the benefit to cost, or BC ratio are greater than or equal to 1, but it can be more complicated than that when considering the factors that go into that analysis. Is the system reliable? This is a big question for wrong-way and over-height warning systems. Do they capture all of the violators with minimal false positives? Two additional concerns to implementers should be both knowledge gap and liability. If the knowledge gap to the technology is significant enough that training has not be adequately developed and there is not sufficient staff in the work force, implementation could be slow and inherent with mistakes. Those mistakes could lead to concerns over liability. Liability is further a concern when considering the individual types of technology such as vehicle to infrastructure (V2I) that rely on shared information over multiple vendor and agency platforms. Would it be better to focus on things such as vehicle detection and red extension at signals, and leave the vehicle automatic braking systems to assess the environment solely based on onboard systems?</a:t>
            </a:r>
          </a:p>
          <a:p>
            <a:r>
              <a:rPr lang="en-US" dirty="0"/>
              <a:t>At the bottom is a chart put out by FHWA that goes to show what is currently believed that TSMO can do for the traveling public. I would suggest that even bottlenecks could be addressed through TSMO by identifying the hotspots for future redesign.</a:t>
            </a:r>
          </a:p>
        </p:txBody>
      </p:sp>
      <p:sp>
        <p:nvSpPr>
          <p:cNvPr id="4" name="Slide Number Placeholder 3"/>
          <p:cNvSpPr>
            <a:spLocks noGrp="1"/>
          </p:cNvSpPr>
          <p:nvPr>
            <p:ph type="sldNum" sz="quarter" idx="5"/>
          </p:nvPr>
        </p:nvSpPr>
        <p:spPr/>
        <p:txBody>
          <a:bodyPr/>
          <a:lstStyle/>
          <a:p>
            <a:fld id="{09541898-D043-4569-A9A6-59B778BECE00}" type="slidenum">
              <a:rPr lang="en-US" smtClean="0"/>
              <a:pPr/>
              <a:t>81</a:t>
            </a:fld>
            <a:endParaRPr lang="en-US" dirty="0"/>
          </a:p>
        </p:txBody>
      </p:sp>
    </p:spTree>
    <p:extLst>
      <p:ext uri="{BB962C8B-B14F-4D97-AF65-F5344CB8AC3E}">
        <p14:creationId xmlns:p14="http://schemas.microsoft.com/office/powerpoint/2010/main" val="991646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82</a:t>
            </a:fld>
            <a:endParaRPr lang="en-US" dirty="0"/>
          </a:p>
        </p:txBody>
      </p:sp>
    </p:spTree>
    <p:extLst>
      <p:ext uri="{BB962C8B-B14F-4D97-AF65-F5344CB8AC3E}">
        <p14:creationId xmlns:p14="http://schemas.microsoft.com/office/powerpoint/2010/main" val="2995409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location is a rural high speed freight corridor that also handles evacuation traffic. The existing signalized intersection was approved in 1997, and we are in the planning effort for a grade separation. We have had 72 crashes from 2020 to 2022 with 20% of the crashes with injuries. With the grade separation a long way off, we have already taken some early steps to improve safety, while designing an interim solution that I want to highlight.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crash data and supporting public concerns, we implemented the Iteris Clearguide system 2021.  This program adjusts the red clearance interval based on the detected speed of approaching vehicles.  This is a screen shot for one day, EB on US 290.  Each triangle represents a time that the side street red phase was extended based on the likelihood that an approaching vehicle would run the light. This happened 85 times in one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second interim solution, we upgraded a signal ahead warning sign equipped with a 24-hr roadside flashing beacon to one that was integrated into the traffic signal. Now, the beacon only activates after the US 290 approach during the yellow and red phases. We believe that the signal actuated beacon will increase driver compliance. </a:t>
            </a:r>
          </a:p>
        </p:txBody>
      </p:sp>
      <p:sp>
        <p:nvSpPr>
          <p:cNvPr id="4" name="Slide Number Placeholder 3"/>
          <p:cNvSpPr>
            <a:spLocks noGrp="1"/>
          </p:cNvSpPr>
          <p:nvPr>
            <p:ph type="sldNum" sz="quarter" idx="5"/>
          </p:nvPr>
        </p:nvSpPr>
        <p:spPr/>
        <p:txBody>
          <a:bodyPr/>
          <a:lstStyle/>
          <a:p>
            <a:fld id="{09541898-D043-4569-A9A6-59B778BECE00}" type="slidenum">
              <a:rPr lang="en-US" smtClean="0"/>
              <a:pPr/>
              <a:t>84</a:t>
            </a:fld>
            <a:endParaRPr lang="en-US" dirty="0"/>
          </a:p>
        </p:txBody>
      </p:sp>
    </p:spTree>
    <p:extLst>
      <p:ext uri="{BB962C8B-B14F-4D97-AF65-F5344CB8AC3E}">
        <p14:creationId xmlns:p14="http://schemas.microsoft.com/office/powerpoint/2010/main" val="2408985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41898-D043-4569-A9A6-59B778BECE00}" type="slidenum">
              <a:rPr lang="en-US" smtClean="0"/>
              <a:pPr/>
              <a:t>85</a:t>
            </a:fld>
            <a:endParaRPr lang="en-US" dirty="0"/>
          </a:p>
        </p:txBody>
      </p:sp>
    </p:spTree>
    <p:extLst>
      <p:ext uri="{BB962C8B-B14F-4D97-AF65-F5344CB8AC3E}">
        <p14:creationId xmlns:p14="http://schemas.microsoft.com/office/powerpoint/2010/main" val="3334124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LTAP: https://www.fhwa.dot.gov/clas/ltap/</a:t>
            </a:r>
          </a:p>
          <a:p>
            <a:endParaRPr lang="en-US" dirty="0"/>
          </a:p>
          <a:p>
            <a:r>
              <a:rPr lang="en-US" dirty="0"/>
              <a:t>TTAP: https://www.fhwa.dot.gov/clas/ttap/</a:t>
            </a:r>
          </a:p>
          <a:p>
            <a:endParaRPr lang="en-US" dirty="0"/>
          </a:p>
        </p:txBody>
      </p:sp>
      <p:sp>
        <p:nvSpPr>
          <p:cNvPr id="4" name="Slide Number Placeholder 3"/>
          <p:cNvSpPr>
            <a:spLocks noGrp="1"/>
          </p:cNvSpPr>
          <p:nvPr>
            <p:ph type="sldNum" sz="quarter" idx="5"/>
          </p:nvPr>
        </p:nvSpPr>
        <p:spPr/>
        <p:txBody>
          <a:bodyPr/>
          <a:lstStyle/>
          <a:p>
            <a:fld id="{13B1AFE3-2396-4B6A-8992-6EFB21FA90B0}" type="slidenum">
              <a:rPr lang="en-US" smtClean="0"/>
              <a:t>14</a:t>
            </a:fld>
            <a:endParaRPr lang="en-US"/>
          </a:p>
        </p:txBody>
      </p:sp>
    </p:spTree>
    <p:extLst>
      <p:ext uri="{BB962C8B-B14F-4D97-AF65-F5344CB8AC3E}">
        <p14:creationId xmlns:p14="http://schemas.microsoft.com/office/powerpoint/2010/main" val="99297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4089871" y="9030037"/>
            <a:ext cx="3128826" cy="47535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A2E21-BEA8-402B-9EB5-CD9903901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lide Image Placeholder 10"/>
          <p:cNvSpPr>
            <a:spLocks noGrp="1" noRot="1" noChangeAspect="1"/>
          </p:cNvSpPr>
          <p:nvPr>
            <p:ph type="sldImg"/>
          </p:nvPr>
        </p:nvSpPr>
        <p:spPr/>
      </p:sp>
      <p:sp>
        <p:nvSpPr>
          <p:cNvPr id="2" name="Notes Placeholder 1"/>
          <p:cNvSpPr>
            <a:spLocks noGrp="1"/>
          </p:cNvSpPr>
          <p:nvPr>
            <p:ph type="body" sz="quarter" idx="15"/>
          </p:nvPr>
        </p:nvSpPr>
        <p:spPr/>
        <p:txBody>
          <a:bodyPr/>
          <a:lstStyle/>
          <a:p>
            <a:r>
              <a:rPr lang="en-US" dirty="0"/>
              <a:t>The Federal Highway Administration’s Center for Local Aid Support is sponsoring online training courses for the local agencies and tribal communities. This is your guide to anytime, anywhere access to hundreds of training topics designed to meet your individual needs. With dozens of hours of content currently available and continual updates to the course curriculum, participants can continue their education in transportation topics from beginner to advanced. If you have not tried one of these self-paced courses yet, now is the time to experience enhanced learning available to you through FHWA. All you will need to get started is internet connection. A big thank you to our partners AASHTO, National Highway Institute and the Institute for Transportation Engineers. Making the online training available is important to ensuring continuity in the delivery of safe and efficient transportation assets to local and tribal communities. 24/7 training that is self-paced eliminates the challenges many agencies face with budget constraints; workforce shortages; and changing transportation needs. But, on-demand does not have to mean that you are on your own! The Local Technical Assistance Centers in each state and Puerto Rico continue to provide technical assistance and live training in addition to what is already available to you online. We hope you find this guide useful and essential to keeping you knowledgeable and innovative in your solutions to improving transportation for your communities. Be sure to pay attention to required passcodes and use your government email for registration. If you do not have a government email, please contact CLAS@dot.gov for further assistance.</a:t>
            </a:r>
          </a:p>
        </p:txBody>
      </p:sp>
    </p:spTree>
    <p:extLst>
      <p:ext uri="{BB962C8B-B14F-4D97-AF65-F5344CB8AC3E}">
        <p14:creationId xmlns:p14="http://schemas.microsoft.com/office/powerpoint/2010/main" val="2897551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https://www.fhwa.dot.gov/clas/online_training.aspx</a:t>
            </a:r>
          </a:p>
          <a:p>
            <a:endParaRPr lang="en-US" dirty="0"/>
          </a:p>
        </p:txBody>
      </p:sp>
      <p:sp>
        <p:nvSpPr>
          <p:cNvPr id="4" name="Slide Number Placeholder 3"/>
          <p:cNvSpPr>
            <a:spLocks noGrp="1"/>
          </p:cNvSpPr>
          <p:nvPr>
            <p:ph type="sldNum" sz="quarter" idx="5"/>
          </p:nvPr>
        </p:nvSpPr>
        <p:spPr/>
        <p:txBody>
          <a:bodyPr/>
          <a:lstStyle/>
          <a:p>
            <a:fld id="{13B1AFE3-2396-4B6A-8992-6EFB21FA90B0}" type="slidenum">
              <a:rPr lang="en-US" smtClean="0"/>
              <a:t>20</a:t>
            </a:fld>
            <a:endParaRPr lang="en-US"/>
          </a:p>
        </p:txBody>
      </p:sp>
    </p:spTree>
    <p:extLst>
      <p:ext uri="{BB962C8B-B14F-4D97-AF65-F5344CB8AC3E}">
        <p14:creationId xmlns:p14="http://schemas.microsoft.com/office/powerpoint/2010/main" val="350244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https://www.fhwa.dot.gov/clas/babm/</a:t>
            </a:r>
          </a:p>
        </p:txBody>
      </p:sp>
      <p:sp>
        <p:nvSpPr>
          <p:cNvPr id="4" name="Slide Number Placeholder 3"/>
          <p:cNvSpPr>
            <a:spLocks noGrp="1"/>
          </p:cNvSpPr>
          <p:nvPr>
            <p:ph type="sldNum" sz="quarter" idx="5"/>
          </p:nvPr>
        </p:nvSpPr>
        <p:spPr/>
        <p:txBody>
          <a:bodyPr/>
          <a:lstStyle/>
          <a:p>
            <a:fld id="{13B1AFE3-2396-4B6A-8992-6EFB21FA90B0}" type="slidenum">
              <a:rPr lang="en-US" smtClean="0"/>
              <a:t>21</a:t>
            </a:fld>
            <a:endParaRPr lang="en-US"/>
          </a:p>
        </p:txBody>
      </p:sp>
    </p:spTree>
    <p:extLst>
      <p:ext uri="{BB962C8B-B14F-4D97-AF65-F5344CB8AC3E}">
        <p14:creationId xmlns:p14="http://schemas.microsoft.com/office/powerpoint/2010/main" val="3983627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7.jpg"/><Relationship Id="rId5" Type="http://schemas.openxmlformats.org/officeDocument/2006/relationships/oleObject" Target="../embeddings/oleObject4.bin"/><Relationship Id="rId4"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1.xml"/><Relationship Id="rId4" Type="http://schemas.openxmlformats.org/officeDocument/2006/relationships/image" Target="../media/image3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065E6ED-2C65-AF5C-5B32-114FEE1644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771049"/>
            <a:ext cx="12192000" cy="1032869"/>
          </a:xfrm>
        </p:spPr>
        <p:txBody>
          <a:bodyPr anchor="b">
            <a:noAutofit/>
          </a:bodyPr>
          <a:lstStyle>
            <a:lvl1pPr algn="ctr">
              <a:defRPr sz="9600" b="1" spc="300">
                <a:solidFill>
                  <a:schemeClr val="bg1"/>
                </a:solidFill>
                <a:latin typeface="Open Sans" charset="0"/>
                <a:ea typeface="Open Sans" charset="0"/>
                <a:cs typeface="Open Sans" charset="0"/>
              </a:defRPr>
            </a:lvl1pPr>
          </a:lstStyle>
          <a:p>
            <a:r>
              <a:rPr lang="en-US"/>
              <a:t>Click to edit Master title style</a:t>
            </a:r>
          </a:p>
        </p:txBody>
      </p:sp>
      <p:sp>
        <p:nvSpPr>
          <p:cNvPr id="3" name="Subtitle 2"/>
          <p:cNvSpPr>
            <a:spLocks noGrp="1"/>
          </p:cNvSpPr>
          <p:nvPr>
            <p:ph type="subTitle" idx="1"/>
          </p:nvPr>
        </p:nvSpPr>
        <p:spPr>
          <a:xfrm>
            <a:off x="1524000" y="3063024"/>
            <a:ext cx="9144000" cy="1655762"/>
          </a:xfrm>
        </p:spPr>
        <p:txBody>
          <a:bodyPr/>
          <a:lstStyle>
            <a:lvl1pPr marL="0" indent="0" algn="ctr">
              <a:buNone/>
              <a:defRPr sz="2400" b="1" spc="600" baseline="0">
                <a:solidFill>
                  <a:srgbClr val="00B0F0"/>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50409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9428"/>
          </a:xfrm>
          <a:prstGeom prst="rect">
            <a:avLst/>
          </a:prstGeom>
        </p:spPr>
      </p:pic>
      <p:sp>
        <p:nvSpPr>
          <p:cNvPr id="8" name="Title 1"/>
          <p:cNvSpPr>
            <a:spLocks noGrp="1"/>
          </p:cNvSpPr>
          <p:nvPr>
            <p:ph type="ctrTitle" hasCustomPrompt="1"/>
          </p:nvPr>
        </p:nvSpPr>
        <p:spPr>
          <a:xfrm>
            <a:off x="0" y="2517260"/>
            <a:ext cx="12192000" cy="1032869"/>
          </a:xfrm>
        </p:spPr>
        <p:txBody>
          <a:bodyPr anchor="b">
            <a:noAutofit/>
          </a:bodyPr>
          <a:lstStyle>
            <a:lvl1pPr algn="ctr">
              <a:defRPr sz="9600" b="0" spc="300">
                <a:solidFill>
                  <a:schemeClr val="bg1"/>
                </a:solidFill>
                <a:latin typeface="Open Sans" charset="0"/>
                <a:ea typeface="Open Sans" charset="0"/>
                <a:cs typeface="Open Sans" charset="0"/>
              </a:defRPr>
            </a:lvl1pPr>
          </a:lstStyle>
          <a:p>
            <a:r>
              <a:rPr lang="en-US" dirty="0"/>
              <a:t>THANK YOU</a:t>
            </a:r>
          </a:p>
        </p:txBody>
      </p:sp>
      <p:sp>
        <p:nvSpPr>
          <p:cNvPr id="9" name="Subtitle 2"/>
          <p:cNvSpPr>
            <a:spLocks noGrp="1"/>
          </p:cNvSpPr>
          <p:nvPr>
            <p:ph type="subTitle" idx="1" hasCustomPrompt="1"/>
          </p:nvPr>
        </p:nvSpPr>
        <p:spPr>
          <a:xfrm>
            <a:off x="1524000" y="3860463"/>
            <a:ext cx="9144000" cy="1655762"/>
          </a:xfrm>
        </p:spPr>
        <p:txBody>
          <a:bodyPr/>
          <a:lstStyle>
            <a:lvl1pPr marL="0" indent="0" algn="ctr">
              <a:buNone/>
              <a:defRPr sz="2400" b="0" spc="300" baseline="0">
                <a:solidFill>
                  <a:schemeClr val="bg1"/>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FOR ADDITIONAL INFORMATION,</a:t>
            </a:r>
          </a:p>
          <a:p>
            <a:r>
              <a:rPr lang="en-US" dirty="0"/>
              <a:t>PLEASE VISIT</a:t>
            </a:r>
            <a:r>
              <a:rPr lang="en-US" b="1" dirty="0"/>
              <a:t> </a:t>
            </a:r>
            <a:r>
              <a:rPr lang="en-US" b="1" dirty="0">
                <a:solidFill>
                  <a:srgbClr val="00B0F0"/>
                </a:solidFill>
              </a:rPr>
              <a:t>TXSTIC.ORG</a:t>
            </a:r>
            <a:endParaRPr lang="en-US" dirty="0"/>
          </a:p>
        </p:txBody>
      </p:sp>
    </p:spTree>
    <p:extLst>
      <p:ext uri="{BB962C8B-B14F-4D97-AF65-F5344CB8AC3E}">
        <p14:creationId xmlns:p14="http://schemas.microsoft.com/office/powerpoint/2010/main" val="139764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9428"/>
          </a:xfrm>
          <a:prstGeom prst="rect">
            <a:avLst/>
          </a:prstGeom>
        </p:spPr>
      </p:pic>
      <p:sp>
        <p:nvSpPr>
          <p:cNvPr id="20" name="Title 1"/>
          <p:cNvSpPr>
            <a:spLocks noGrp="1"/>
          </p:cNvSpPr>
          <p:nvPr>
            <p:ph type="title" hasCustomPrompt="1"/>
          </p:nvPr>
        </p:nvSpPr>
        <p:spPr>
          <a:xfrm>
            <a:off x="838199" y="416815"/>
            <a:ext cx="7072423" cy="780321"/>
          </a:xfrm>
        </p:spPr>
        <p:txBody>
          <a:bodyPr>
            <a:normAutofit/>
          </a:bodyPr>
          <a:lstStyle>
            <a:lvl1pPr>
              <a:defRPr sz="4000" b="1" spc="300" baseline="0">
                <a:solidFill>
                  <a:srgbClr val="002060"/>
                </a:solidFill>
                <a:latin typeface="Open Sans" charset="0"/>
                <a:ea typeface="Open Sans" charset="0"/>
                <a:cs typeface="Open Sans" charset="0"/>
              </a:defRPr>
            </a:lvl1pPr>
          </a:lstStyle>
          <a:p>
            <a:r>
              <a:rPr lang="en-US" dirty="0"/>
              <a:t>CONTENT PAGE </a:t>
            </a:r>
            <a:r>
              <a:rPr lang="en-US" b="0" dirty="0"/>
              <a:t>- LIGHT</a:t>
            </a:r>
            <a:endParaRPr lang="en-US" dirty="0"/>
          </a:p>
        </p:txBody>
      </p:sp>
      <p:sp>
        <p:nvSpPr>
          <p:cNvPr id="21" name="Content Placeholder 21"/>
          <p:cNvSpPr>
            <a:spLocks noGrp="1"/>
          </p:cNvSpPr>
          <p:nvPr>
            <p:ph sz="quarter" idx="11" hasCustomPrompt="1"/>
          </p:nvPr>
        </p:nvSpPr>
        <p:spPr>
          <a:xfrm>
            <a:off x="9808176" y="620902"/>
            <a:ext cx="2252663" cy="372145"/>
          </a:xfrm>
        </p:spPr>
        <p:txBody>
          <a:bodyPr>
            <a:normAutofit/>
          </a:bodyPr>
          <a:lstStyle>
            <a:lvl1pPr marL="0" indent="0" algn="ctr">
              <a:buNone/>
              <a:defRPr sz="2000" spc="300" baseline="0">
                <a:solidFill>
                  <a:srgbClr val="002060"/>
                </a:solidFill>
                <a:latin typeface="Open Sans" charset="0"/>
                <a:ea typeface="Open Sans" charset="0"/>
                <a:cs typeface="Open Sans" charset="0"/>
              </a:defRPr>
            </a:lvl1pPr>
          </a:lstStyle>
          <a:p>
            <a:pPr lvl="0"/>
            <a:r>
              <a:rPr lang="en-US" dirty="0"/>
              <a:t>PAGE #</a:t>
            </a:r>
          </a:p>
        </p:txBody>
      </p:sp>
      <p:sp>
        <p:nvSpPr>
          <p:cNvPr id="22" name="Content Placeholder 12"/>
          <p:cNvSpPr>
            <a:spLocks noGrp="1"/>
          </p:cNvSpPr>
          <p:nvPr>
            <p:ph sz="quarter" idx="12" hasCustomPrompt="1"/>
          </p:nvPr>
        </p:nvSpPr>
        <p:spPr>
          <a:xfrm>
            <a:off x="838200" y="1776414"/>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chemeClr val="bg1"/>
                </a:solidFill>
                <a:latin typeface="Open Sans" charset="0"/>
                <a:ea typeface="Open Sans" charset="0"/>
                <a:cs typeface="Open Sans" charset="0"/>
              </a:defRPr>
            </a:lvl1pPr>
          </a:lstStyle>
          <a:p>
            <a:pPr lvl="0"/>
            <a:r>
              <a:rPr lang="en-US" dirty="0"/>
              <a:t>» LOREM IPSUM</a:t>
            </a:r>
          </a:p>
        </p:txBody>
      </p:sp>
      <p:sp>
        <p:nvSpPr>
          <p:cNvPr id="23" name="Content Placeholder 14"/>
          <p:cNvSpPr>
            <a:spLocks noGrp="1"/>
          </p:cNvSpPr>
          <p:nvPr>
            <p:ph sz="quarter" idx="13" hasCustomPrompt="1"/>
          </p:nvPr>
        </p:nvSpPr>
        <p:spPr>
          <a:xfrm>
            <a:off x="838200" y="2285999"/>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br>
              <a:rPr lang="en-US" dirty="0"/>
            </a:b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br>
              <a:rPr lang="en-US" dirty="0"/>
            </a:br>
            <a:r>
              <a:rPr lang="en-US" dirty="0" err="1"/>
              <a:t>erat</a:t>
            </a:r>
            <a:r>
              <a:rPr lang="en-US" dirty="0"/>
              <a:t> </a:t>
            </a:r>
            <a:r>
              <a:rPr lang="en-US" dirty="0" err="1"/>
              <a:t>volutpat</a:t>
            </a:r>
            <a:r>
              <a:rPr lang="en-US" dirty="0"/>
              <a:t>.</a:t>
            </a:r>
          </a:p>
        </p:txBody>
      </p:sp>
      <p:sp>
        <p:nvSpPr>
          <p:cNvPr id="24" name="Content Placeholder 12"/>
          <p:cNvSpPr>
            <a:spLocks noGrp="1"/>
          </p:cNvSpPr>
          <p:nvPr>
            <p:ph sz="quarter" idx="14" hasCustomPrompt="1"/>
          </p:nvPr>
        </p:nvSpPr>
        <p:spPr>
          <a:xfrm>
            <a:off x="838200" y="3357676"/>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chemeClr val="bg1"/>
                </a:solidFill>
                <a:latin typeface="Open Sans" charset="0"/>
                <a:ea typeface="Open Sans" charset="0"/>
                <a:cs typeface="Open Sans" charset="0"/>
              </a:defRPr>
            </a:lvl1pPr>
          </a:lstStyle>
          <a:p>
            <a:pPr lvl="0"/>
            <a:r>
              <a:rPr lang="en-US" dirty="0"/>
              <a:t>» MAGNA ALIQUA</a:t>
            </a:r>
          </a:p>
        </p:txBody>
      </p:sp>
      <p:sp>
        <p:nvSpPr>
          <p:cNvPr id="25" name="Content Placeholder 14"/>
          <p:cNvSpPr>
            <a:spLocks noGrp="1"/>
          </p:cNvSpPr>
          <p:nvPr>
            <p:ph sz="quarter" idx="15" hasCustomPrompt="1"/>
          </p:nvPr>
        </p:nvSpPr>
        <p:spPr>
          <a:xfrm>
            <a:off x="838200" y="3867261"/>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a:t>
            </a:r>
            <a:r>
              <a:rPr lang="en-US" dirty="0" err="1"/>
              <a:t>vel</a:t>
            </a:r>
            <a:r>
              <a:rPr lang="en-US" dirty="0"/>
              <a:t> </a:t>
            </a:r>
            <a:r>
              <a:rPr lang="en-US" dirty="0" err="1"/>
              <a:t>illum</a:t>
            </a:r>
            <a:r>
              <a:rPr lang="en-US" dirty="0"/>
              <a:t> </a:t>
            </a:r>
            <a:r>
              <a:rPr lang="en-US" dirty="0" err="1"/>
              <a:t>dolore</a:t>
            </a:r>
            <a:r>
              <a:rPr lang="en-US" dirty="0"/>
              <a:t>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br>
              <a:rPr lang="en-US" dirty="0"/>
            </a:b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a:t>
            </a:r>
          </a:p>
        </p:txBody>
      </p:sp>
      <p:sp>
        <p:nvSpPr>
          <p:cNvPr id="26" name="Content Placeholder 12"/>
          <p:cNvSpPr>
            <a:spLocks noGrp="1"/>
          </p:cNvSpPr>
          <p:nvPr>
            <p:ph sz="quarter" idx="16" hasCustomPrompt="1"/>
          </p:nvPr>
        </p:nvSpPr>
        <p:spPr>
          <a:xfrm>
            <a:off x="838200" y="4955079"/>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chemeClr val="bg1"/>
                </a:solidFill>
                <a:latin typeface="Open Sans" charset="0"/>
                <a:ea typeface="Open Sans" charset="0"/>
                <a:cs typeface="Open Sans" charset="0"/>
              </a:defRPr>
            </a:lvl1pPr>
          </a:lstStyle>
          <a:p>
            <a:pPr lvl="0"/>
            <a:r>
              <a:rPr lang="en-US" dirty="0"/>
              <a:t>» NULLA FACILISIS</a:t>
            </a:r>
          </a:p>
        </p:txBody>
      </p:sp>
      <p:sp>
        <p:nvSpPr>
          <p:cNvPr id="27" name="Content Placeholder 14"/>
          <p:cNvSpPr>
            <a:spLocks noGrp="1"/>
          </p:cNvSpPr>
          <p:nvPr>
            <p:ph sz="quarter" idx="17" hasCustomPrompt="1"/>
          </p:nvPr>
        </p:nvSpPr>
        <p:spPr>
          <a:xfrm>
            <a:off x="838200" y="5464664"/>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dirty="0"/>
              <a:t>Cons </a:t>
            </a:r>
            <a:r>
              <a:rPr lang="en-US" dirty="0" err="1"/>
              <a:t>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p>
        </p:txBody>
      </p:sp>
      <p:sp>
        <p:nvSpPr>
          <p:cNvPr id="11" name="TextBox 10"/>
          <p:cNvSpPr txBox="1"/>
          <p:nvPr userDrawn="1"/>
        </p:nvSpPr>
        <p:spPr>
          <a:xfrm>
            <a:off x="9341961" y="6419654"/>
            <a:ext cx="1480009" cy="369332"/>
          </a:xfrm>
          <a:prstGeom prst="rect">
            <a:avLst/>
          </a:prstGeom>
          <a:solidFill>
            <a:srgbClr val="42ACE3"/>
          </a:solidFill>
        </p:spPr>
        <p:txBody>
          <a:bodyPr wrap="square" rtlCol="0">
            <a:spAutoFit/>
          </a:bodyPr>
          <a:lstStyle/>
          <a:p>
            <a:r>
              <a:rPr lang="en-US">
                <a:solidFill>
                  <a:schemeClr val="bg1"/>
                </a:solidFill>
              </a:rPr>
              <a:t>July 25, 2023</a:t>
            </a:r>
            <a:endParaRPr lang="en-US" dirty="0">
              <a:solidFill>
                <a:schemeClr val="bg1"/>
              </a:solidFill>
            </a:endParaRPr>
          </a:p>
        </p:txBody>
      </p:sp>
    </p:spTree>
    <p:extLst>
      <p:ext uri="{BB962C8B-B14F-4D97-AF65-F5344CB8AC3E}">
        <p14:creationId xmlns:p14="http://schemas.microsoft.com/office/powerpoint/2010/main" val="643615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142"/>
          </a:xfrm>
          <a:prstGeom prst="rect">
            <a:avLst/>
          </a:prstGeom>
        </p:spPr>
      </p:pic>
      <p:sp>
        <p:nvSpPr>
          <p:cNvPr id="8" name="Title 1"/>
          <p:cNvSpPr>
            <a:spLocks noGrp="1"/>
          </p:cNvSpPr>
          <p:nvPr>
            <p:ph type="title" hasCustomPrompt="1"/>
          </p:nvPr>
        </p:nvSpPr>
        <p:spPr>
          <a:xfrm>
            <a:off x="838199" y="416815"/>
            <a:ext cx="7072423" cy="780321"/>
          </a:xfrm>
        </p:spPr>
        <p:txBody>
          <a:bodyPr>
            <a:normAutofit/>
          </a:bodyPr>
          <a:lstStyle>
            <a:lvl1pPr>
              <a:defRPr sz="4000" b="1" spc="300" baseline="0">
                <a:solidFill>
                  <a:schemeClr val="bg1"/>
                </a:solidFill>
                <a:latin typeface="Open Sans" charset="0"/>
                <a:ea typeface="Open Sans" charset="0"/>
                <a:cs typeface="Open Sans" charset="0"/>
              </a:defRPr>
            </a:lvl1pPr>
          </a:lstStyle>
          <a:p>
            <a:r>
              <a:rPr lang="en-US" dirty="0"/>
              <a:t>CONTENT PAGE </a:t>
            </a:r>
            <a:r>
              <a:rPr lang="en-US" b="0" dirty="0"/>
              <a:t>- LIGHT</a:t>
            </a:r>
            <a:endParaRPr lang="en-US" dirty="0"/>
          </a:p>
        </p:txBody>
      </p:sp>
      <p:sp>
        <p:nvSpPr>
          <p:cNvPr id="9" name="Content Placeholder 21"/>
          <p:cNvSpPr>
            <a:spLocks noGrp="1"/>
          </p:cNvSpPr>
          <p:nvPr>
            <p:ph sz="quarter" idx="11" hasCustomPrompt="1"/>
          </p:nvPr>
        </p:nvSpPr>
        <p:spPr>
          <a:xfrm>
            <a:off x="9808176" y="620902"/>
            <a:ext cx="2252663" cy="372145"/>
          </a:xfrm>
        </p:spPr>
        <p:txBody>
          <a:bodyPr>
            <a:normAutofit/>
          </a:bodyPr>
          <a:lstStyle>
            <a:lvl1pPr marL="0" indent="0" algn="ctr">
              <a:buNone/>
              <a:defRPr sz="2000" spc="300" baseline="0">
                <a:solidFill>
                  <a:schemeClr val="bg1"/>
                </a:solidFill>
                <a:latin typeface="Open Sans" charset="0"/>
                <a:ea typeface="Open Sans" charset="0"/>
                <a:cs typeface="Open Sans" charset="0"/>
              </a:defRPr>
            </a:lvl1pPr>
          </a:lstStyle>
          <a:p>
            <a:pPr lvl="0"/>
            <a:r>
              <a:rPr lang="en-US" dirty="0"/>
              <a:t>PAGE #</a:t>
            </a:r>
          </a:p>
        </p:txBody>
      </p:sp>
      <p:sp>
        <p:nvSpPr>
          <p:cNvPr id="13" name="Content Placeholder 12"/>
          <p:cNvSpPr>
            <a:spLocks noGrp="1"/>
          </p:cNvSpPr>
          <p:nvPr>
            <p:ph sz="quarter" idx="12" hasCustomPrompt="1"/>
          </p:nvPr>
        </p:nvSpPr>
        <p:spPr>
          <a:xfrm>
            <a:off x="838200" y="1776414"/>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rgbClr val="00B0F0"/>
                </a:solidFill>
                <a:latin typeface="Open Sans" charset="0"/>
                <a:ea typeface="Open Sans" charset="0"/>
                <a:cs typeface="Open Sans" charset="0"/>
              </a:defRPr>
            </a:lvl1pPr>
          </a:lstStyle>
          <a:p>
            <a:pPr lvl="0"/>
            <a:r>
              <a:rPr lang="en-US" dirty="0"/>
              <a:t>» LOREM IPSUM</a:t>
            </a:r>
          </a:p>
        </p:txBody>
      </p:sp>
      <p:sp>
        <p:nvSpPr>
          <p:cNvPr id="15" name="Content Placeholder 14"/>
          <p:cNvSpPr>
            <a:spLocks noGrp="1"/>
          </p:cNvSpPr>
          <p:nvPr>
            <p:ph sz="quarter" idx="13" hasCustomPrompt="1"/>
          </p:nvPr>
        </p:nvSpPr>
        <p:spPr>
          <a:xfrm>
            <a:off x="838200" y="2285999"/>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br>
              <a:rPr lang="en-US" dirty="0"/>
            </a:b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br>
              <a:rPr lang="en-US" dirty="0"/>
            </a:br>
            <a:r>
              <a:rPr lang="en-US" dirty="0" err="1"/>
              <a:t>erat</a:t>
            </a:r>
            <a:r>
              <a:rPr lang="en-US" dirty="0"/>
              <a:t> </a:t>
            </a:r>
            <a:r>
              <a:rPr lang="en-US" dirty="0" err="1"/>
              <a:t>volutpat</a:t>
            </a:r>
            <a:r>
              <a:rPr lang="en-US" dirty="0"/>
              <a:t>.</a:t>
            </a:r>
          </a:p>
        </p:txBody>
      </p:sp>
      <p:sp>
        <p:nvSpPr>
          <p:cNvPr id="16" name="Content Placeholder 12"/>
          <p:cNvSpPr>
            <a:spLocks noGrp="1"/>
          </p:cNvSpPr>
          <p:nvPr>
            <p:ph sz="quarter" idx="14" hasCustomPrompt="1"/>
          </p:nvPr>
        </p:nvSpPr>
        <p:spPr>
          <a:xfrm>
            <a:off x="838200" y="3357676"/>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rgbClr val="00B0F0"/>
                </a:solidFill>
                <a:latin typeface="Open Sans" charset="0"/>
                <a:ea typeface="Open Sans" charset="0"/>
                <a:cs typeface="Open Sans" charset="0"/>
              </a:defRPr>
            </a:lvl1pPr>
          </a:lstStyle>
          <a:p>
            <a:pPr lvl="0"/>
            <a:r>
              <a:rPr lang="en-US" dirty="0"/>
              <a:t>» MAGNA ALIQUA</a:t>
            </a:r>
          </a:p>
        </p:txBody>
      </p:sp>
      <p:sp>
        <p:nvSpPr>
          <p:cNvPr id="17" name="Content Placeholder 14"/>
          <p:cNvSpPr>
            <a:spLocks noGrp="1"/>
          </p:cNvSpPr>
          <p:nvPr>
            <p:ph sz="quarter" idx="15" hasCustomPrompt="1"/>
          </p:nvPr>
        </p:nvSpPr>
        <p:spPr>
          <a:xfrm>
            <a:off x="838200" y="3867261"/>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a:t>
            </a:r>
            <a:r>
              <a:rPr lang="en-US" dirty="0" err="1"/>
              <a:t>vel</a:t>
            </a:r>
            <a:r>
              <a:rPr lang="en-US" dirty="0"/>
              <a:t> </a:t>
            </a:r>
            <a:r>
              <a:rPr lang="en-US" dirty="0" err="1"/>
              <a:t>illum</a:t>
            </a:r>
            <a:r>
              <a:rPr lang="en-US" dirty="0"/>
              <a:t> </a:t>
            </a:r>
            <a:r>
              <a:rPr lang="en-US" dirty="0" err="1"/>
              <a:t>dolore</a:t>
            </a:r>
            <a:r>
              <a:rPr lang="en-US" dirty="0"/>
              <a:t>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br>
              <a:rPr lang="en-US" dirty="0"/>
            </a:b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a:t>
            </a:r>
          </a:p>
        </p:txBody>
      </p:sp>
      <p:sp>
        <p:nvSpPr>
          <p:cNvPr id="18" name="Content Placeholder 12"/>
          <p:cNvSpPr>
            <a:spLocks noGrp="1"/>
          </p:cNvSpPr>
          <p:nvPr>
            <p:ph sz="quarter" idx="16" hasCustomPrompt="1"/>
          </p:nvPr>
        </p:nvSpPr>
        <p:spPr>
          <a:xfrm>
            <a:off x="838200" y="4955079"/>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rgbClr val="00B0F0"/>
                </a:solidFill>
                <a:latin typeface="Open Sans" charset="0"/>
                <a:ea typeface="Open Sans" charset="0"/>
                <a:cs typeface="Open Sans" charset="0"/>
              </a:defRPr>
            </a:lvl1pPr>
          </a:lstStyle>
          <a:p>
            <a:pPr lvl="0"/>
            <a:r>
              <a:rPr lang="en-US" dirty="0"/>
              <a:t>» NULLA FACILISIS</a:t>
            </a:r>
          </a:p>
        </p:txBody>
      </p:sp>
      <p:sp>
        <p:nvSpPr>
          <p:cNvPr id="19" name="Content Placeholder 14"/>
          <p:cNvSpPr>
            <a:spLocks noGrp="1"/>
          </p:cNvSpPr>
          <p:nvPr>
            <p:ph sz="quarter" idx="17" hasCustomPrompt="1"/>
          </p:nvPr>
        </p:nvSpPr>
        <p:spPr>
          <a:xfrm>
            <a:off x="838200" y="5464664"/>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dirty="0"/>
              <a:t>Cons </a:t>
            </a:r>
            <a:r>
              <a:rPr lang="en-US" dirty="0" err="1"/>
              <a:t>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p>
        </p:txBody>
      </p:sp>
      <p:sp>
        <p:nvSpPr>
          <p:cNvPr id="3" name="TextBox 2"/>
          <p:cNvSpPr txBox="1"/>
          <p:nvPr userDrawn="1"/>
        </p:nvSpPr>
        <p:spPr>
          <a:xfrm>
            <a:off x="9341961" y="6419654"/>
            <a:ext cx="1480009" cy="369332"/>
          </a:xfrm>
          <a:prstGeom prst="rect">
            <a:avLst/>
          </a:prstGeom>
          <a:solidFill>
            <a:schemeClr val="bg1">
              <a:lumMod val="95000"/>
            </a:schemeClr>
          </a:solidFill>
        </p:spPr>
        <p:txBody>
          <a:bodyPr wrap="square" rtlCol="0">
            <a:spAutoFit/>
          </a:bodyPr>
          <a:lstStyle/>
          <a:p>
            <a:r>
              <a:rPr lang="en-US">
                <a:solidFill>
                  <a:srgbClr val="00B0F0"/>
                </a:solidFill>
              </a:rPr>
              <a:t>July 25, 2023</a:t>
            </a:r>
            <a:endParaRPr lang="en-US" dirty="0">
              <a:solidFill>
                <a:srgbClr val="00B0F0"/>
              </a:solidFill>
            </a:endParaRPr>
          </a:p>
        </p:txBody>
      </p:sp>
    </p:spTree>
    <p:extLst>
      <p:ext uri="{BB962C8B-B14F-4D97-AF65-F5344CB8AC3E}">
        <p14:creationId xmlns:p14="http://schemas.microsoft.com/office/powerpoint/2010/main" val="1029506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526" cy="6858000"/>
          </a:xfrm>
          <a:prstGeom prst="rect">
            <a:avLst/>
          </a:prstGeom>
        </p:spPr>
      </p:pic>
      <p:sp>
        <p:nvSpPr>
          <p:cNvPr id="2" name="Title 1"/>
          <p:cNvSpPr>
            <a:spLocks noGrp="1"/>
          </p:cNvSpPr>
          <p:nvPr>
            <p:ph type="ctrTitle" hasCustomPrompt="1"/>
          </p:nvPr>
        </p:nvSpPr>
        <p:spPr>
          <a:xfrm>
            <a:off x="0" y="1771049"/>
            <a:ext cx="12192000" cy="1032869"/>
          </a:xfrm>
        </p:spPr>
        <p:txBody>
          <a:bodyPr anchor="b">
            <a:noAutofit/>
          </a:bodyPr>
          <a:lstStyle>
            <a:lvl1pPr algn="ctr">
              <a:defRPr sz="9600" b="1" spc="300">
                <a:solidFill>
                  <a:schemeClr val="bg1"/>
                </a:solidFill>
                <a:latin typeface="Open Sans" charset="0"/>
                <a:ea typeface="Open Sans" charset="0"/>
                <a:cs typeface="Open Sans" charset="0"/>
              </a:defRPr>
            </a:lvl1pPr>
          </a:lstStyle>
          <a:p>
            <a:r>
              <a:rPr lang="en-US" dirty="0"/>
              <a:t>TITLE</a:t>
            </a:r>
          </a:p>
        </p:txBody>
      </p:sp>
      <p:sp>
        <p:nvSpPr>
          <p:cNvPr id="3" name="Subtitle 2"/>
          <p:cNvSpPr>
            <a:spLocks noGrp="1"/>
          </p:cNvSpPr>
          <p:nvPr>
            <p:ph type="subTitle" idx="1" hasCustomPrompt="1"/>
          </p:nvPr>
        </p:nvSpPr>
        <p:spPr>
          <a:xfrm>
            <a:off x="1524000" y="3063024"/>
            <a:ext cx="9144000" cy="1655762"/>
          </a:xfrm>
        </p:spPr>
        <p:txBody>
          <a:bodyPr/>
          <a:lstStyle>
            <a:lvl1pPr marL="0" indent="0" algn="ctr">
              <a:buNone/>
              <a:defRPr sz="2400" b="1" spc="600" baseline="0">
                <a:solidFill>
                  <a:srgbClr val="00B0F0"/>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COMPANY NAME</a:t>
            </a:r>
          </a:p>
        </p:txBody>
      </p:sp>
    </p:spTree>
    <p:extLst>
      <p:ext uri="{BB962C8B-B14F-4D97-AF65-F5344CB8AC3E}">
        <p14:creationId xmlns:p14="http://schemas.microsoft.com/office/powerpoint/2010/main" val="1740244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4A7728-080A-084F-9574-95AC715091D2}"/>
              </a:ext>
            </a:extLst>
          </p:cNvPr>
          <p:cNvSpPr/>
          <p:nvPr userDrawn="1"/>
        </p:nvSpPr>
        <p:spPr>
          <a:xfrm>
            <a:off x="0" y="-7089"/>
            <a:ext cx="12192000" cy="841095"/>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dirty="0">
              <a:latin typeface="Arial" pitchFamily="34" charset="0"/>
              <a:cs typeface="Arial" pitchFamily="34" charset="0"/>
            </a:endParaRPr>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pic>
        <p:nvPicPr>
          <p:cNvPr id="6" name="Picture 5">
            <a:extLst>
              <a:ext uri="{FF2B5EF4-FFF2-40B4-BE49-F238E27FC236}">
                <a16:creationId xmlns:a16="http://schemas.microsoft.com/office/drawing/2014/main" id="{03620133-B656-3B44-AD89-AC6A20B509E5}"/>
              </a:ext>
            </a:extLst>
          </p:cNvPr>
          <p:cNvPicPr>
            <a:picLocks noChangeAspect="1"/>
          </p:cNvPicPr>
          <p:nvPr userDrawn="1"/>
        </p:nvPicPr>
        <p:blipFill>
          <a:blip r:embed="rId3">
            <a:lum bright="100000" contrast="-100000"/>
            <a:alphaModFix amt="77000"/>
          </a:blip>
          <a:stretch>
            <a:fillRect/>
          </a:stretch>
        </p:blipFill>
        <p:spPr>
          <a:xfrm>
            <a:off x="11211853" y="130755"/>
            <a:ext cx="757027" cy="537024"/>
          </a:xfrm>
          <a:prstGeom prst="rect">
            <a:avLst/>
          </a:prstGeom>
        </p:spPr>
      </p:pic>
      <p:sp>
        <p:nvSpPr>
          <p:cNvPr id="8" name="Slide Number Placeholder 5">
            <a:extLst>
              <a:ext uri="{FF2B5EF4-FFF2-40B4-BE49-F238E27FC236}">
                <a16:creationId xmlns:a16="http://schemas.microsoft.com/office/drawing/2014/main" id="{183DFAF4-861C-4CCC-8BCC-3DAE6525BC19}"/>
              </a:ext>
            </a:extLst>
          </p:cNvPr>
          <p:cNvSpPr>
            <a:spLocks noGrp="1"/>
          </p:cNvSpPr>
          <p:nvPr>
            <p:ph type="sldNum" sz="quarter" idx="4"/>
            <p:custDataLst>
              <p:tags r:id="rId1"/>
            </p:custDataLst>
          </p:nvPr>
        </p:nvSpPr>
        <p:spPr>
          <a:xfrm>
            <a:off x="11827934" y="6486144"/>
            <a:ext cx="281409" cy="187507"/>
          </a:xfrm>
          <a:prstGeom prst="rect">
            <a:avLst/>
          </a:prstGeom>
        </p:spPr>
        <p:txBody>
          <a:bodyPr vert="horz" wrap="none" lIns="0" tIns="0" rIns="0" bIns="0" rtlCol="0" anchor="ctr">
            <a:noAutofit/>
          </a:bodyPr>
          <a:lstStyle>
            <a:lvl1pPr algn="r">
              <a:defRPr sz="1600">
                <a:solidFill>
                  <a:schemeClr val="tx1">
                    <a:tint val="75000"/>
                  </a:schemeClr>
                </a:solidFill>
              </a:defRPr>
            </a:lvl1pPr>
            <a:lvl2pPr marL="0" indent="0" algn="r" defTabSz="1219170" rtl="0" eaLnBrk="1" latinLnBrk="0" hangingPunct="1">
              <a:buNone/>
              <a:defRPr kumimoji="0" lang="en-US" sz="1467" b="0" i="0" u="none" strike="noStrike" kern="1200" cap="none" spc="0" normalizeH="0" baseline="0" noProof="0" smtClean="0">
                <a:ln>
                  <a:noFill/>
                </a:ln>
                <a:solidFill>
                  <a:schemeClr val="bg1"/>
                </a:solidFill>
                <a:effectLst/>
                <a:uLnTx/>
                <a:uFillTx/>
                <a:latin typeface="Franklin Gothic Demi" panose="020B0703020102020204" pitchFamily="34" charset="0"/>
                <a:ea typeface="+mn-ea"/>
                <a:cs typeface="Arial" pitchFamily="34" charset="0"/>
              </a:defRPr>
            </a:lvl2pPr>
          </a:lstStyle>
          <a:p>
            <a:pPr lvl="1">
              <a:spcBef>
                <a:spcPts val="1200"/>
              </a:spcBef>
            </a:pPr>
            <a:fld id="{126B356D-DBE9-445A-9C43-3D3F41468F04}" type="slidenum">
              <a:rPr lang="en-US" smtClean="0"/>
              <a:pPr lvl="1">
                <a:spcBef>
                  <a:spcPts val="1200"/>
                </a:spcBef>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1"/>
            </p:custDataLst>
          </p:nvPr>
        </p:nvGraphicFramePr>
        <p:xfrm>
          <a:off x="0" y="1"/>
          <a:ext cx="211667" cy="158751"/>
        </p:xfrm>
        <a:graphic>
          <a:graphicData uri="http://schemas.openxmlformats.org/presentationml/2006/ole">
            <mc:AlternateContent xmlns:mc="http://schemas.openxmlformats.org/markup-compatibility/2006">
              <mc:Choice xmlns:v="urn:schemas-microsoft-com:vml" Requires="v">
                <p:oleObj name="think-cell Slide" r:id="rId5" imgW="0" imgH="0" progId="">
                  <p:embed/>
                </p:oleObj>
              </mc:Choice>
              <mc:Fallback>
                <p:oleObj name="think-cell Slide" r:id="rId5"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1667"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itle 1">
            <a:extLst>
              <a:ext uri="{FF2B5EF4-FFF2-40B4-BE49-F238E27FC236}">
                <a16:creationId xmlns:a16="http://schemas.microsoft.com/office/drawing/2014/main" id="{037019D0-A5ED-FD4B-AEE1-74EB27150FF0}"/>
              </a:ext>
            </a:extLst>
          </p:cNvPr>
          <p:cNvSpPr>
            <a:spLocks noGrp="1"/>
          </p:cNvSpPr>
          <p:nvPr>
            <p:ph type="ctrTitle" hasCustomPrompt="1"/>
            <p:custDataLst>
              <p:tags r:id="rId2"/>
            </p:custDataLst>
          </p:nvPr>
        </p:nvSpPr>
        <p:spPr>
          <a:xfrm>
            <a:off x="682752" y="3710189"/>
            <a:ext cx="5486400" cy="1409700"/>
          </a:xfrm>
          <a:noFill/>
        </p:spPr>
        <p:txBody>
          <a:bodyPr wrap="square" lIns="0" tIns="0" rIns="0" bIns="0" rtlCol="0" anchor="b" anchorCtr="0">
            <a:noAutofit/>
          </a:bodyPr>
          <a:lstStyle>
            <a:lvl1pPr>
              <a:lnSpc>
                <a:spcPct val="90000"/>
              </a:lnSpc>
              <a:defRPr kumimoji="0" lang="en-US" sz="5867"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Presentation Title</a:t>
            </a:r>
          </a:p>
        </p:txBody>
      </p:sp>
      <p:sp>
        <p:nvSpPr>
          <p:cNvPr id="13" name="Subtitle 2">
            <a:extLst>
              <a:ext uri="{FF2B5EF4-FFF2-40B4-BE49-F238E27FC236}">
                <a16:creationId xmlns:a16="http://schemas.microsoft.com/office/drawing/2014/main" id="{DFDAB146-7CA5-3045-9FD9-49A2E4FAFDC1}"/>
              </a:ext>
            </a:extLst>
          </p:cNvPr>
          <p:cNvSpPr>
            <a:spLocks noGrp="1"/>
          </p:cNvSpPr>
          <p:nvPr>
            <p:ph type="subTitle" idx="1" hasCustomPrompt="1"/>
            <p:custDataLst>
              <p:tags r:id="rId3"/>
            </p:custDataLst>
          </p:nvPr>
        </p:nvSpPr>
        <p:spPr>
          <a:xfrm>
            <a:off x="682752" y="5273647"/>
            <a:ext cx="5486400" cy="577500"/>
          </a:xfrm>
          <a:noFill/>
        </p:spPr>
        <p:txBody>
          <a:bodyPr vert="horz" wrap="square" lIns="0" tIns="0" rIns="0" bIns="0" rtlCol="0" anchor="t" anchorCtr="0">
            <a:noAutofit/>
          </a:bodyPr>
          <a:lstStyle>
            <a:lvl1pPr marL="0" indent="0" algn="l">
              <a:buNone/>
              <a:defRPr kumimoji="0" lang="en-US" sz="2667"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dirty="0"/>
              <a:t>Subtitle</a:t>
            </a:r>
          </a:p>
        </p:txBody>
      </p:sp>
      <p:pic>
        <p:nvPicPr>
          <p:cNvPr id="18" name="Picture 17">
            <a:extLst>
              <a:ext uri="{FF2B5EF4-FFF2-40B4-BE49-F238E27FC236}">
                <a16:creationId xmlns:a16="http://schemas.microsoft.com/office/drawing/2014/main" id="{13F1BDFE-A84E-0B49-98CA-0031467166C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6286913"/>
            <a:ext cx="12192000" cy="58496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54B812-2722-0744-9345-3F01F6ADAB30}"/>
              </a:ext>
            </a:extLst>
          </p:cNvPr>
          <p:cNvSpPr/>
          <p:nvPr userDrawn="1"/>
        </p:nvSpPr>
        <p:spPr>
          <a:xfrm>
            <a:off x="0" y="-7089"/>
            <a:ext cx="12192000" cy="841095"/>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dirty="0">
              <a:latin typeface="Arial" pitchFamily="34" charset="0"/>
              <a:cs typeface="Arial" pitchFamily="34" charset="0"/>
            </a:endParaRPr>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60537349-7310-B044-851F-0CE3F0D0F093}"/>
              </a:ext>
            </a:extLst>
          </p:cNvPr>
          <p:cNvPicPr>
            <a:picLocks noChangeAspect="1"/>
          </p:cNvPicPr>
          <p:nvPr userDrawn="1"/>
        </p:nvPicPr>
        <p:blipFill>
          <a:blip r:embed="rId3">
            <a:lum bright="100000" contrast="-100000"/>
            <a:alphaModFix amt="77000"/>
          </a:blip>
          <a:stretch>
            <a:fillRect/>
          </a:stretch>
        </p:blipFill>
        <p:spPr>
          <a:xfrm>
            <a:off x="11211853" y="130755"/>
            <a:ext cx="757027" cy="537024"/>
          </a:xfrm>
          <a:prstGeom prst="rect">
            <a:avLst/>
          </a:prstGeom>
        </p:spPr>
      </p:pic>
      <p:sp>
        <p:nvSpPr>
          <p:cNvPr id="7" name="Slide Number Placeholder 5">
            <a:extLst>
              <a:ext uri="{FF2B5EF4-FFF2-40B4-BE49-F238E27FC236}">
                <a16:creationId xmlns:a16="http://schemas.microsoft.com/office/drawing/2014/main" id="{37353F87-7CAC-4625-868B-12D844C0F014}"/>
              </a:ext>
            </a:extLst>
          </p:cNvPr>
          <p:cNvSpPr>
            <a:spLocks noGrp="1"/>
          </p:cNvSpPr>
          <p:nvPr>
            <p:ph type="sldNum" sz="quarter" idx="4"/>
            <p:custDataLst>
              <p:tags r:id="rId1"/>
            </p:custDataLst>
          </p:nvPr>
        </p:nvSpPr>
        <p:spPr>
          <a:xfrm>
            <a:off x="11827934" y="6486144"/>
            <a:ext cx="281409" cy="187507"/>
          </a:xfrm>
          <a:prstGeom prst="rect">
            <a:avLst/>
          </a:prstGeom>
        </p:spPr>
        <p:txBody>
          <a:bodyPr vert="horz" wrap="none" lIns="0" tIns="0" rIns="0" bIns="0" rtlCol="0" anchor="ctr">
            <a:noAutofit/>
          </a:bodyPr>
          <a:lstStyle>
            <a:lvl1pPr algn="r">
              <a:defRPr sz="1600">
                <a:solidFill>
                  <a:schemeClr val="tx1">
                    <a:tint val="75000"/>
                  </a:schemeClr>
                </a:solidFill>
              </a:defRPr>
            </a:lvl1pPr>
            <a:lvl2pPr marL="0" indent="0" algn="r" defTabSz="1219170" rtl="0" eaLnBrk="1" latinLnBrk="0" hangingPunct="1">
              <a:buNone/>
              <a:defRPr kumimoji="0" lang="en-US" sz="1467" b="0" i="0" u="none" strike="noStrike" kern="1200" cap="none" spc="0" normalizeH="0" baseline="0" noProof="0" smtClean="0">
                <a:ln>
                  <a:noFill/>
                </a:ln>
                <a:solidFill>
                  <a:schemeClr val="bg1"/>
                </a:solidFill>
                <a:effectLst/>
                <a:uLnTx/>
                <a:uFillTx/>
                <a:latin typeface="Franklin Gothic Demi" panose="020B0703020102020204" pitchFamily="34" charset="0"/>
                <a:ea typeface="+mn-ea"/>
                <a:cs typeface="Arial" pitchFamily="34" charset="0"/>
              </a:defRPr>
            </a:lvl2pPr>
          </a:lstStyle>
          <a:p>
            <a:pPr lvl="1">
              <a:spcBef>
                <a:spcPts val="1200"/>
              </a:spcBef>
            </a:pPr>
            <a:fld id="{126B356D-DBE9-445A-9C43-3D3F41468F04}" type="slidenum">
              <a:rPr lang="en-US" smtClean="0"/>
              <a:pPr lvl="1">
                <a:spcBef>
                  <a:spcPts val="1200"/>
                </a:spcBef>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54B812-2722-0744-9345-3F01F6ADAB30}"/>
              </a:ext>
            </a:extLst>
          </p:cNvPr>
          <p:cNvSpPr/>
          <p:nvPr userDrawn="1"/>
        </p:nvSpPr>
        <p:spPr>
          <a:xfrm>
            <a:off x="0" y="-9144"/>
            <a:ext cx="12192000" cy="630936"/>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Arial" pitchFamily="34" charset="0"/>
              <a:cs typeface="Arial" pitchFamily="34" charset="0"/>
            </a:endParaRPr>
          </a:p>
        </p:txBody>
      </p:sp>
      <p:sp>
        <p:nvSpPr>
          <p:cNvPr id="2" name="Title 1"/>
          <p:cNvSpPr>
            <a:spLocks noGrp="1"/>
          </p:cNvSpPr>
          <p:nvPr>
            <p:ph type="title" hasCustomPrompt="1"/>
          </p:nvPr>
        </p:nvSpPr>
        <p:spPr>
          <a:xfrm>
            <a:off x="338237" y="109729"/>
            <a:ext cx="11137899" cy="400111"/>
          </a:xfr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60537349-7310-B044-851F-0CE3F0D0F093}"/>
              </a:ext>
            </a:extLst>
          </p:cNvPr>
          <p:cNvPicPr>
            <a:picLocks noChangeAspect="1"/>
          </p:cNvPicPr>
          <p:nvPr userDrawn="1"/>
        </p:nvPicPr>
        <p:blipFill>
          <a:blip r:embed="rId2">
            <a:lum bright="100000" contrast="-100000"/>
            <a:alphaModFix amt="77000"/>
          </a:blip>
          <a:stretch>
            <a:fillRect/>
          </a:stretch>
        </p:blipFill>
        <p:spPr>
          <a:xfrm>
            <a:off x="11211853" y="100585"/>
            <a:ext cx="771483" cy="40589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3457" y="844580"/>
            <a:ext cx="10974587" cy="801658"/>
          </a:xfrm>
        </p:spPr>
        <p:txBody>
          <a:bodyPr/>
          <a:lstStyle>
            <a:lvl1pPr algn="l">
              <a:defRPr b="1" cap="none" spc="300" normalizeH="0" baseline="0">
                <a:latin typeface="Calibri" panose="020F0502020204030204" pitchFamily="34" charset="0"/>
              </a:defRPr>
            </a:lvl1pPr>
          </a:lstStyle>
          <a:p>
            <a:r>
              <a:rPr lang="en-US" dirty="0"/>
              <a:t>Click to edit Master title style</a:t>
            </a:r>
            <a:endParaRPr lang="es-MX" dirty="0"/>
          </a:p>
        </p:txBody>
      </p:sp>
      <p:sp>
        <p:nvSpPr>
          <p:cNvPr id="3" name="Content Placeholder 2"/>
          <p:cNvSpPr>
            <a:spLocks noGrp="1"/>
          </p:cNvSpPr>
          <p:nvPr>
            <p:ph idx="1"/>
          </p:nvPr>
        </p:nvSpPr>
        <p:spPr>
          <a:xfrm>
            <a:off x="613457" y="1825625"/>
            <a:ext cx="10974587" cy="4351338"/>
          </a:xfrm>
        </p:spPr>
        <p:txBody>
          <a:bodyPr>
            <a:normAutofit/>
          </a:bodyPr>
          <a:lstStyle>
            <a:lvl1pPr>
              <a:defRPr sz="3200">
                <a:latin typeface="+mn-lt"/>
              </a:defRPr>
            </a:lvl1pPr>
            <a:lvl2pPr>
              <a:defRPr sz="3200">
                <a:latin typeface="+mn-lt"/>
              </a:defRPr>
            </a:lvl2pPr>
            <a:lvl3pPr>
              <a:defRPr sz="3200">
                <a:latin typeface="+mn-lt"/>
              </a:defRPr>
            </a:lvl3pPr>
            <a:lvl4pPr>
              <a:defRPr sz="3200">
                <a:latin typeface="+mn-lt"/>
              </a:defRPr>
            </a:lvl4pPr>
            <a:lvl5pPr>
              <a:defRPr sz="3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MX" dirty="0"/>
          </a:p>
        </p:txBody>
      </p:sp>
      <p:sp>
        <p:nvSpPr>
          <p:cNvPr id="18" name="Footer Placeholder 4"/>
          <p:cNvSpPr>
            <a:spLocks noGrp="1"/>
          </p:cNvSpPr>
          <p:nvPr>
            <p:ph type="ftr" sz="quarter" idx="3"/>
          </p:nvPr>
        </p:nvSpPr>
        <p:spPr>
          <a:xfrm>
            <a:off x="614855" y="6391351"/>
            <a:ext cx="4114800" cy="365125"/>
          </a:xfrm>
          <a:prstGeom prst="rect">
            <a:avLst/>
          </a:prstGeom>
        </p:spPr>
        <p:txBody>
          <a:bodyPr/>
          <a:lstStyle>
            <a:lvl1pPr algn="l">
              <a:defRPr b="0">
                <a:solidFill>
                  <a:schemeClr val="bg1"/>
                </a:solidFill>
              </a:defRPr>
            </a:lvl1pPr>
          </a:lstStyle>
          <a:p>
            <a:r>
              <a:rPr lang="es-MX" dirty="0"/>
              <a:t>TxLTAP: Who </a:t>
            </a:r>
            <a:r>
              <a:rPr lang="es-MX" dirty="0" err="1"/>
              <a:t>We</a:t>
            </a:r>
            <a:r>
              <a:rPr lang="es-MX" dirty="0"/>
              <a:t> Are</a:t>
            </a:r>
          </a:p>
        </p:txBody>
      </p:sp>
      <p:sp>
        <p:nvSpPr>
          <p:cNvPr id="19" name="Slide Number Placeholder 5"/>
          <p:cNvSpPr>
            <a:spLocks noGrp="1"/>
          </p:cNvSpPr>
          <p:nvPr>
            <p:ph type="sldNum" sz="quarter" idx="4"/>
          </p:nvPr>
        </p:nvSpPr>
        <p:spPr>
          <a:xfrm>
            <a:off x="5867400" y="6356350"/>
            <a:ext cx="457200" cy="457200"/>
          </a:xfrm>
          <a:prstGeom prst="ellipse">
            <a:avLst/>
          </a:prstGeom>
          <a:solidFill>
            <a:schemeClr val="bg1">
              <a:lumMod val="65000"/>
              <a:alpha val="28000"/>
            </a:schemeClr>
          </a:solidFill>
          <a:ln w="3175">
            <a:solidFill>
              <a:schemeClr val="bg1">
                <a:lumMod val="95000"/>
                <a:alpha val="14000"/>
              </a:schemeClr>
            </a:solidFill>
          </a:ln>
          <a:effectLst>
            <a:innerShdw blurRad="63500" dist="50800" dir="2700000">
              <a:prstClr val="black">
                <a:alpha val="50000"/>
              </a:prstClr>
            </a:innerShdw>
          </a:effectLst>
        </p:spPr>
        <p:txBody>
          <a:bodyPr lIns="36000" tIns="36000" rIns="36000" bIns="36000" anchor="ctr"/>
          <a:lstStyle>
            <a:lvl1pPr algn="ctr">
              <a:defRPr sz="1400" b="1">
                <a:solidFill>
                  <a:schemeClr val="bg1"/>
                </a:solidFill>
              </a:defRPr>
            </a:lvl1pPr>
          </a:lstStyle>
          <a:p>
            <a:fld id="{916F867E-1D9A-4C66-8751-5DA81827F39F}" type="slidenum">
              <a:rPr lang="ro-RO" smtClean="0"/>
              <a:pPr/>
              <a:t>‹#›</a:t>
            </a:fld>
            <a:endParaRPr lang="ro-RO"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5548" y="6447155"/>
            <a:ext cx="2952497" cy="274320"/>
          </a:xfrm>
          <a:prstGeom prst="rect">
            <a:avLst/>
          </a:prstGeom>
        </p:spPr>
      </p:pic>
      <p:sp>
        <p:nvSpPr>
          <p:cNvPr id="21" name="Round Same Side Corner Rectangle 20"/>
          <p:cNvSpPr/>
          <p:nvPr userDrawn="1"/>
        </p:nvSpPr>
        <p:spPr>
          <a:xfrm rot="5400000">
            <a:off x="6078856" y="10963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336512823"/>
      </p:ext>
    </p:extLst>
  </p:cSld>
  <p:clrMapOvr>
    <a:masterClrMapping/>
  </p:clrMapOvr>
  <p:transition spd="slow" advClick="0"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3250" y="1014275"/>
            <a:ext cx="10985500" cy="1343121"/>
          </a:xfrm>
        </p:spPr>
        <p:txBody>
          <a:bodyPr anchor="ctr">
            <a:noAutofit/>
          </a:bodyPr>
          <a:lstStyle>
            <a:lvl1pPr algn="ctr">
              <a:defRPr sz="6000" b="1" cap="all" normalizeH="0" baseline="0">
                <a:latin typeface="+mn-lt"/>
              </a:defRPr>
            </a:lvl1pPr>
          </a:lstStyle>
          <a:p>
            <a:r>
              <a:rPr lang="en-US" dirty="0"/>
              <a:t>Click to edit Master title style</a:t>
            </a:r>
            <a:endParaRPr lang="es-MX" dirty="0"/>
          </a:p>
        </p:txBody>
      </p:sp>
      <p:sp>
        <p:nvSpPr>
          <p:cNvPr id="3" name="Subtitle 2"/>
          <p:cNvSpPr>
            <a:spLocks noGrp="1"/>
          </p:cNvSpPr>
          <p:nvPr>
            <p:ph type="subTitle" idx="1"/>
          </p:nvPr>
        </p:nvSpPr>
        <p:spPr>
          <a:xfrm>
            <a:off x="603250" y="2357397"/>
            <a:ext cx="10985500" cy="1008104"/>
          </a:xfrm>
        </p:spPr>
        <p:txBody>
          <a:bodyPr anchor="ctr">
            <a:normAutofit/>
          </a:bodyPr>
          <a:lstStyle>
            <a:lvl1pPr marL="0" indent="0" algn="ctr">
              <a:buNone/>
              <a:defRPr sz="3600" b="1" cap="small" normalizeH="0" baseline="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MX" dirty="0"/>
          </a:p>
        </p:txBody>
      </p:sp>
      <p:sp>
        <p:nvSpPr>
          <p:cNvPr id="16" name="Round Same Side Corner Rectangle 15"/>
          <p:cNvSpPr/>
          <p:nvPr userDrawn="1"/>
        </p:nvSpPr>
        <p:spPr>
          <a:xfrm rot="5400000">
            <a:off x="6077333" y="-2716344"/>
            <a:ext cx="34289" cy="12188952"/>
          </a:xfrm>
          <a:prstGeom prst="round2SameRect">
            <a:avLst>
              <a:gd name="adj1" fmla="val 0"/>
              <a:gd name="adj2" fmla="val 0"/>
            </a:avLst>
          </a:prstGeom>
          <a:gradFill flip="none" rotWithShape="1">
            <a:gsLst>
              <a:gs pos="49200">
                <a:schemeClr val="tx1">
                  <a:lumMod val="50000"/>
                  <a:lumOff val="50000"/>
                  <a:alpha val="95000"/>
                </a:schemeClr>
              </a:gs>
              <a:gs pos="0">
                <a:schemeClr val="bg1">
                  <a:lumMod val="85000"/>
                  <a:alpha val="0"/>
                </a:schemeClr>
              </a:gs>
              <a:gs pos="100000">
                <a:schemeClr val="bg1">
                  <a:lumMod val="75000"/>
                  <a:alpha val="0"/>
                </a:schemeClr>
              </a:gs>
            </a:gsLst>
            <a:lin ang="5400000" scaled="1"/>
            <a:tileRect/>
          </a:gradFill>
          <a:ln w="3175">
            <a:noFill/>
          </a:ln>
          <a:effectLst>
            <a:innerShdw blurRad="38100">
              <a:schemeClr val="tx1">
                <a:lumMod val="75000"/>
                <a:lumOff val="25000"/>
                <a:alpha val="82000"/>
              </a:scheme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38225"/>
          <a:stretch/>
        </p:blipFill>
        <p:spPr>
          <a:xfrm>
            <a:off x="-3046" y="3395277"/>
            <a:ext cx="12192000" cy="350148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4188" y="6447155"/>
            <a:ext cx="2952497" cy="274320"/>
          </a:xfrm>
          <a:prstGeom prst="rect">
            <a:avLst/>
          </a:prstGeom>
        </p:spPr>
      </p:pic>
    </p:spTree>
    <p:extLst>
      <p:ext uri="{BB962C8B-B14F-4D97-AF65-F5344CB8AC3E}">
        <p14:creationId xmlns:p14="http://schemas.microsoft.com/office/powerpoint/2010/main" val="2677044441"/>
      </p:ext>
    </p:extLst>
  </p:cSld>
  <p:clrMapOvr>
    <a:masterClrMapping/>
  </p:clrMapOvr>
  <p:transition spd="slow"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1C781294-652C-167A-1DF4-FCC0842C98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7">
            <a:extLst>
              <a:ext uri="{FF2B5EF4-FFF2-40B4-BE49-F238E27FC236}">
                <a16:creationId xmlns:a16="http://schemas.microsoft.com/office/drawing/2014/main" id="{BA622593-3A1A-B899-FCE8-91CF982D7447}"/>
              </a:ext>
            </a:extLst>
          </p:cNvPr>
          <p:cNvGrpSpPr>
            <a:grpSpLocks/>
          </p:cNvGrpSpPr>
          <p:nvPr userDrawn="1"/>
        </p:nvGrpSpPr>
        <p:grpSpPr bwMode="auto">
          <a:xfrm>
            <a:off x="835025" y="1697038"/>
            <a:ext cx="606425" cy="749300"/>
            <a:chOff x="520332" y="1696888"/>
            <a:chExt cx="606056" cy="749413"/>
          </a:xfrm>
        </p:grpSpPr>
        <p:sp>
          <p:nvSpPr>
            <p:cNvPr id="5" name="Rectangle 4">
              <a:extLst>
                <a:ext uri="{FF2B5EF4-FFF2-40B4-BE49-F238E27FC236}">
                  <a16:creationId xmlns:a16="http://schemas.microsoft.com/office/drawing/2014/main" id="{74DC3AE4-98C3-5136-A725-B8206A1481AB}"/>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3E0562F-3378-92AE-171E-D7F82CCFF4A7}"/>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7" name="Group 10">
            <a:extLst>
              <a:ext uri="{FF2B5EF4-FFF2-40B4-BE49-F238E27FC236}">
                <a16:creationId xmlns:a16="http://schemas.microsoft.com/office/drawing/2014/main" id="{E91E2614-A059-7C78-6018-BB0D2D4B55B2}"/>
              </a:ext>
            </a:extLst>
          </p:cNvPr>
          <p:cNvGrpSpPr>
            <a:grpSpLocks/>
          </p:cNvGrpSpPr>
          <p:nvPr userDrawn="1"/>
        </p:nvGrpSpPr>
        <p:grpSpPr bwMode="auto">
          <a:xfrm>
            <a:off x="835025" y="2635250"/>
            <a:ext cx="606425" cy="749300"/>
            <a:chOff x="520332" y="1696888"/>
            <a:chExt cx="606056" cy="749413"/>
          </a:xfrm>
        </p:grpSpPr>
        <p:sp>
          <p:nvSpPr>
            <p:cNvPr id="8" name="Rectangle 7">
              <a:extLst>
                <a:ext uri="{FF2B5EF4-FFF2-40B4-BE49-F238E27FC236}">
                  <a16:creationId xmlns:a16="http://schemas.microsoft.com/office/drawing/2014/main" id="{D5B7C2CE-395A-2758-C42A-043B1604729B}"/>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2F4138BA-0CAC-ADEF-F7E1-8BDB29D123D4}"/>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10" name="Group 13">
            <a:extLst>
              <a:ext uri="{FF2B5EF4-FFF2-40B4-BE49-F238E27FC236}">
                <a16:creationId xmlns:a16="http://schemas.microsoft.com/office/drawing/2014/main" id="{8E5CE3A4-9095-C3B2-D489-A6BFADD880D2}"/>
              </a:ext>
            </a:extLst>
          </p:cNvPr>
          <p:cNvGrpSpPr>
            <a:grpSpLocks/>
          </p:cNvGrpSpPr>
          <p:nvPr userDrawn="1"/>
        </p:nvGrpSpPr>
        <p:grpSpPr bwMode="auto">
          <a:xfrm>
            <a:off x="835025" y="3614738"/>
            <a:ext cx="606425" cy="749300"/>
            <a:chOff x="520332" y="1696888"/>
            <a:chExt cx="606056" cy="749413"/>
          </a:xfrm>
        </p:grpSpPr>
        <p:sp>
          <p:nvSpPr>
            <p:cNvPr id="11" name="Rectangle 10">
              <a:extLst>
                <a:ext uri="{FF2B5EF4-FFF2-40B4-BE49-F238E27FC236}">
                  <a16:creationId xmlns:a16="http://schemas.microsoft.com/office/drawing/2014/main" id="{4FBEBED9-F7F4-0FB4-925E-5B1F16122F84}"/>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EA708DB2-50A7-A28B-57FA-1374253F8C7D}"/>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13" name="Group 16">
            <a:extLst>
              <a:ext uri="{FF2B5EF4-FFF2-40B4-BE49-F238E27FC236}">
                <a16:creationId xmlns:a16="http://schemas.microsoft.com/office/drawing/2014/main" id="{A4D0B4AB-E2F3-17D2-92B4-3912F38B6A4D}"/>
              </a:ext>
            </a:extLst>
          </p:cNvPr>
          <p:cNvGrpSpPr>
            <a:grpSpLocks/>
          </p:cNvGrpSpPr>
          <p:nvPr userDrawn="1"/>
        </p:nvGrpSpPr>
        <p:grpSpPr bwMode="auto">
          <a:xfrm>
            <a:off x="835025" y="4595813"/>
            <a:ext cx="606425" cy="749300"/>
            <a:chOff x="520332" y="1696888"/>
            <a:chExt cx="606056" cy="749413"/>
          </a:xfrm>
        </p:grpSpPr>
        <p:sp>
          <p:nvSpPr>
            <p:cNvPr id="14" name="Rectangle 13">
              <a:extLst>
                <a:ext uri="{FF2B5EF4-FFF2-40B4-BE49-F238E27FC236}">
                  <a16:creationId xmlns:a16="http://schemas.microsoft.com/office/drawing/2014/main" id="{B52D6EF5-B6B3-835D-DF5E-9951F0898D22}"/>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6E41071A-2823-811A-4A83-767484D03F48}"/>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16" name="Group 19">
            <a:extLst>
              <a:ext uri="{FF2B5EF4-FFF2-40B4-BE49-F238E27FC236}">
                <a16:creationId xmlns:a16="http://schemas.microsoft.com/office/drawing/2014/main" id="{82390A4A-6AFF-F39A-2F56-A95DF5923917}"/>
              </a:ext>
            </a:extLst>
          </p:cNvPr>
          <p:cNvGrpSpPr>
            <a:grpSpLocks/>
          </p:cNvGrpSpPr>
          <p:nvPr userDrawn="1"/>
        </p:nvGrpSpPr>
        <p:grpSpPr bwMode="auto">
          <a:xfrm>
            <a:off x="835025" y="5627688"/>
            <a:ext cx="606425" cy="749300"/>
            <a:chOff x="520332" y="1696888"/>
            <a:chExt cx="606056" cy="749413"/>
          </a:xfrm>
        </p:grpSpPr>
        <p:sp>
          <p:nvSpPr>
            <p:cNvPr id="17" name="Rectangle 16">
              <a:extLst>
                <a:ext uri="{FF2B5EF4-FFF2-40B4-BE49-F238E27FC236}">
                  <a16:creationId xmlns:a16="http://schemas.microsoft.com/office/drawing/2014/main" id="{A1C349E6-5F2D-FD24-24DA-C2F33CFD68AD}"/>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E156D8AA-D8BB-4C6A-876E-53EE304EC6AE}"/>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19" name="Group 22">
            <a:extLst>
              <a:ext uri="{FF2B5EF4-FFF2-40B4-BE49-F238E27FC236}">
                <a16:creationId xmlns:a16="http://schemas.microsoft.com/office/drawing/2014/main" id="{D07FF5C0-BDBB-0C1C-3BE0-366EA3A82D63}"/>
              </a:ext>
            </a:extLst>
          </p:cNvPr>
          <p:cNvGrpSpPr>
            <a:grpSpLocks/>
          </p:cNvGrpSpPr>
          <p:nvPr userDrawn="1"/>
        </p:nvGrpSpPr>
        <p:grpSpPr bwMode="auto">
          <a:xfrm>
            <a:off x="4344988" y="1711325"/>
            <a:ext cx="604837" cy="749300"/>
            <a:chOff x="520332" y="1696888"/>
            <a:chExt cx="606056" cy="749413"/>
          </a:xfrm>
        </p:grpSpPr>
        <p:sp>
          <p:nvSpPr>
            <p:cNvPr id="21" name="Rectangle 20">
              <a:extLst>
                <a:ext uri="{FF2B5EF4-FFF2-40B4-BE49-F238E27FC236}">
                  <a16:creationId xmlns:a16="http://schemas.microsoft.com/office/drawing/2014/main" id="{3458F9EE-9668-B32E-58B7-675386EA2FBE}"/>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Rectangle 24">
              <a:extLst>
                <a:ext uri="{FF2B5EF4-FFF2-40B4-BE49-F238E27FC236}">
                  <a16:creationId xmlns:a16="http://schemas.microsoft.com/office/drawing/2014/main" id="{45AF4B61-E228-2E90-D83F-C6C3FEE81E3A}"/>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6" name="Group 23">
            <a:extLst>
              <a:ext uri="{FF2B5EF4-FFF2-40B4-BE49-F238E27FC236}">
                <a16:creationId xmlns:a16="http://schemas.microsoft.com/office/drawing/2014/main" id="{CB627929-4A5A-618C-5D10-E8EDF68C32EA}"/>
              </a:ext>
            </a:extLst>
          </p:cNvPr>
          <p:cNvGrpSpPr>
            <a:grpSpLocks/>
          </p:cNvGrpSpPr>
          <p:nvPr userDrawn="1"/>
        </p:nvGrpSpPr>
        <p:grpSpPr bwMode="auto">
          <a:xfrm>
            <a:off x="4354513" y="2635250"/>
            <a:ext cx="606425" cy="749300"/>
            <a:chOff x="520332" y="1696888"/>
            <a:chExt cx="606056" cy="749413"/>
          </a:xfrm>
        </p:grpSpPr>
        <p:sp>
          <p:nvSpPr>
            <p:cNvPr id="27" name="Rectangle 26">
              <a:extLst>
                <a:ext uri="{FF2B5EF4-FFF2-40B4-BE49-F238E27FC236}">
                  <a16:creationId xmlns:a16="http://schemas.microsoft.com/office/drawing/2014/main" id="{70121F3C-CD25-5626-347C-AEAE5C9A42FB}"/>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ectangle 27">
              <a:extLst>
                <a:ext uri="{FF2B5EF4-FFF2-40B4-BE49-F238E27FC236}">
                  <a16:creationId xmlns:a16="http://schemas.microsoft.com/office/drawing/2014/main" id="{459D4D5A-3058-905C-6305-5FAEEEC5F6A2}"/>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9" name="Group 26">
            <a:extLst>
              <a:ext uri="{FF2B5EF4-FFF2-40B4-BE49-F238E27FC236}">
                <a16:creationId xmlns:a16="http://schemas.microsoft.com/office/drawing/2014/main" id="{02F591FB-8F3F-5E1E-2947-6BDBCC6138D9}"/>
              </a:ext>
            </a:extLst>
          </p:cNvPr>
          <p:cNvGrpSpPr>
            <a:grpSpLocks/>
          </p:cNvGrpSpPr>
          <p:nvPr userDrawn="1"/>
        </p:nvGrpSpPr>
        <p:grpSpPr bwMode="auto">
          <a:xfrm>
            <a:off x="4344988" y="3629025"/>
            <a:ext cx="604837" cy="750888"/>
            <a:chOff x="520332" y="1696888"/>
            <a:chExt cx="606056" cy="749413"/>
          </a:xfrm>
        </p:grpSpPr>
        <p:sp>
          <p:nvSpPr>
            <p:cNvPr id="32" name="Rectangle 31">
              <a:extLst>
                <a:ext uri="{FF2B5EF4-FFF2-40B4-BE49-F238E27FC236}">
                  <a16:creationId xmlns:a16="http://schemas.microsoft.com/office/drawing/2014/main" id="{5948754D-21DF-9D2E-E7AF-A7E829838EC2}"/>
                </a:ext>
              </a:extLst>
            </p:cNvPr>
            <p:cNvSpPr/>
            <p:nvPr userDrawn="1"/>
          </p:nvSpPr>
          <p:spPr>
            <a:xfrm>
              <a:off x="520332" y="1807795"/>
              <a:ext cx="606056" cy="6385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8" name="Rectangle 47">
              <a:extLst>
                <a:ext uri="{FF2B5EF4-FFF2-40B4-BE49-F238E27FC236}">
                  <a16:creationId xmlns:a16="http://schemas.microsoft.com/office/drawing/2014/main" id="{85B8B724-185B-0595-4DC4-F2E87F1A4DEE}"/>
                </a:ext>
              </a:extLst>
            </p:cNvPr>
            <p:cNvSpPr/>
            <p:nvPr userDrawn="1"/>
          </p:nvSpPr>
          <p:spPr>
            <a:xfrm>
              <a:off x="520332" y="1696888"/>
              <a:ext cx="606056" cy="792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49" name="Group 31">
            <a:extLst>
              <a:ext uri="{FF2B5EF4-FFF2-40B4-BE49-F238E27FC236}">
                <a16:creationId xmlns:a16="http://schemas.microsoft.com/office/drawing/2014/main" id="{7FB0321D-0555-5BA5-A842-FCC3BE1E011C}"/>
              </a:ext>
            </a:extLst>
          </p:cNvPr>
          <p:cNvGrpSpPr>
            <a:grpSpLocks/>
          </p:cNvGrpSpPr>
          <p:nvPr userDrawn="1"/>
        </p:nvGrpSpPr>
        <p:grpSpPr bwMode="auto">
          <a:xfrm>
            <a:off x="4344988" y="4610100"/>
            <a:ext cx="604837" cy="749300"/>
            <a:chOff x="520332" y="1696888"/>
            <a:chExt cx="606056" cy="749413"/>
          </a:xfrm>
        </p:grpSpPr>
        <p:sp>
          <p:nvSpPr>
            <p:cNvPr id="50" name="Rectangle 49">
              <a:extLst>
                <a:ext uri="{FF2B5EF4-FFF2-40B4-BE49-F238E27FC236}">
                  <a16:creationId xmlns:a16="http://schemas.microsoft.com/office/drawing/2014/main" id="{E51DCBF1-6223-F595-E6B3-D20FEC595A18}"/>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 name="Rectangle 50">
              <a:extLst>
                <a:ext uri="{FF2B5EF4-FFF2-40B4-BE49-F238E27FC236}">
                  <a16:creationId xmlns:a16="http://schemas.microsoft.com/office/drawing/2014/main" id="{0C42AA47-7FBB-3EB0-A6CB-66FF0F67939A}"/>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2" name="Group 34">
            <a:extLst>
              <a:ext uri="{FF2B5EF4-FFF2-40B4-BE49-F238E27FC236}">
                <a16:creationId xmlns:a16="http://schemas.microsoft.com/office/drawing/2014/main" id="{7812606E-F6D0-2145-3E81-55BF8C43A5EF}"/>
              </a:ext>
            </a:extLst>
          </p:cNvPr>
          <p:cNvGrpSpPr>
            <a:grpSpLocks/>
          </p:cNvGrpSpPr>
          <p:nvPr userDrawn="1"/>
        </p:nvGrpSpPr>
        <p:grpSpPr bwMode="auto">
          <a:xfrm>
            <a:off x="4344988" y="5641975"/>
            <a:ext cx="604837" cy="749300"/>
            <a:chOff x="520332" y="1696888"/>
            <a:chExt cx="606056" cy="749413"/>
          </a:xfrm>
        </p:grpSpPr>
        <p:sp>
          <p:nvSpPr>
            <p:cNvPr id="53" name="Rectangle 52">
              <a:extLst>
                <a:ext uri="{FF2B5EF4-FFF2-40B4-BE49-F238E27FC236}">
                  <a16:creationId xmlns:a16="http://schemas.microsoft.com/office/drawing/2014/main" id="{06C4A9F1-7455-4EA7-3CC2-37747F2E0A39}"/>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 name="Rectangle 53">
              <a:extLst>
                <a:ext uri="{FF2B5EF4-FFF2-40B4-BE49-F238E27FC236}">
                  <a16:creationId xmlns:a16="http://schemas.microsoft.com/office/drawing/2014/main" id="{E83E70D8-B078-9D60-E240-1394790054F5}"/>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5" name="Group 37">
            <a:extLst>
              <a:ext uri="{FF2B5EF4-FFF2-40B4-BE49-F238E27FC236}">
                <a16:creationId xmlns:a16="http://schemas.microsoft.com/office/drawing/2014/main" id="{2891F55F-B5F4-6FC3-8FFD-8EC5D912CF7C}"/>
              </a:ext>
            </a:extLst>
          </p:cNvPr>
          <p:cNvGrpSpPr>
            <a:grpSpLocks/>
          </p:cNvGrpSpPr>
          <p:nvPr userDrawn="1"/>
        </p:nvGrpSpPr>
        <p:grpSpPr bwMode="auto">
          <a:xfrm>
            <a:off x="8007350" y="1711325"/>
            <a:ext cx="604838" cy="749300"/>
            <a:chOff x="520332" y="1696888"/>
            <a:chExt cx="606056" cy="749413"/>
          </a:xfrm>
        </p:grpSpPr>
        <p:sp>
          <p:nvSpPr>
            <p:cNvPr id="56" name="Rectangle 55">
              <a:extLst>
                <a:ext uri="{FF2B5EF4-FFF2-40B4-BE49-F238E27FC236}">
                  <a16:creationId xmlns:a16="http://schemas.microsoft.com/office/drawing/2014/main" id="{775FDD94-10F1-E463-A7D3-B735D85DAB0A}"/>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 name="Rectangle 56">
              <a:extLst>
                <a:ext uri="{FF2B5EF4-FFF2-40B4-BE49-F238E27FC236}">
                  <a16:creationId xmlns:a16="http://schemas.microsoft.com/office/drawing/2014/main" id="{4FFDF215-6C65-2DAE-DE58-0DD4B9EE05E1}"/>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8" name="Group 40">
            <a:extLst>
              <a:ext uri="{FF2B5EF4-FFF2-40B4-BE49-F238E27FC236}">
                <a16:creationId xmlns:a16="http://schemas.microsoft.com/office/drawing/2014/main" id="{C348CAB5-9ACE-1BC3-18A7-07DE7EC48160}"/>
              </a:ext>
            </a:extLst>
          </p:cNvPr>
          <p:cNvGrpSpPr>
            <a:grpSpLocks/>
          </p:cNvGrpSpPr>
          <p:nvPr userDrawn="1"/>
        </p:nvGrpSpPr>
        <p:grpSpPr bwMode="auto">
          <a:xfrm>
            <a:off x="8004175" y="2635250"/>
            <a:ext cx="606425" cy="749300"/>
            <a:chOff x="520332" y="1696888"/>
            <a:chExt cx="606056" cy="749413"/>
          </a:xfrm>
        </p:grpSpPr>
        <p:sp>
          <p:nvSpPr>
            <p:cNvPr id="59" name="Rectangle 58">
              <a:extLst>
                <a:ext uri="{FF2B5EF4-FFF2-40B4-BE49-F238E27FC236}">
                  <a16:creationId xmlns:a16="http://schemas.microsoft.com/office/drawing/2014/main" id="{9BAA1818-5A99-08B4-31F8-6299CC0C64DB}"/>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0" name="Rectangle 59">
              <a:extLst>
                <a:ext uri="{FF2B5EF4-FFF2-40B4-BE49-F238E27FC236}">
                  <a16:creationId xmlns:a16="http://schemas.microsoft.com/office/drawing/2014/main" id="{81D8756B-65D0-B5B0-C273-5323B49A782A}"/>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1" name="Group 43">
            <a:extLst>
              <a:ext uri="{FF2B5EF4-FFF2-40B4-BE49-F238E27FC236}">
                <a16:creationId xmlns:a16="http://schemas.microsoft.com/office/drawing/2014/main" id="{57B95599-55B8-A71F-432D-4DFA7FBBB21C}"/>
              </a:ext>
            </a:extLst>
          </p:cNvPr>
          <p:cNvGrpSpPr>
            <a:grpSpLocks/>
          </p:cNvGrpSpPr>
          <p:nvPr userDrawn="1"/>
        </p:nvGrpSpPr>
        <p:grpSpPr bwMode="auto">
          <a:xfrm>
            <a:off x="8007350" y="3629025"/>
            <a:ext cx="604838" cy="750888"/>
            <a:chOff x="520332" y="1696888"/>
            <a:chExt cx="606056" cy="749413"/>
          </a:xfrm>
        </p:grpSpPr>
        <p:sp>
          <p:nvSpPr>
            <p:cNvPr id="62" name="Rectangle 61">
              <a:extLst>
                <a:ext uri="{FF2B5EF4-FFF2-40B4-BE49-F238E27FC236}">
                  <a16:creationId xmlns:a16="http://schemas.microsoft.com/office/drawing/2014/main" id="{D39F3D43-479D-6AFA-81E5-5972E11294FC}"/>
                </a:ext>
              </a:extLst>
            </p:cNvPr>
            <p:cNvSpPr/>
            <p:nvPr userDrawn="1"/>
          </p:nvSpPr>
          <p:spPr>
            <a:xfrm>
              <a:off x="520332" y="1807795"/>
              <a:ext cx="606056" cy="6385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3" name="Rectangle 62">
              <a:extLst>
                <a:ext uri="{FF2B5EF4-FFF2-40B4-BE49-F238E27FC236}">
                  <a16:creationId xmlns:a16="http://schemas.microsoft.com/office/drawing/2014/main" id="{DCA25AE5-228E-B497-3FE7-E2224C68AC24}"/>
                </a:ext>
              </a:extLst>
            </p:cNvPr>
            <p:cNvSpPr/>
            <p:nvPr userDrawn="1"/>
          </p:nvSpPr>
          <p:spPr>
            <a:xfrm>
              <a:off x="520332" y="1696888"/>
              <a:ext cx="606056" cy="792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4" name="Group 46">
            <a:extLst>
              <a:ext uri="{FF2B5EF4-FFF2-40B4-BE49-F238E27FC236}">
                <a16:creationId xmlns:a16="http://schemas.microsoft.com/office/drawing/2014/main" id="{05B07E52-7019-850D-5D3B-7B36085C0805}"/>
              </a:ext>
            </a:extLst>
          </p:cNvPr>
          <p:cNvGrpSpPr>
            <a:grpSpLocks/>
          </p:cNvGrpSpPr>
          <p:nvPr userDrawn="1"/>
        </p:nvGrpSpPr>
        <p:grpSpPr bwMode="auto">
          <a:xfrm>
            <a:off x="8007350" y="4610100"/>
            <a:ext cx="604838" cy="749300"/>
            <a:chOff x="520332" y="1696888"/>
            <a:chExt cx="606056" cy="749413"/>
          </a:xfrm>
        </p:grpSpPr>
        <p:sp>
          <p:nvSpPr>
            <p:cNvPr id="65" name="Rectangle 64">
              <a:extLst>
                <a:ext uri="{FF2B5EF4-FFF2-40B4-BE49-F238E27FC236}">
                  <a16:creationId xmlns:a16="http://schemas.microsoft.com/office/drawing/2014/main" id="{4EBABF55-D7D0-2529-F465-A9DC093EFCDE}"/>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 name="Rectangle 65">
              <a:extLst>
                <a:ext uri="{FF2B5EF4-FFF2-40B4-BE49-F238E27FC236}">
                  <a16:creationId xmlns:a16="http://schemas.microsoft.com/office/drawing/2014/main" id="{5D05DBF4-96FD-2A3B-8267-5354E77753F6}"/>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67" name="Group 49">
            <a:extLst>
              <a:ext uri="{FF2B5EF4-FFF2-40B4-BE49-F238E27FC236}">
                <a16:creationId xmlns:a16="http://schemas.microsoft.com/office/drawing/2014/main" id="{50C6471E-3DDB-8AAE-5548-F62C7D94798C}"/>
              </a:ext>
            </a:extLst>
          </p:cNvPr>
          <p:cNvGrpSpPr>
            <a:grpSpLocks/>
          </p:cNvGrpSpPr>
          <p:nvPr userDrawn="1"/>
        </p:nvGrpSpPr>
        <p:grpSpPr bwMode="auto">
          <a:xfrm>
            <a:off x="8007350" y="5641975"/>
            <a:ext cx="604838" cy="749300"/>
            <a:chOff x="520332" y="1696888"/>
            <a:chExt cx="606056" cy="749413"/>
          </a:xfrm>
        </p:grpSpPr>
        <p:sp>
          <p:nvSpPr>
            <p:cNvPr id="68" name="Rectangle 67">
              <a:extLst>
                <a:ext uri="{FF2B5EF4-FFF2-40B4-BE49-F238E27FC236}">
                  <a16:creationId xmlns:a16="http://schemas.microsoft.com/office/drawing/2014/main" id="{448EB25A-C5F1-8181-DC8E-FAE65E68AD87}"/>
                </a:ext>
              </a:extLst>
            </p:cNvPr>
            <p:cNvSpPr/>
            <p:nvPr userDrawn="1"/>
          </p:nvSpPr>
          <p:spPr>
            <a:xfrm>
              <a:off x="520332" y="1808030"/>
              <a:ext cx="606056" cy="638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Rectangle 68">
              <a:extLst>
                <a:ext uri="{FF2B5EF4-FFF2-40B4-BE49-F238E27FC236}">
                  <a16:creationId xmlns:a16="http://schemas.microsoft.com/office/drawing/2014/main" id="{71BA3799-FFF0-CDA3-BFD5-1C15C6CF2086}"/>
                </a:ext>
              </a:extLst>
            </p:cNvPr>
            <p:cNvSpPr/>
            <p:nvPr userDrawn="1"/>
          </p:nvSpPr>
          <p:spPr>
            <a:xfrm>
              <a:off x="520332" y="1696888"/>
              <a:ext cx="606056" cy="79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 name="Title 1"/>
          <p:cNvSpPr>
            <a:spLocks noGrp="1"/>
          </p:cNvSpPr>
          <p:nvPr>
            <p:ph type="title"/>
          </p:nvPr>
        </p:nvSpPr>
        <p:spPr>
          <a:xfrm>
            <a:off x="838200" y="416815"/>
            <a:ext cx="6140116" cy="780321"/>
          </a:xfrm>
        </p:spPr>
        <p:txBody>
          <a:bodyPr>
            <a:normAutofit/>
          </a:bodyPr>
          <a:lstStyle>
            <a:lvl1pPr>
              <a:defRPr sz="4000" b="1" spc="300" baseline="0">
                <a:solidFill>
                  <a:schemeClr val="bg1"/>
                </a:solidFill>
                <a:latin typeface="Open Sans" charset="0"/>
                <a:ea typeface="Open Sans" charset="0"/>
                <a:cs typeface="Open Sans" charset="0"/>
              </a:defRPr>
            </a:lvl1pPr>
          </a:lstStyle>
          <a:p>
            <a:r>
              <a:rPr lang="en-US"/>
              <a:t>Click to edit Master title style</a:t>
            </a:r>
          </a:p>
        </p:txBody>
      </p:sp>
      <p:sp>
        <p:nvSpPr>
          <p:cNvPr id="20" name="Content Placeholder 19"/>
          <p:cNvSpPr>
            <a:spLocks noGrp="1"/>
          </p:cNvSpPr>
          <p:nvPr>
            <p:ph sz="quarter" idx="10"/>
          </p:nvPr>
        </p:nvSpPr>
        <p:spPr>
          <a:xfrm>
            <a:off x="1509063" y="1711240"/>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22" name="Content Placeholder 21"/>
          <p:cNvSpPr>
            <a:spLocks noGrp="1"/>
          </p:cNvSpPr>
          <p:nvPr>
            <p:ph sz="quarter" idx="11"/>
          </p:nvPr>
        </p:nvSpPr>
        <p:spPr>
          <a:xfrm>
            <a:off x="9808176" y="620902"/>
            <a:ext cx="2252663" cy="372145"/>
          </a:xfrm>
        </p:spPr>
        <p:txBody>
          <a:bodyPr>
            <a:normAutofit/>
          </a:bodyPr>
          <a:lstStyle>
            <a:lvl1pPr marL="0" indent="0" algn="ctr">
              <a:buNone/>
              <a:defRPr sz="2000" spc="300" baseline="0">
                <a:solidFill>
                  <a:schemeClr val="bg1"/>
                </a:solidFill>
                <a:latin typeface="Open Sans" charset="0"/>
                <a:ea typeface="Open Sans" charset="0"/>
                <a:cs typeface="Open Sans" charset="0"/>
              </a:defRPr>
            </a:lvl1pPr>
          </a:lstStyle>
          <a:p>
            <a:pPr lvl="0"/>
            <a:r>
              <a:rPr lang="en-US"/>
              <a:t>Click to edit Master text styles</a:t>
            </a:r>
          </a:p>
        </p:txBody>
      </p:sp>
      <p:sp>
        <p:nvSpPr>
          <p:cNvPr id="23" name="Content Placeholder 19"/>
          <p:cNvSpPr>
            <a:spLocks noGrp="1"/>
          </p:cNvSpPr>
          <p:nvPr>
            <p:ph sz="quarter" idx="12"/>
          </p:nvPr>
        </p:nvSpPr>
        <p:spPr>
          <a:xfrm>
            <a:off x="1509063" y="2680375"/>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24" name="Content Placeholder 19"/>
          <p:cNvSpPr>
            <a:spLocks noGrp="1"/>
          </p:cNvSpPr>
          <p:nvPr>
            <p:ph sz="quarter" idx="13"/>
          </p:nvPr>
        </p:nvSpPr>
        <p:spPr>
          <a:xfrm>
            <a:off x="1509061" y="3660153"/>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30" name="Content Placeholder 28"/>
          <p:cNvSpPr>
            <a:spLocks noGrp="1"/>
          </p:cNvSpPr>
          <p:nvPr>
            <p:ph sz="quarter" idx="15"/>
          </p:nvPr>
        </p:nvSpPr>
        <p:spPr>
          <a:xfrm>
            <a:off x="1509062" y="2066840"/>
            <a:ext cx="2713037"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31" name="Content Placeholder 28"/>
          <p:cNvSpPr>
            <a:spLocks noGrp="1"/>
          </p:cNvSpPr>
          <p:nvPr>
            <p:ph sz="quarter" idx="16"/>
          </p:nvPr>
        </p:nvSpPr>
        <p:spPr>
          <a:xfrm>
            <a:off x="1509062" y="3035975"/>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33" name="Content Placeholder 28"/>
          <p:cNvSpPr>
            <a:spLocks noGrp="1"/>
          </p:cNvSpPr>
          <p:nvPr>
            <p:ph sz="quarter" idx="17"/>
          </p:nvPr>
        </p:nvSpPr>
        <p:spPr>
          <a:xfrm>
            <a:off x="1509062" y="4015753"/>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34" name="Content Placeholder 19"/>
          <p:cNvSpPr>
            <a:spLocks noGrp="1"/>
          </p:cNvSpPr>
          <p:nvPr>
            <p:ph sz="quarter" idx="18"/>
          </p:nvPr>
        </p:nvSpPr>
        <p:spPr>
          <a:xfrm>
            <a:off x="1509061" y="4639931"/>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35" name="Content Placeholder 28"/>
          <p:cNvSpPr>
            <a:spLocks noGrp="1"/>
          </p:cNvSpPr>
          <p:nvPr>
            <p:ph sz="quarter" idx="19"/>
          </p:nvPr>
        </p:nvSpPr>
        <p:spPr>
          <a:xfrm>
            <a:off x="1509062" y="4995531"/>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36" name="Content Placeholder 19"/>
          <p:cNvSpPr>
            <a:spLocks noGrp="1"/>
          </p:cNvSpPr>
          <p:nvPr>
            <p:ph sz="quarter" idx="20"/>
          </p:nvPr>
        </p:nvSpPr>
        <p:spPr>
          <a:xfrm>
            <a:off x="1509061" y="5628157"/>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37" name="Content Placeholder 28"/>
          <p:cNvSpPr>
            <a:spLocks noGrp="1"/>
          </p:cNvSpPr>
          <p:nvPr>
            <p:ph sz="quarter" idx="21"/>
          </p:nvPr>
        </p:nvSpPr>
        <p:spPr>
          <a:xfrm>
            <a:off x="1509062" y="5983757"/>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38" name="Content Placeholder 19"/>
          <p:cNvSpPr>
            <a:spLocks noGrp="1"/>
          </p:cNvSpPr>
          <p:nvPr>
            <p:ph sz="quarter" idx="22"/>
          </p:nvPr>
        </p:nvSpPr>
        <p:spPr>
          <a:xfrm>
            <a:off x="5033075" y="1696888"/>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39" name="Content Placeholder 19"/>
          <p:cNvSpPr>
            <a:spLocks noGrp="1"/>
          </p:cNvSpPr>
          <p:nvPr>
            <p:ph sz="quarter" idx="23"/>
          </p:nvPr>
        </p:nvSpPr>
        <p:spPr>
          <a:xfrm>
            <a:off x="5033075" y="2666023"/>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40" name="Content Placeholder 19"/>
          <p:cNvSpPr>
            <a:spLocks noGrp="1"/>
          </p:cNvSpPr>
          <p:nvPr>
            <p:ph sz="quarter" idx="24"/>
          </p:nvPr>
        </p:nvSpPr>
        <p:spPr>
          <a:xfrm>
            <a:off x="5033073" y="3645801"/>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41" name="Content Placeholder 28"/>
          <p:cNvSpPr>
            <a:spLocks noGrp="1"/>
          </p:cNvSpPr>
          <p:nvPr>
            <p:ph sz="quarter" idx="25"/>
          </p:nvPr>
        </p:nvSpPr>
        <p:spPr>
          <a:xfrm>
            <a:off x="5033074" y="2052488"/>
            <a:ext cx="2713037"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42" name="Content Placeholder 28"/>
          <p:cNvSpPr>
            <a:spLocks noGrp="1"/>
          </p:cNvSpPr>
          <p:nvPr>
            <p:ph sz="quarter" idx="26"/>
          </p:nvPr>
        </p:nvSpPr>
        <p:spPr>
          <a:xfrm>
            <a:off x="5033074" y="3021623"/>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43" name="Content Placeholder 28"/>
          <p:cNvSpPr>
            <a:spLocks noGrp="1"/>
          </p:cNvSpPr>
          <p:nvPr>
            <p:ph sz="quarter" idx="27"/>
          </p:nvPr>
        </p:nvSpPr>
        <p:spPr>
          <a:xfrm>
            <a:off x="5033074" y="4001401"/>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44" name="Content Placeholder 19"/>
          <p:cNvSpPr>
            <a:spLocks noGrp="1"/>
          </p:cNvSpPr>
          <p:nvPr>
            <p:ph sz="quarter" idx="28"/>
          </p:nvPr>
        </p:nvSpPr>
        <p:spPr>
          <a:xfrm>
            <a:off x="5033073" y="4625579"/>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45" name="Content Placeholder 28"/>
          <p:cNvSpPr>
            <a:spLocks noGrp="1"/>
          </p:cNvSpPr>
          <p:nvPr>
            <p:ph sz="quarter" idx="29"/>
          </p:nvPr>
        </p:nvSpPr>
        <p:spPr>
          <a:xfrm>
            <a:off x="5033074" y="4981179"/>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46" name="Content Placeholder 19"/>
          <p:cNvSpPr>
            <a:spLocks noGrp="1"/>
          </p:cNvSpPr>
          <p:nvPr>
            <p:ph sz="quarter" idx="30"/>
          </p:nvPr>
        </p:nvSpPr>
        <p:spPr>
          <a:xfrm>
            <a:off x="5033073" y="5613805"/>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47" name="Content Placeholder 28"/>
          <p:cNvSpPr>
            <a:spLocks noGrp="1"/>
          </p:cNvSpPr>
          <p:nvPr>
            <p:ph sz="quarter" idx="31"/>
          </p:nvPr>
        </p:nvSpPr>
        <p:spPr>
          <a:xfrm>
            <a:off x="5033074" y="5969405"/>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103" name="Content Placeholder 19"/>
          <p:cNvSpPr>
            <a:spLocks noGrp="1"/>
          </p:cNvSpPr>
          <p:nvPr>
            <p:ph sz="quarter" idx="32"/>
          </p:nvPr>
        </p:nvSpPr>
        <p:spPr>
          <a:xfrm>
            <a:off x="8695591" y="1696888"/>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104" name="Content Placeholder 19"/>
          <p:cNvSpPr>
            <a:spLocks noGrp="1"/>
          </p:cNvSpPr>
          <p:nvPr>
            <p:ph sz="quarter" idx="33"/>
          </p:nvPr>
        </p:nvSpPr>
        <p:spPr>
          <a:xfrm>
            <a:off x="8695591" y="2666023"/>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105" name="Content Placeholder 19"/>
          <p:cNvSpPr>
            <a:spLocks noGrp="1"/>
          </p:cNvSpPr>
          <p:nvPr>
            <p:ph sz="quarter" idx="34"/>
          </p:nvPr>
        </p:nvSpPr>
        <p:spPr>
          <a:xfrm>
            <a:off x="8695589" y="3645801"/>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106" name="Content Placeholder 28"/>
          <p:cNvSpPr>
            <a:spLocks noGrp="1"/>
          </p:cNvSpPr>
          <p:nvPr>
            <p:ph sz="quarter" idx="35"/>
          </p:nvPr>
        </p:nvSpPr>
        <p:spPr>
          <a:xfrm>
            <a:off x="8695590" y="2052488"/>
            <a:ext cx="2713037"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107" name="Content Placeholder 28"/>
          <p:cNvSpPr>
            <a:spLocks noGrp="1"/>
          </p:cNvSpPr>
          <p:nvPr>
            <p:ph sz="quarter" idx="36"/>
          </p:nvPr>
        </p:nvSpPr>
        <p:spPr>
          <a:xfrm>
            <a:off x="8695590" y="3021623"/>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108" name="Content Placeholder 28"/>
          <p:cNvSpPr>
            <a:spLocks noGrp="1"/>
          </p:cNvSpPr>
          <p:nvPr>
            <p:ph sz="quarter" idx="37"/>
          </p:nvPr>
        </p:nvSpPr>
        <p:spPr>
          <a:xfrm>
            <a:off x="8695590" y="4001401"/>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109" name="Content Placeholder 19"/>
          <p:cNvSpPr>
            <a:spLocks noGrp="1"/>
          </p:cNvSpPr>
          <p:nvPr>
            <p:ph sz="quarter" idx="38"/>
          </p:nvPr>
        </p:nvSpPr>
        <p:spPr>
          <a:xfrm>
            <a:off x="8695589" y="4625579"/>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110" name="Content Placeholder 28"/>
          <p:cNvSpPr>
            <a:spLocks noGrp="1"/>
          </p:cNvSpPr>
          <p:nvPr>
            <p:ph sz="quarter" idx="39"/>
          </p:nvPr>
        </p:nvSpPr>
        <p:spPr>
          <a:xfrm>
            <a:off x="8695590" y="4981179"/>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111" name="Content Placeholder 19"/>
          <p:cNvSpPr>
            <a:spLocks noGrp="1"/>
          </p:cNvSpPr>
          <p:nvPr>
            <p:ph sz="quarter" idx="40"/>
          </p:nvPr>
        </p:nvSpPr>
        <p:spPr>
          <a:xfrm>
            <a:off x="8695589" y="5613805"/>
            <a:ext cx="2713038" cy="355600"/>
          </a:xfrm>
        </p:spPr>
        <p:txBody>
          <a:bodyPr>
            <a:normAutofit/>
          </a:bodyPr>
          <a:lstStyle>
            <a:lvl1pPr marL="0" indent="0">
              <a:buNone/>
              <a:defRPr lang="en-US" sz="1600" b="1" kern="1200" spc="300" baseline="0" dirty="0">
                <a:solidFill>
                  <a:srgbClr val="00B0F0"/>
                </a:solidFill>
                <a:latin typeface="Open Sans" charset="0"/>
                <a:ea typeface="Open Sans" charset="0"/>
                <a:cs typeface="Open Sans" charset="0"/>
              </a:defRPr>
            </a:lvl1pPr>
          </a:lstStyle>
          <a:p>
            <a:pPr lvl="0"/>
            <a:r>
              <a:rPr lang="en-US"/>
              <a:t>Click to edit Master text styles</a:t>
            </a:r>
          </a:p>
        </p:txBody>
      </p:sp>
      <p:sp>
        <p:nvSpPr>
          <p:cNvPr id="112" name="Content Placeholder 28"/>
          <p:cNvSpPr>
            <a:spLocks noGrp="1"/>
          </p:cNvSpPr>
          <p:nvPr>
            <p:ph sz="quarter" idx="41"/>
          </p:nvPr>
        </p:nvSpPr>
        <p:spPr>
          <a:xfrm>
            <a:off x="8695590" y="5969405"/>
            <a:ext cx="2713038" cy="624178"/>
          </a:xfrm>
        </p:spPr>
        <p:txBody>
          <a:bodyPr>
            <a:noAutofit/>
          </a:bodyPr>
          <a:lstStyle>
            <a:lvl1pPr marL="0" indent="0">
              <a:buNone/>
              <a:defRPr sz="1400">
                <a:solidFill>
                  <a:srgbClr val="002060"/>
                </a:solidFill>
                <a:latin typeface="Open Sans" charset="0"/>
                <a:ea typeface="Open Sans" charset="0"/>
                <a:cs typeface="Open Sans" charset="0"/>
              </a:defRPr>
            </a:lvl1pPr>
          </a:lstStyle>
          <a:p>
            <a:pPr lvl="0"/>
            <a:r>
              <a:rPr lang="en-US"/>
              <a:t>Click to edit Master text styles</a:t>
            </a:r>
          </a:p>
        </p:txBody>
      </p:sp>
      <p:sp>
        <p:nvSpPr>
          <p:cNvPr id="130" name="Content Placeholder 129"/>
          <p:cNvSpPr>
            <a:spLocks noGrp="1"/>
          </p:cNvSpPr>
          <p:nvPr>
            <p:ph sz="quarter" idx="42"/>
          </p:nvPr>
        </p:nvSpPr>
        <p:spPr>
          <a:xfrm>
            <a:off x="835025" y="1937671"/>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31" name="Content Placeholder 129"/>
          <p:cNvSpPr>
            <a:spLocks noGrp="1"/>
          </p:cNvSpPr>
          <p:nvPr>
            <p:ph sz="quarter" idx="43"/>
          </p:nvPr>
        </p:nvSpPr>
        <p:spPr>
          <a:xfrm>
            <a:off x="832025" y="2867814"/>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34" name="Content Placeholder 129"/>
          <p:cNvSpPr>
            <a:spLocks noGrp="1"/>
          </p:cNvSpPr>
          <p:nvPr>
            <p:ph sz="quarter" idx="44"/>
          </p:nvPr>
        </p:nvSpPr>
        <p:spPr>
          <a:xfrm>
            <a:off x="832024" y="3843664"/>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35" name="Content Placeholder 129"/>
          <p:cNvSpPr>
            <a:spLocks noGrp="1"/>
          </p:cNvSpPr>
          <p:nvPr>
            <p:ph sz="quarter" idx="45"/>
          </p:nvPr>
        </p:nvSpPr>
        <p:spPr>
          <a:xfrm>
            <a:off x="832024" y="4825645"/>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36" name="Content Placeholder 129"/>
          <p:cNvSpPr>
            <a:spLocks noGrp="1"/>
          </p:cNvSpPr>
          <p:nvPr>
            <p:ph sz="quarter" idx="46"/>
          </p:nvPr>
        </p:nvSpPr>
        <p:spPr>
          <a:xfrm>
            <a:off x="832024" y="5857091"/>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37" name="Content Placeholder 129"/>
          <p:cNvSpPr>
            <a:spLocks noGrp="1"/>
          </p:cNvSpPr>
          <p:nvPr>
            <p:ph sz="quarter" idx="47"/>
          </p:nvPr>
        </p:nvSpPr>
        <p:spPr>
          <a:xfrm>
            <a:off x="4339657" y="1937671"/>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38" name="Content Placeholder 129"/>
          <p:cNvSpPr>
            <a:spLocks noGrp="1"/>
          </p:cNvSpPr>
          <p:nvPr>
            <p:ph sz="quarter" idx="48"/>
          </p:nvPr>
        </p:nvSpPr>
        <p:spPr>
          <a:xfrm>
            <a:off x="4336657" y="2867814"/>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39" name="Content Placeholder 129"/>
          <p:cNvSpPr>
            <a:spLocks noGrp="1"/>
          </p:cNvSpPr>
          <p:nvPr>
            <p:ph sz="quarter" idx="49"/>
          </p:nvPr>
        </p:nvSpPr>
        <p:spPr>
          <a:xfrm>
            <a:off x="4336656" y="3843664"/>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40" name="Content Placeholder 129"/>
          <p:cNvSpPr>
            <a:spLocks noGrp="1"/>
          </p:cNvSpPr>
          <p:nvPr>
            <p:ph sz="quarter" idx="50"/>
          </p:nvPr>
        </p:nvSpPr>
        <p:spPr>
          <a:xfrm>
            <a:off x="4336656" y="4825645"/>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41" name="Content Placeholder 129"/>
          <p:cNvSpPr>
            <a:spLocks noGrp="1"/>
          </p:cNvSpPr>
          <p:nvPr>
            <p:ph sz="quarter" idx="51"/>
          </p:nvPr>
        </p:nvSpPr>
        <p:spPr>
          <a:xfrm>
            <a:off x="4336656" y="5857091"/>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42" name="Content Placeholder 129"/>
          <p:cNvSpPr>
            <a:spLocks noGrp="1"/>
          </p:cNvSpPr>
          <p:nvPr>
            <p:ph sz="quarter" idx="52"/>
          </p:nvPr>
        </p:nvSpPr>
        <p:spPr>
          <a:xfrm>
            <a:off x="8007525" y="1937671"/>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43" name="Content Placeholder 129"/>
          <p:cNvSpPr>
            <a:spLocks noGrp="1"/>
          </p:cNvSpPr>
          <p:nvPr>
            <p:ph sz="quarter" idx="53"/>
          </p:nvPr>
        </p:nvSpPr>
        <p:spPr>
          <a:xfrm>
            <a:off x="8004525" y="2867814"/>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44" name="Content Placeholder 129"/>
          <p:cNvSpPr>
            <a:spLocks noGrp="1"/>
          </p:cNvSpPr>
          <p:nvPr>
            <p:ph sz="quarter" idx="54"/>
          </p:nvPr>
        </p:nvSpPr>
        <p:spPr>
          <a:xfrm>
            <a:off x="8004524" y="3843664"/>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45" name="Content Placeholder 129"/>
          <p:cNvSpPr>
            <a:spLocks noGrp="1"/>
          </p:cNvSpPr>
          <p:nvPr>
            <p:ph sz="quarter" idx="55"/>
          </p:nvPr>
        </p:nvSpPr>
        <p:spPr>
          <a:xfrm>
            <a:off x="8004524" y="4825645"/>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
        <p:nvSpPr>
          <p:cNvPr id="146" name="Content Placeholder 129"/>
          <p:cNvSpPr>
            <a:spLocks noGrp="1"/>
          </p:cNvSpPr>
          <p:nvPr>
            <p:ph sz="quarter" idx="56"/>
          </p:nvPr>
        </p:nvSpPr>
        <p:spPr>
          <a:xfrm>
            <a:off x="8004524" y="5857091"/>
            <a:ext cx="605987" cy="461963"/>
          </a:xfrm>
        </p:spPr>
        <p:txBody>
          <a:bodyPr>
            <a:noAutofit/>
          </a:bodyPr>
          <a:lstStyle>
            <a:lvl1pPr marL="0" indent="0" algn="ctr">
              <a:buNone/>
              <a:defRPr sz="2400" b="1">
                <a:solidFill>
                  <a:schemeClr val="bg1"/>
                </a:solidFill>
                <a:latin typeface="Open Sans" charset="0"/>
                <a:ea typeface="Open Sans" charset="0"/>
                <a:cs typeface="Open Sans" charset="0"/>
              </a:defRPr>
            </a:lvl1pPr>
          </a:lstStyle>
          <a:p>
            <a:pPr lvl="0"/>
            <a:r>
              <a:rPr lang="en-US"/>
              <a:t>Click to edit Master text styles</a:t>
            </a:r>
          </a:p>
        </p:txBody>
      </p:sp>
    </p:spTree>
    <p:extLst>
      <p:ext uri="{BB962C8B-B14F-4D97-AF65-F5344CB8AC3E}">
        <p14:creationId xmlns:p14="http://schemas.microsoft.com/office/powerpoint/2010/main" val="2970731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54B812-2722-0744-9345-3F01F6ADAB30}"/>
              </a:ext>
            </a:extLst>
          </p:cNvPr>
          <p:cNvSpPr/>
          <p:nvPr userDrawn="1"/>
        </p:nvSpPr>
        <p:spPr>
          <a:xfrm>
            <a:off x="0" y="-9144"/>
            <a:ext cx="12192000" cy="630936"/>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2" name="Title 1"/>
          <p:cNvSpPr>
            <a:spLocks noGrp="1"/>
          </p:cNvSpPr>
          <p:nvPr>
            <p:ph type="title" hasCustomPrompt="1"/>
          </p:nvPr>
        </p:nvSpPr>
        <p:spPr>
          <a:xfrm>
            <a:off x="338237" y="109728"/>
            <a:ext cx="11137899" cy="400110"/>
          </a:xfr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60537349-7310-B044-851F-0CE3F0D0F093}"/>
              </a:ext>
            </a:extLst>
          </p:cNvPr>
          <p:cNvPicPr>
            <a:picLocks noChangeAspect="1"/>
          </p:cNvPicPr>
          <p:nvPr userDrawn="1"/>
        </p:nvPicPr>
        <p:blipFill>
          <a:blip r:embed="rId2">
            <a:lum bright="100000" contrast="-100000"/>
            <a:alphaModFix amt="77000"/>
          </a:blip>
          <a:stretch>
            <a:fillRect/>
          </a:stretch>
        </p:blipFill>
        <p:spPr>
          <a:xfrm>
            <a:off x="11211853" y="100584"/>
            <a:ext cx="771483" cy="40589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4A7728-080A-084F-9574-95AC715091D2}"/>
              </a:ext>
            </a:extLst>
          </p:cNvPr>
          <p:cNvSpPr/>
          <p:nvPr userDrawn="1"/>
        </p:nvSpPr>
        <p:spPr>
          <a:xfrm>
            <a:off x="0" y="-7089"/>
            <a:ext cx="12192000" cy="630936"/>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2" name="Title 1"/>
          <p:cNvSpPr>
            <a:spLocks noGrp="1"/>
          </p:cNvSpPr>
          <p:nvPr>
            <p:ph type="title" hasCustomPrompt="1"/>
          </p:nvPr>
        </p:nvSpPr>
        <p:spPr>
          <a:xfrm>
            <a:off x="338237" y="109728"/>
            <a:ext cx="11137899" cy="400110"/>
          </a:xfrm>
        </p:spPr>
        <p:txBody>
          <a:bodyPr/>
          <a:lstStyle>
            <a:lvl1pPr>
              <a:defRPr/>
            </a:lvl1pPr>
          </a:lstStyle>
          <a:p>
            <a:r>
              <a:rPr lang="en-US" dirty="0"/>
              <a:t>Click to edit master title style</a:t>
            </a:r>
          </a:p>
        </p:txBody>
      </p:sp>
      <p:pic>
        <p:nvPicPr>
          <p:cNvPr id="6" name="Picture 5">
            <a:extLst>
              <a:ext uri="{FF2B5EF4-FFF2-40B4-BE49-F238E27FC236}">
                <a16:creationId xmlns:a16="http://schemas.microsoft.com/office/drawing/2014/main" id="{03620133-B656-3B44-AD89-AC6A20B509E5}"/>
              </a:ext>
            </a:extLst>
          </p:cNvPr>
          <p:cNvPicPr>
            <a:picLocks noChangeAspect="1"/>
          </p:cNvPicPr>
          <p:nvPr userDrawn="1"/>
        </p:nvPicPr>
        <p:blipFill>
          <a:blip r:embed="rId2">
            <a:lum bright="100000" contrast="-100000"/>
            <a:alphaModFix amt="77000"/>
          </a:blip>
          <a:stretch>
            <a:fillRect/>
          </a:stretch>
        </p:blipFill>
        <p:spPr>
          <a:xfrm>
            <a:off x="11211853" y="100584"/>
            <a:ext cx="771483" cy="40589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901441" y="0"/>
            <a:ext cx="8290560" cy="5425168"/>
          </a:xfrm>
          <a:prstGeom prst="rect">
            <a:avLst/>
          </a:prstGeom>
          <a:solidFill>
            <a:srgbClr val="141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3939268"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10718" y="1122363"/>
            <a:ext cx="6557282"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110718" y="3602038"/>
            <a:ext cx="655728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US Department of Transportation, Federal Highway Administration Logo"/>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52473" y="5691415"/>
            <a:ext cx="2029888" cy="823232"/>
          </a:xfrm>
          <a:prstGeom prst="rect">
            <a:avLst/>
          </a:prstGeom>
        </p:spPr>
      </p:pic>
      <p:pic>
        <p:nvPicPr>
          <p:cNvPr id="11" name="Picture 10" descr="Every Day Counts logo - tagline is innovation for a nation on the move.">
            <a:extLst>
              <a:ext uri="{FF2B5EF4-FFF2-40B4-BE49-F238E27FC236}">
                <a16:creationId xmlns:a16="http://schemas.microsoft.com/office/drawing/2014/main" id="{53A8BD55-E93E-4F08-9875-537A8FB86A85}"/>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583761" y="5539149"/>
            <a:ext cx="5084239" cy="1155793"/>
          </a:xfrm>
          <a:prstGeom prst="rect">
            <a:avLst/>
          </a:prstGeom>
        </p:spPr>
      </p:pic>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solidFill>
              </a:defRPr>
            </a:lvl1pPr>
          </a:lstStyle>
          <a:p>
            <a:fld id="{86AEADFE-9C33-4A43-AA04-9B68B31F725F}" type="datetimeFigureOut">
              <a:rPr lang="en-US" smtClean="0"/>
              <a:pPr/>
              <a:t>8/11/2023</a:t>
            </a:fld>
            <a:endParaRPr lang="en-US" dirty="0"/>
          </a:p>
        </p:txBody>
      </p:sp>
    </p:spTree>
    <p:extLst>
      <p:ext uri="{BB962C8B-B14F-4D97-AF65-F5344CB8AC3E}">
        <p14:creationId xmlns:p14="http://schemas.microsoft.com/office/powerpoint/2010/main" val="386881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7" name="Rectangle 6"/>
          <p:cNvSpPr/>
          <p:nvPr userDrawn="1"/>
        </p:nvSpPr>
        <p:spPr>
          <a:xfrm>
            <a:off x="3901441" y="0"/>
            <a:ext cx="8290560" cy="5425168"/>
          </a:xfrm>
          <a:prstGeom prst="rect">
            <a:avLst/>
          </a:prstGeom>
          <a:solidFill>
            <a:srgbClr val="141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3939268"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10718" y="1122363"/>
            <a:ext cx="6557282"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110718" y="3602038"/>
            <a:ext cx="655728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descr="Every Day Counts logo - tagline is innovation for a nation on the move.">
            <a:extLst>
              <a:ext uri="{FF2B5EF4-FFF2-40B4-BE49-F238E27FC236}">
                <a16:creationId xmlns:a16="http://schemas.microsoft.com/office/drawing/2014/main" id="{53A8BD55-E93E-4F08-9875-537A8FB86A8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583761" y="5539149"/>
            <a:ext cx="5084239" cy="1155793"/>
          </a:xfrm>
          <a:prstGeom prst="rect">
            <a:avLst/>
          </a:prstGeom>
        </p:spPr>
      </p:pic>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solidFill>
              </a:defRPr>
            </a:lvl1pPr>
          </a:lstStyle>
          <a:p>
            <a:fld id="{86AEADFE-9C33-4A43-AA04-9B68B31F725F}" type="datetimeFigureOut">
              <a:rPr lang="en-US" smtClean="0"/>
              <a:pPr/>
              <a:t>8/11/2023</a:t>
            </a:fld>
            <a:endParaRPr lang="en-US" dirty="0"/>
          </a:p>
        </p:txBody>
      </p:sp>
    </p:spTree>
    <p:extLst>
      <p:ext uri="{BB962C8B-B14F-4D97-AF65-F5344CB8AC3E}">
        <p14:creationId xmlns:p14="http://schemas.microsoft.com/office/powerpoint/2010/main" val="2978271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p:cNvSpPr/>
          <p:nvPr userDrawn="1"/>
        </p:nvSpPr>
        <p:spPr>
          <a:xfrm>
            <a:off x="1" y="180794"/>
            <a:ext cx="12192000" cy="6032046"/>
          </a:xfrm>
          <a:prstGeom prst="rect">
            <a:avLst/>
          </a:prstGeom>
          <a:solidFill>
            <a:srgbClr val="141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Every Day Counts logo"/>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12" name="Picture 11"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6" name="Slide Number Placeholder 5"/>
          <p:cNvSpPr>
            <a:spLocks noGrp="1"/>
          </p:cNvSpPr>
          <p:nvPr>
            <p:ph type="sldNum" sz="quarter" idx="12"/>
          </p:nvPr>
        </p:nvSpPr>
        <p:spPr>
          <a:xfrm>
            <a:off x="11719560" y="6356350"/>
            <a:ext cx="465001" cy="365125"/>
          </a:xfrm>
        </p:spPr>
        <p:txBody>
          <a:bodyPr/>
          <a:lstStyle>
            <a:lvl1pPr>
              <a:defRPr sz="1000"/>
            </a:lvl1pPr>
          </a:lstStyle>
          <a:p>
            <a:fld id="{C10DD06B-44D0-4B5F-9DB8-096B8174C7B9}" type="slidenum">
              <a:rPr lang="en-US" smtClean="0"/>
              <a:pPr/>
              <a:t>‹#›</a:t>
            </a:fld>
            <a:endParaRPr lang="en-US" dirty="0"/>
          </a:p>
        </p:txBody>
      </p:sp>
    </p:spTree>
    <p:extLst>
      <p:ext uri="{BB962C8B-B14F-4D97-AF65-F5344CB8AC3E}">
        <p14:creationId xmlns:p14="http://schemas.microsoft.com/office/powerpoint/2010/main" val="405165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E128AB-0E65-4404-9ABD-1724849E303C}"/>
              </a:ext>
            </a:extLst>
          </p:cNvPr>
          <p:cNvSpPr/>
          <p:nvPr userDrawn="1"/>
        </p:nvSpPr>
        <p:spPr>
          <a:xfrm>
            <a:off x="1" y="180794"/>
            <a:ext cx="12192000" cy="6032046"/>
          </a:xfrm>
          <a:prstGeom prst="rect">
            <a:avLst/>
          </a:prstGeom>
          <a:solidFill>
            <a:srgbClr val="141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Every Day Counts logo"/>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12" name="Picture 11"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6" name="Slide Number Placeholder 5"/>
          <p:cNvSpPr>
            <a:spLocks noGrp="1"/>
          </p:cNvSpPr>
          <p:nvPr>
            <p:ph type="sldNum" sz="quarter" idx="12"/>
          </p:nvPr>
        </p:nvSpPr>
        <p:spPr>
          <a:xfrm>
            <a:off x="11684000" y="6356350"/>
            <a:ext cx="434521" cy="365125"/>
          </a:xfrm>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880835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t="-263"/>
          <a:stretch/>
        </p:blipFill>
        <p:spPr>
          <a:xfrm>
            <a:off x="2168" y="-20320"/>
            <a:ext cx="12189832" cy="6263640"/>
          </a:xfrm>
          <a:prstGeom prst="rect">
            <a:avLst/>
          </a:prstGeom>
        </p:spPr>
      </p:pic>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12" name="Picture 11"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6" name="Slide Number Placeholder 5"/>
          <p:cNvSpPr>
            <a:spLocks noGrp="1"/>
          </p:cNvSpPr>
          <p:nvPr>
            <p:ph type="sldNum" sz="quarter" idx="12"/>
          </p:nvPr>
        </p:nvSpPr>
        <p:spPr>
          <a:xfrm>
            <a:off x="11709400" y="6356350"/>
            <a:ext cx="409121" cy="365125"/>
          </a:xfrm>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358924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t="-182"/>
          <a:stretch/>
        </p:blipFill>
        <p:spPr>
          <a:xfrm>
            <a:off x="8704" y="-10160"/>
            <a:ext cx="12189832" cy="6258560"/>
          </a:xfrm>
          <a:prstGeom prst="rect">
            <a:avLst/>
          </a:prstGeom>
        </p:spPr>
      </p:pic>
      <p:sp>
        <p:nvSpPr>
          <p:cNvPr id="11" name="Rectangle 10"/>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10" name="Picture 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660500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0"/>
          <a:stretch/>
        </p:blipFill>
        <p:spPr>
          <a:xfrm>
            <a:off x="8704" y="-5080"/>
            <a:ext cx="12189832" cy="625348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lvl1pPr>
              <a:defRPr>
                <a:solidFill>
                  <a:schemeClr val="bg1"/>
                </a:solidFill>
              </a:defRPr>
            </a:lvl1pPr>
          </a:lstStyle>
          <a:p>
            <a:r>
              <a:rPr lang="en-US" dirty="0"/>
              <a:t>Click to edit Master title style</a:t>
            </a:r>
          </a:p>
        </p:txBody>
      </p:sp>
      <p:sp>
        <p:nvSpPr>
          <p:cNvPr id="13" name="Content Placeholder 2"/>
          <p:cNvSpPr>
            <a:spLocks noGrp="1"/>
          </p:cNvSpPr>
          <p:nvPr>
            <p:ph sz="half" idx="14" hasCustomPrompt="1"/>
          </p:nvPr>
        </p:nvSpPr>
        <p:spPr>
          <a:xfrm>
            <a:off x="8382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One</a:t>
            </a:r>
          </a:p>
          <a:p>
            <a:pPr lvl="1"/>
            <a:r>
              <a:rPr lang="en-US" dirty="0"/>
              <a:t>Subheading</a:t>
            </a:r>
          </a:p>
        </p:txBody>
      </p:sp>
      <p:sp>
        <p:nvSpPr>
          <p:cNvPr id="15" name="Content Placeholder 2"/>
          <p:cNvSpPr>
            <a:spLocks noGrp="1"/>
          </p:cNvSpPr>
          <p:nvPr>
            <p:ph sz="half" idx="16" hasCustomPrompt="1"/>
          </p:nvPr>
        </p:nvSpPr>
        <p:spPr>
          <a:xfrm>
            <a:off x="44704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4" name="Content Placeholder 2"/>
          <p:cNvSpPr>
            <a:spLocks noGrp="1"/>
          </p:cNvSpPr>
          <p:nvPr>
            <p:ph sz="half" idx="15" hasCustomPrompt="1"/>
          </p:nvPr>
        </p:nvSpPr>
        <p:spPr>
          <a:xfrm>
            <a:off x="44704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Two</a:t>
            </a:r>
          </a:p>
          <a:p>
            <a:pPr lvl="1"/>
            <a:r>
              <a:rPr lang="en-US" dirty="0"/>
              <a:t>Subheading</a:t>
            </a:r>
          </a:p>
        </p:txBody>
      </p:sp>
      <p:sp>
        <p:nvSpPr>
          <p:cNvPr id="17" name="Content Placeholder 2"/>
          <p:cNvSpPr>
            <a:spLocks noGrp="1"/>
          </p:cNvSpPr>
          <p:nvPr>
            <p:ph sz="half" idx="18" hasCustomPrompt="1"/>
          </p:nvPr>
        </p:nvSpPr>
        <p:spPr>
          <a:xfrm>
            <a:off x="808736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6" name="Content Placeholder 2"/>
          <p:cNvSpPr>
            <a:spLocks noGrp="1"/>
          </p:cNvSpPr>
          <p:nvPr>
            <p:ph sz="half" idx="17" hasCustomPrompt="1"/>
          </p:nvPr>
        </p:nvSpPr>
        <p:spPr>
          <a:xfrm>
            <a:off x="808736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Three</a:t>
            </a:r>
          </a:p>
          <a:p>
            <a:pPr lvl="1"/>
            <a:r>
              <a:rPr lang="en-US" dirty="0"/>
              <a:t>Subheading</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2873642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0"/>
          <a:stretch/>
        </p:blipFill>
        <p:spPr>
          <a:xfrm>
            <a:off x="8704" y="-5080"/>
            <a:ext cx="12189832" cy="625348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lvl1pPr>
              <a:defRPr>
                <a:solidFill>
                  <a:schemeClr val="bg1"/>
                </a:solidFill>
              </a:defRPr>
            </a:lvl1pPr>
          </a:lstStyle>
          <a:p>
            <a:r>
              <a:rPr lang="en-US" dirty="0"/>
              <a:t>Click to edit Master title style</a:t>
            </a:r>
          </a:p>
        </p:txBody>
      </p:sp>
      <p:sp>
        <p:nvSpPr>
          <p:cNvPr id="10" name="Content Placeholder 2"/>
          <p:cNvSpPr>
            <a:spLocks noGrp="1"/>
          </p:cNvSpPr>
          <p:nvPr>
            <p:ph sz="half" idx="13"/>
          </p:nvPr>
        </p:nvSpPr>
        <p:spPr>
          <a:xfrm>
            <a:off x="838200" y="1805940"/>
            <a:ext cx="3266440"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half" idx="16" hasCustomPrompt="1"/>
          </p:nvPr>
        </p:nvSpPr>
        <p:spPr>
          <a:xfrm>
            <a:off x="4246880" y="1805940"/>
            <a:ext cx="710692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50688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6E669D7-2DAC-FFD4-98AC-A112DBEAE1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38199" y="416815"/>
            <a:ext cx="7072423" cy="780321"/>
          </a:xfrm>
        </p:spPr>
        <p:txBody>
          <a:bodyPr>
            <a:normAutofit/>
          </a:bodyPr>
          <a:lstStyle>
            <a:lvl1pPr>
              <a:defRPr sz="4000" b="1" spc="300" baseline="0">
                <a:solidFill>
                  <a:schemeClr val="bg1"/>
                </a:solidFill>
                <a:latin typeface="Open Sans" charset="0"/>
                <a:ea typeface="Open Sans" charset="0"/>
                <a:cs typeface="Open Sans" charset="0"/>
              </a:defRPr>
            </a:lvl1pPr>
          </a:lstStyle>
          <a:p>
            <a:r>
              <a:rPr lang="en-US"/>
              <a:t>Click to edit Master title style</a:t>
            </a:r>
          </a:p>
        </p:txBody>
      </p:sp>
      <p:sp>
        <p:nvSpPr>
          <p:cNvPr id="9" name="Content Placeholder 21"/>
          <p:cNvSpPr>
            <a:spLocks noGrp="1"/>
          </p:cNvSpPr>
          <p:nvPr>
            <p:ph sz="quarter" idx="11"/>
          </p:nvPr>
        </p:nvSpPr>
        <p:spPr>
          <a:xfrm>
            <a:off x="9808176" y="620902"/>
            <a:ext cx="2252663" cy="372145"/>
          </a:xfrm>
        </p:spPr>
        <p:txBody>
          <a:bodyPr>
            <a:normAutofit/>
          </a:bodyPr>
          <a:lstStyle>
            <a:lvl1pPr marL="0" indent="0" algn="ctr">
              <a:buNone/>
              <a:defRPr sz="2000" spc="300" baseline="0">
                <a:solidFill>
                  <a:schemeClr val="bg1"/>
                </a:solidFill>
                <a:latin typeface="Open Sans" charset="0"/>
                <a:ea typeface="Open Sans" charset="0"/>
                <a:cs typeface="Open Sans" charset="0"/>
              </a:defRPr>
            </a:lvl1pPr>
          </a:lstStyle>
          <a:p>
            <a:pPr lvl="0"/>
            <a:r>
              <a:rPr lang="en-US"/>
              <a:t>Click to edit Master text styles</a:t>
            </a:r>
          </a:p>
        </p:txBody>
      </p:sp>
      <p:sp>
        <p:nvSpPr>
          <p:cNvPr id="13" name="Content Placeholder 12"/>
          <p:cNvSpPr>
            <a:spLocks noGrp="1"/>
          </p:cNvSpPr>
          <p:nvPr>
            <p:ph sz="quarter" idx="12"/>
          </p:nvPr>
        </p:nvSpPr>
        <p:spPr>
          <a:xfrm>
            <a:off x="838200" y="1776414"/>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rgbClr val="00B0F0"/>
                </a:solidFill>
                <a:latin typeface="Open Sans" charset="0"/>
                <a:ea typeface="Open Sans" charset="0"/>
                <a:cs typeface="Open Sans" charset="0"/>
              </a:defRPr>
            </a:lvl1pPr>
          </a:lstStyle>
          <a:p>
            <a:pPr lvl="0"/>
            <a:r>
              <a:rPr lang="en-US"/>
              <a:t>Click to edit Master text styles</a:t>
            </a:r>
          </a:p>
        </p:txBody>
      </p:sp>
      <p:sp>
        <p:nvSpPr>
          <p:cNvPr id="15" name="Content Placeholder 14"/>
          <p:cNvSpPr>
            <a:spLocks noGrp="1"/>
          </p:cNvSpPr>
          <p:nvPr>
            <p:ph sz="quarter" idx="13"/>
          </p:nvPr>
        </p:nvSpPr>
        <p:spPr>
          <a:xfrm>
            <a:off x="838200" y="2285999"/>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a:t>Click to edit Master text styles</a:t>
            </a:r>
          </a:p>
        </p:txBody>
      </p:sp>
      <p:sp>
        <p:nvSpPr>
          <p:cNvPr id="16" name="Content Placeholder 12"/>
          <p:cNvSpPr>
            <a:spLocks noGrp="1"/>
          </p:cNvSpPr>
          <p:nvPr>
            <p:ph sz="quarter" idx="14"/>
          </p:nvPr>
        </p:nvSpPr>
        <p:spPr>
          <a:xfrm>
            <a:off x="838200" y="3357676"/>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rgbClr val="00B0F0"/>
                </a:solidFill>
                <a:latin typeface="Open Sans" charset="0"/>
                <a:ea typeface="Open Sans" charset="0"/>
                <a:cs typeface="Open Sans" charset="0"/>
              </a:defRPr>
            </a:lvl1pPr>
          </a:lstStyle>
          <a:p>
            <a:pPr lvl="0"/>
            <a:r>
              <a:rPr lang="en-US"/>
              <a:t>Click to edit Master text styles</a:t>
            </a:r>
          </a:p>
        </p:txBody>
      </p:sp>
      <p:sp>
        <p:nvSpPr>
          <p:cNvPr id="17" name="Content Placeholder 14"/>
          <p:cNvSpPr>
            <a:spLocks noGrp="1"/>
          </p:cNvSpPr>
          <p:nvPr>
            <p:ph sz="quarter" idx="15"/>
          </p:nvPr>
        </p:nvSpPr>
        <p:spPr>
          <a:xfrm>
            <a:off x="838200" y="3867261"/>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a:t>Click to edit Master text styles</a:t>
            </a:r>
          </a:p>
        </p:txBody>
      </p:sp>
      <p:sp>
        <p:nvSpPr>
          <p:cNvPr id="18" name="Content Placeholder 12"/>
          <p:cNvSpPr>
            <a:spLocks noGrp="1"/>
          </p:cNvSpPr>
          <p:nvPr>
            <p:ph sz="quarter" idx="16"/>
          </p:nvPr>
        </p:nvSpPr>
        <p:spPr>
          <a:xfrm>
            <a:off x="838200" y="4955079"/>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rgbClr val="00B0F0"/>
                </a:solidFill>
                <a:latin typeface="Open Sans" charset="0"/>
                <a:ea typeface="Open Sans" charset="0"/>
                <a:cs typeface="Open Sans" charset="0"/>
              </a:defRPr>
            </a:lvl1pPr>
          </a:lstStyle>
          <a:p>
            <a:pPr lvl="0"/>
            <a:r>
              <a:rPr lang="en-US"/>
              <a:t>Click to edit Master text styles</a:t>
            </a:r>
          </a:p>
        </p:txBody>
      </p:sp>
      <p:sp>
        <p:nvSpPr>
          <p:cNvPr id="19" name="Content Placeholder 14"/>
          <p:cNvSpPr>
            <a:spLocks noGrp="1"/>
          </p:cNvSpPr>
          <p:nvPr>
            <p:ph sz="quarter" idx="17"/>
          </p:nvPr>
        </p:nvSpPr>
        <p:spPr>
          <a:xfrm>
            <a:off x="838200" y="5464664"/>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a:t>Click to edit Master text styles</a:t>
            </a:r>
          </a:p>
        </p:txBody>
      </p:sp>
    </p:spTree>
    <p:extLst>
      <p:ext uri="{BB962C8B-B14F-4D97-AF65-F5344CB8AC3E}">
        <p14:creationId xmlns:p14="http://schemas.microsoft.com/office/powerpoint/2010/main" val="1928920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0"/>
          <a:stretch/>
        </p:blipFill>
        <p:spPr>
          <a:xfrm>
            <a:off x="8704" y="-5080"/>
            <a:ext cx="12189832" cy="625348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lvl1pPr>
              <a:defRPr>
                <a:solidFill>
                  <a:schemeClr val="bg1"/>
                </a:solidFill>
              </a:defRPr>
            </a:lvl1pPr>
          </a:lstStyle>
          <a:p>
            <a:r>
              <a:rPr lang="en-US" dirty="0"/>
              <a:t>Click to edit Master title style</a:t>
            </a:r>
          </a:p>
        </p:txBody>
      </p:sp>
      <p:sp>
        <p:nvSpPr>
          <p:cNvPr id="15" name="Content Placeholder 2"/>
          <p:cNvSpPr>
            <a:spLocks noGrp="1"/>
          </p:cNvSpPr>
          <p:nvPr>
            <p:ph sz="half" idx="16" hasCustomPrompt="1"/>
          </p:nvPr>
        </p:nvSpPr>
        <p:spPr>
          <a:xfrm>
            <a:off x="838200" y="1805940"/>
            <a:ext cx="323850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 using the tools below.</a:t>
            </a:r>
          </a:p>
        </p:txBody>
      </p:sp>
      <p:sp>
        <p:nvSpPr>
          <p:cNvPr id="10" name="Content Placeholder 2"/>
          <p:cNvSpPr>
            <a:spLocks noGrp="1"/>
          </p:cNvSpPr>
          <p:nvPr>
            <p:ph sz="half" idx="13"/>
          </p:nvPr>
        </p:nvSpPr>
        <p:spPr>
          <a:xfrm>
            <a:off x="4301304" y="1805940"/>
            <a:ext cx="7052496"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112147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8704" y="10160"/>
            <a:ext cx="12189832" cy="623824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lvl1pPr>
              <a:defRPr>
                <a:solidFill>
                  <a:schemeClr val="bg1"/>
                </a:solidFill>
              </a:defRPr>
            </a:lvl1pPr>
          </a:lstStyle>
          <a:p>
            <a:r>
              <a:rPr lang="en-US" dirty="0"/>
              <a:t>Click to edit Master title style</a:t>
            </a:r>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5" name="Content Placeholder 2"/>
          <p:cNvSpPr>
            <a:spLocks noGrp="1"/>
          </p:cNvSpPr>
          <p:nvPr>
            <p:ph sz="half" idx="16" hasCustomPrompt="1"/>
          </p:nvPr>
        </p:nvSpPr>
        <p:spPr>
          <a:xfrm>
            <a:off x="4328160" y="1805940"/>
            <a:ext cx="70256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6" name="Content Placeholder 2"/>
          <p:cNvSpPr>
            <a:spLocks noGrp="1"/>
          </p:cNvSpPr>
          <p:nvPr>
            <p:ph sz="half" idx="17" hasCustomPrompt="1"/>
          </p:nvPr>
        </p:nvSpPr>
        <p:spPr>
          <a:xfrm>
            <a:off x="4328160" y="4152900"/>
            <a:ext cx="702564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226280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18" b="-1"/>
          <a:stretch/>
        </p:blipFill>
        <p:spPr>
          <a:xfrm>
            <a:off x="8704" y="0"/>
            <a:ext cx="12189832" cy="624840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lvl1pPr>
              <a:defRPr>
                <a:solidFill>
                  <a:schemeClr val="bg1"/>
                </a:solidFill>
              </a:defRPr>
            </a:lvl1pPr>
          </a:lstStyle>
          <a:p>
            <a:r>
              <a:rPr lang="en-US" dirty="0"/>
              <a:t>Click to edit Master title style</a:t>
            </a:r>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5" name="Content Placeholder 2"/>
          <p:cNvSpPr>
            <a:spLocks noGrp="1"/>
          </p:cNvSpPr>
          <p:nvPr>
            <p:ph sz="half" idx="16" hasCustomPrompt="1"/>
          </p:nvPr>
        </p:nvSpPr>
        <p:spPr>
          <a:xfrm>
            <a:off x="4353560" y="1805940"/>
            <a:ext cx="3550920" cy="2080260"/>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image here</a:t>
            </a:r>
          </a:p>
        </p:txBody>
      </p:sp>
      <p:sp>
        <p:nvSpPr>
          <p:cNvPr id="13" name="Content Placeholder 2"/>
          <p:cNvSpPr>
            <a:spLocks noGrp="1"/>
          </p:cNvSpPr>
          <p:nvPr>
            <p:ph sz="half" idx="18" hasCustomPrompt="1"/>
          </p:nvPr>
        </p:nvSpPr>
        <p:spPr>
          <a:xfrm>
            <a:off x="8115300" y="1805940"/>
            <a:ext cx="323850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6" name="Content Placeholder 2"/>
          <p:cNvSpPr>
            <a:spLocks noGrp="1"/>
          </p:cNvSpPr>
          <p:nvPr>
            <p:ph sz="half" idx="17" hasCustomPrompt="1"/>
          </p:nvPr>
        </p:nvSpPr>
        <p:spPr>
          <a:xfrm>
            <a:off x="4353560" y="4152900"/>
            <a:ext cx="355092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7" name="Content Placeholder 2"/>
          <p:cNvSpPr>
            <a:spLocks noGrp="1"/>
          </p:cNvSpPr>
          <p:nvPr>
            <p:ph sz="half" idx="19" hasCustomPrompt="1"/>
          </p:nvPr>
        </p:nvSpPr>
        <p:spPr>
          <a:xfrm>
            <a:off x="8115300" y="4152900"/>
            <a:ext cx="323850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2425288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263"/>
          <a:stretch/>
        </p:blipFill>
        <p:spPr>
          <a:xfrm>
            <a:off x="8704" y="-15240"/>
            <a:ext cx="12189832" cy="626364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495300" y="365125"/>
            <a:ext cx="3538220" cy="5664835"/>
          </a:xfrm>
        </p:spPr>
        <p:txBody>
          <a:bodyPr>
            <a:normAutofit/>
          </a:bodyPr>
          <a:lstStyle>
            <a:lvl1pPr>
              <a:defRPr sz="4000">
                <a:solidFill>
                  <a:schemeClr val="bg1"/>
                </a:solidFill>
              </a:defRPr>
            </a:lvl1pPr>
          </a:lstStyle>
          <a:p>
            <a:r>
              <a:rPr lang="en-US" dirty="0"/>
              <a:t>Click to edit Master title style</a:t>
            </a:r>
          </a:p>
        </p:txBody>
      </p:sp>
      <p:sp>
        <p:nvSpPr>
          <p:cNvPr id="15" name="Content Placeholder 2"/>
          <p:cNvSpPr>
            <a:spLocks noGrp="1"/>
          </p:cNvSpPr>
          <p:nvPr>
            <p:ph sz="half" idx="16" hasCustomPrompt="1"/>
          </p:nvPr>
        </p:nvSpPr>
        <p:spPr>
          <a:xfrm>
            <a:off x="4246880" y="365125"/>
            <a:ext cx="710692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355544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sp>
        <p:nvSpPr>
          <p:cNvPr id="15" name="Content Placeholder 2"/>
          <p:cNvSpPr>
            <a:spLocks noGrp="1"/>
          </p:cNvSpPr>
          <p:nvPr>
            <p:ph sz="half" idx="16" hasCustomPrompt="1"/>
          </p:nvPr>
        </p:nvSpPr>
        <p:spPr>
          <a:xfrm>
            <a:off x="4246880" y="0"/>
            <a:ext cx="7951656"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2168512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7785846" y="-1"/>
            <a:ext cx="4406153"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495300" y="365125"/>
            <a:ext cx="7048500" cy="5664835"/>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sp>
        <p:nvSpPr>
          <p:cNvPr id="15" name="Content Placeholder 2"/>
          <p:cNvSpPr>
            <a:spLocks noGrp="1"/>
          </p:cNvSpPr>
          <p:nvPr>
            <p:ph sz="half" idx="16" hasCustomPrompt="1"/>
          </p:nvPr>
        </p:nvSpPr>
        <p:spPr>
          <a:xfrm>
            <a:off x="7826188" y="0"/>
            <a:ext cx="4372348"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1209751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15240" y="-1"/>
            <a:ext cx="406146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365125"/>
            <a:ext cx="340106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284980" y="365125"/>
            <a:ext cx="7526020" cy="5664835"/>
          </a:xfrm>
        </p:spPr>
        <p:txBody>
          <a:bodyPr/>
          <a:lstStyle>
            <a:lvl1pPr>
              <a:defRPr>
                <a:solidFill>
                  <a:schemeClr val="bg1"/>
                </a:solidFill>
              </a:defRPr>
            </a:lvl1pPr>
          </a:lstStyle>
          <a:p>
            <a:r>
              <a:rPr lang="en-US" dirty="0"/>
              <a:t>Grids can save time in the decision making process and bring structure to your slides. Click to edit…</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024554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15240" y="-1"/>
            <a:ext cx="752856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174813" y="365125"/>
            <a:ext cx="7234516"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7691718" y="365125"/>
            <a:ext cx="4119282" cy="5664835"/>
          </a:xfrm>
        </p:spPr>
        <p:txBody>
          <a:bodyPr/>
          <a:lstStyle>
            <a:lvl1pPr>
              <a:defRPr>
                <a:solidFill>
                  <a:schemeClr val="bg1"/>
                </a:solidFill>
              </a:defRPr>
            </a:lvl1pPr>
          </a:lstStyle>
          <a:p>
            <a:r>
              <a:rPr lang="en-US" dirty="0"/>
              <a:t>Grids can save time in the decision making process and bring structure to your slides. Click to edit…</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317633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15240" y="-1"/>
            <a:ext cx="12183296"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bg1"/>
                </a:solidFill>
              </a:defRPr>
            </a:lvl1pPr>
          </a:lstStyle>
          <a:p>
            <a:r>
              <a:rPr lang="en-US" dirty="0"/>
              <a:t>Grids can save time in the decision making process and bring structure to your slides. Click to edit…</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629294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15240" y="-1"/>
            <a:ext cx="12183296" cy="354076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1"/>
            <a:ext cx="12192000" cy="35407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3708400"/>
            <a:ext cx="7774940" cy="2321560"/>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7458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4E90D51-5E12-DC9F-D540-574E3AC435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p:cNvSpPr>
            <a:spLocks noGrp="1"/>
          </p:cNvSpPr>
          <p:nvPr>
            <p:ph type="title"/>
          </p:nvPr>
        </p:nvSpPr>
        <p:spPr>
          <a:xfrm>
            <a:off x="838199" y="416815"/>
            <a:ext cx="7072423" cy="780321"/>
          </a:xfrm>
        </p:spPr>
        <p:txBody>
          <a:bodyPr>
            <a:normAutofit/>
          </a:bodyPr>
          <a:lstStyle>
            <a:lvl1pPr>
              <a:defRPr sz="4000" b="1" spc="300" baseline="0">
                <a:solidFill>
                  <a:srgbClr val="002060"/>
                </a:solidFill>
                <a:latin typeface="Open Sans" charset="0"/>
                <a:ea typeface="Open Sans" charset="0"/>
                <a:cs typeface="Open Sans" charset="0"/>
              </a:defRPr>
            </a:lvl1pPr>
          </a:lstStyle>
          <a:p>
            <a:r>
              <a:rPr lang="en-US"/>
              <a:t>Click to edit Master title style</a:t>
            </a:r>
          </a:p>
        </p:txBody>
      </p:sp>
      <p:sp>
        <p:nvSpPr>
          <p:cNvPr id="21" name="Content Placeholder 21"/>
          <p:cNvSpPr>
            <a:spLocks noGrp="1"/>
          </p:cNvSpPr>
          <p:nvPr>
            <p:ph sz="quarter" idx="11"/>
          </p:nvPr>
        </p:nvSpPr>
        <p:spPr>
          <a:xfrm>
            <a:off x="9808176" y="620902"/>
            <a:ext cx="2252663" cy="372145"/>
          </a:xfrm>
        </p:spPr>
        <p:txBody>
          <a:bodyPr>
            <a:normAutofit/>
          </a:bodyPr>
          <a:lstStyle>
            <a:lvl1pPr marL="0" indent="0" algn="ctr">
              <a:buNone/>
              <a:defRPr sz="2000" spc="300" baseline="0">
                <a:solidFill>
                  <a:srgbClr val="002060"/>
                </a:solidFill>
                <a:latin typeface="Open Sans" charset="0"/>
                <a:ea typeface="Open Sans" charset="0"/>
                <a:cs typeface="Open Sans" charset="0"/>
              </a:defRPr>
            </a:lvl1pPr>
          </a:lstStyle>
          <a:p>
            <a:pPr lvl="0"/>
            <a:r>
              <a:rPr lang="en-US"/>
              <a:t>Click to edit Master text styles</a:t>
            </a:r>
          </a:p>
        </p:txBody>
      </p:sp>
      <p:sp>
        <p:nvSpPr>
          <p:cNvPr id="22" name="Content Placeholder 12"/>
          <p:cNvSpPr>
            <a:spLocks noGrp="1"/>
          </p:cNvSpPr>
          <p:nvPr>
            <p:ph sz="quarter" idx="12"/>
          </p:nvPr>
        </p:nvSpPr>
        <p:spPr>
          <a:xfrm>
            <a:off x="838200" y="1776414"/>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chemeClr val="bg1"/>
                </a:solidFill>
                <a:latin typeface="Open Sans" charset="0"/>
                <a:ea typeface="Open Sans" charset="0"/>
                <a:cs typeface="Open Sans" charset="0"/>
              </a:defRPr>
            </a:lvl1pPr>
          </a:lstStyle>
          <a:p>
            <a:pPr lvl="0"/>
            <a:r>
              <a:rPr lang="en-US"/>
              <a:t>Click to edit Master text styles</a:t>
            </a:r>
          </a:p>
        </p:txBody>
      </p:sp>
      <p:sp>
        <p:nvSpPr>
          <p:cNvPr id="23" name="Content Placeholder 14"/>
          <p:cNvSpPr>
            <a:spLocks noGrp="1"/>
          </p:cNvSpPr>
          <p:nvPr>
            <p:ph sz="quarter" idx="13"/>
          </p:nvPr>
        </p:nvSpPr>
        <p:spPr>
          <a:xfrm>
            <a:off x="838200" y="2285999"/>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a:t>Click to edit Master text styles</a:t>
            </a:r>
          </a:p>
        </p:txBody>
      </p:sp>
      <p:sp>
        <p:nvSpPr>
          <p:cNvPr id="24" name="Content Placeholder 12"/>
          <p:cNvSpPr>
            <a:spLocks noGrp="1"/>
          </p:cNvSpPr>
          <p:nvPr>
            <p:ph sz="quarter" idx="14"/>
          </p:nvPr>
        </p:nvSpPr>
        <p:spPr>
          <a:xfrm>
            <a:off x="838200" y="3357676"/>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chemeClr val="bg1"/>
                </a:solidFill>
                <a:latin typeface="Open Sans" charset="0"/>
                <a:ea typeface="Open Sans" charset="0"/>
                <a:cs typeface="Open Sans" charset="0"/>
              </a:defRPr>
            </a:lvl1pPr>
          </a:lstStyle>
          <a:p>
            <a:pPr lvl="0"/>
            <a:r>
              <a:rPr lang="en-US"/>
              <a:t>Click to edit Master text styles</a:t>
            </a:r>
          </a:p>
        </p:txBody>
      </p:sp>
      <p:sp>
        <p:nvSpPr>
          <p:cNvPr id="25" name="Content Placeholder 14"/>
          <p:cNvSpPr>
            <a:spLocks noGrp="1"/>
          </p:cNvSpPr>
          <p:nvPr>
            <p:ph sz="quarter" idx="15"/>
          </p:nvPr>
        </p:nvSpPr>
        <p:spPr>
          <a:xfrm>
            <a:off x="838200" y="3867261"/>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a:t>Click to edit Master text styles</a:t>
            </a:r>
          </a:p>
        </p:txBody>
      </p:sp>
      <p:sp>
        <p:nvSpPr>
          <p:cNvPr id="26" name="Content Placeholder 12"/>
          <p:cNvSpPr>
            <a:spLocks noGrp="1"/>
          </p:cNvSpPr>
          <p:nvPr>
            <p:ph sz="quarter" idx="16"/>
          </p:nvPr>
        </p:nvSpPr>
        <p:spPr>
          <a:xfrm>
            <a:off x="838200" y="4955079"/>
            <a:ext cx="7072313" cy="44579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b="1" spc="300">
                <a:solidFill>
                  <a:schemeClr val="bg1"/>
                </a:solidFill>
                <a:latin typeface="Open Sans" charset="0"/>
                <a:ea typeface="Open Sans" charset="0"/>
                <a:cs typeface="Open Sans" charset="0"/>
              </a:defRPr>
            </a:lvl1pPr>
          </a:lstStyle>
          <a:p>
            <a:pPr lvl="0"/>
            <a:r>
              <a:rPr lang="en-US"/>
              <a:t>Click to edit Master text styles</a:t>
            </a:r>
          </a:p>
        </p:txBody>
      </p:sp>
      <p:sp>
        <p:nvSpPr>
          <p:cNvPr id="27" name="Content Placeholder 14"/>
          <p:cNvSpPr>
            <a:spLocks noGrp="1"/>
          </p:cNvSpPr>
          <p:nvPr>
            <p:ph sz="quarter" idx="17"/>
          </p:nvPr>
        </p:nvSpPr>
        <p:spPr>
          <a:xfrm>
            <a:off x="838200" y="5464664"/>
            <a:ext cx="7072313" cy="829341"/>
          </a:xfrm>
        </p:spPr>
        <p:txBody>
          <a:bodyPr>
            <a:noAutofit/>
          </a:bodyPr>
          <a:lstStyle>
            <a:lvl1pPr marL="0" indent="0">
              <a:buNone/>
              <a:defRPr lang="en-US" sz="1600" kern="1200" dirty="0">
                <a:solidFill>
                  <a:srgbClr val="002060"/>
                </a:solidFill>
                <a:latin typeface="Open Sans" charset="0"/>
                <a:ea typeface="Open Sans" charset="0"/>
                <a:cs typeface="Open Sans" charset="0"/>
              </a:defRPr>
            </a:lvl1pPr>
          </a:lstStyle>
          <a:p>
            <a:pPr lvl="0"/>
            <a:r>
              <a:rPr lang="en-US"/>
              <a:t>Click to edit Master text styles</a:t>
            </a:r>
          </a:p>
        </p:txBody>
      </p:sp>
    </p:spTree>
    <p:extLst>
      <p:ext uri="{BB962C8B-B14F-4D97-AF65-F5344CB8AC3E}">
        <p14:creationId xmlns:p14="http://schemas.microsoft.com/office/powerpoint/2010/main" val="2242004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flipV="1">
            <a:off x="15240" y="3540760"/>
            <a:ext cx="12183296" cy="270764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495300" y="457200"/>
            <a:ext cx="7774940" cy="2910840"/>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sp>
        <p:nvSpPr>
          <p:cNvPr id="15" name="Content Placeholder 2"/>
          <p:cNvSpPr>
            <a:spLocks noGrp="1"/>
          </p:cNvSpPr>
          <p:nvPr>
            <p:ph sz="half" idx="16" hasCustomPrompt="1"/>
          </p:nvPr>
        </p:nvSpPr>
        <p:spPr>
          <a:xfrm>
            <a:off x="0" y="3532504"/>
            <a:ext cx="12192000" cy="27158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19" name="Picture 18" descr="Every Day Counts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descr="US Department of Transportation, Federal Highway Administration Logo"/>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625981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dirty="0"/>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0239" y="5607702"/>
            <a:ext cx="2087877" cy="935338"/>
          </a:xfrm>
          <a:prstGeom prst="rect">
            <a:avLst/>
          </a:prstGeom>
        </p:spPr>
      </p:pic>
    </p:spTree>
    <p:extLst>
      <p:ext uri="{BB962C8B-B14F-4D97-AF65-F5344CB8AC3E}">
        <p14:creationId xmlns:p14="http://schemas.microsoft.com/office/powerpoint/2010/main" val="31454863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l="32351" t="3234" b="9921"/>
          <a:stretch/>
        </p:blipFill>
        <p:spPr>
          <a:xfrm>
            <a:off x="3860800" y="0"/>
            <a:ext cx="8337736" cy="5425440"/>
          </a:xfrm>
          <a:prstGeom prst="rect">
            <a:avLst/>
          </a:prstGeom>
        </p:spPr>
      </p:pic>
      <p:sp>
        <p:nvSpPr>
          <p:cNvPr id="8" name="Rectangle 7"/>
          <p:cNvSpPr/>
          <p:nvPr userDrawn="1"/>
        </p:nvSpPr>
        <p:spPr>
          <a:xfrm>
            <a:off x="0" y="0"/>
            <a:ext cx="3939268"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10718" y="1122363"/>
            <a:ext cx="6557282"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110718" y="3602038"/>
            <a:ext cx="655728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solidFill>
              </a:defRPr>
            </a:lvl1pPr>
          </a:lstStyle>
          <a:p>
            <a:fld id="{86AEADFE-9C33-4A43-AA04-9B68B31F725F}" type="datetimeFigureOut">
              <a:rPr lang="en-US" smtClean="0"/>
              <a:pPr/>
              <a:t>8/11/2023</a:t>
            </a:fld>
            <a:endParaRPr lang="en-US" dirty="0"/>
          </a:p>
        </p:txBody>
      </p:sp>
      <p:pic>
        <p:nvPicPr>
          <p:cNvPr id="7" name="Picture 6" descr="US Department of Transportation, Federal Highway Administration Logo">
            <a:extLst>
              <a:ext uri="{FF2B5EF4-FFF2-40B4-BE49-F238E27FC236}">
                <a16:creationId xmlns:a16="http://schemas.microsoft.com/office/drawing/2014/main" id="{52F57845-989D-4C38-8F73-9A27D863DFB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52473" y="5691415"/>
            <a:ext cx="2029888" cy="823232"/>
          </a:xfrm>
          <a:prstGeom prst="rect">
            <a:avLst/>
          </a:prstGeom>
        </p:spPr>
      </p:pic>
    </p:spTree>
    <p:extLst>
      <p:ext uri="{BB962C8B-B14F-4D97-AF65-F5344CB8AC3E}">
        <p14:creationId xmlns:p14="http://schemas.microsoft.com/office/powerpoint/2010/main" val="588832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p:cNvSpPr/>
          <p:nvPr userDrawn="1"/>
        </p:nvSpPr>
        <p:spPr>
          <a:xfrm>
            <a:off x="1" y="180794"/>
            <a:ext cx="12192000" cy="6032046"/>
          </a:xfrm>
          <a:prstGeom prst="rect">
            <a:avLst/>
          </a:prstGeom>
          <a:solidFill>
            <a:srgbClr val="141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US Department of Transportation, Federal Highway Administration Logo"/>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6" name="Slide Number Placeholder 5"/>
          <p:cNvSpPr>
            <a:spLocks noGrp="1"/>
          </p:cNvSpPr>
          <p:nvPr>
            <p:ph type="sldNum" sz="quarter" idx="12"/>
          </p:nvPr>
        </p:nvSpPr>
        <p:spPr>
          <a:xfrm>
            <a:off x="11719560" y="6356350"/>
            <a:ext cx="465001" cy="365125"/>
          </a:xfrm>
        </p:spPr>
        <p:txBody>
          <a:bodyPr/>
          <a:lstStyle>
            <a:lvl1pPr>
              <a:defRPr sz="1000"/>
            </a:lvl1pPr>
          </a:lstStyle>
          <a:p>
            <a:fld id="{C10DD06B-44D0-4B5F-9DB8-096B8174C7B9}" type="slidenum">
              <a:rPr lang="en-US" smtClean="0"/>
              <a:pPr/>
              <a:t>‹#›</a:t>
            </a:fld>
            <a:endParaRPr lang="en-US" dirty="0"/>
          </a:p>
        </p:txBody>
      </p:sp>
    </p:spTree>
    <p:extLst>
      <p:ext uri="{BB962C8B-B14F-4D97-AF65-F5344CB8AC3E}">
        <p14:creationId xmlns:p14="http://schemas.microsoft.com/office/powerpoint/2010/main" val="28556662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F04BF5-EE29-4C7E-A4CC-6EF594EE61C5}"/>
              </a:ext>
            </a:extLst>
          </p:cNvPr>
          <p:cNvSpPr/>
          <p:nvPr userDrawn="1"/>
        </p:nvSpPr>
        <p:spPr>
          <a:xfrm>
            <a:off x="1" y="180794"/>
            <a:ext cx="12192000" cy="6032046"/>
          </a:xfrm>
          <a:prstGeom prst="rect">
            <a:avLst/>
          </a:prstGeom>
          <a:solidFill>
            <a:srgbClr val="141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US Department of Transportation, Federal Highway Administration Logo"/>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6" name="Slide Number Placeholder 5"/>
          <p:cNvSpPr>
            <a:spLocks noGrp="1"/>
          </p:cNvSpPr>
          <p:nvPr>
            <p:ph type="sldNum" sz="quarter" idx="12"/>
          </p:nvPr>
        </p:nvSpPr>
        <p:spPr>
          <a:xfrm>
            <a:off x="11684000" y="6356350"/>
            <a:ext cx="434521" cy="365125"/>
          </a:xfrm>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4177993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t="-263"/>
          <a:stretch/>
        </p:blipFill>
        <p:spPr>
          <a:xfrm>
            <a:off x="2168" y="-20320"/>
            <a:ext cx="12189832" cy="6263640"/>
          </a:xfrm>
          <a:prstGeom prst="rect">
            <a:avLst/>
          </a:prstGeom>
        </p:spPr>
      </p:pic>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6" name="Slide Number Placeholder 5"/>
          <p:cNvSpPr>
            <a:spLocks noGrp="1"/>
          </p:cNvSpPr>
          <p:nvPr>
            <p:ph type="sldNum" sz="quarter" idx="12"/>
          </p:nvPr>
        </p:nvSpPr>
        <p:spPr>
          <a:xfrm>
            <a:off x="11709400" y="6356350"/>
            <a:ext cx="409121" cy="365125"/>
          </a:xfrm>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4064790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4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t="-182"/>
          <a:stretch/>
        </p:blipFill>
        <p:spPr>
          <a:xfrm>
            <a:off x="8704" y="-10160"/>
            <a:ext cx="12189832" cy="6258560"/>
          </a:xfrm>
          <a:prstGeom prst="rect">
            <a:avLst/>
          </a:prstGeom>
        </p:spPr>
      </p:pic>
      <p:sp>
        <p:nvSpPr>
          <p:cNvPr id="11" name="Rectangle 10"/>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200880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0"/>
          <a:stretch/>
        </p:blipFill>
        <p:spPr>
          <a:xfrm>
            <a:off x="8704" y="-5080"/>
            <a:ext cx="12189832" cy="625348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lvl1pPr>
              <a:defRPr>
                <a:solidFill>
                  <a:schemeClr val="bg1"/>
                </a:solidFill>
              </a:defRPr>
            </a:lvl1pPr>
          </a:lstStyle>
          <a:p>
            <a:r>
              <a:rPr lang="en-US" dirty="0"/>
              <a:t>Click to edit Master title style</a:t>
            </a:r>
          </a:p>
        </p:txBody>
      </p:sp>
      <p:sp>
        <p:nvSpPr>
          <p:cNvPr id="13" name="Content Placeholder 2"/>
          <p:cNvSpPr>
            <a:spLocks noGrp="1"/>
          </p:cNvSpPr>
          <p:nvPr>
            <p:ph sz="half" idx="14" hasCustomPrompt="1"/>
          </p:nvPr>
        </p:nvSpPr>
        <p:spPr>
          <a:xfrm>
            <a:off x="8382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One</a:t>
            </a:r>
          </a:p>
          <a:p>
            <a:pPr lvl="1"/>
            <a:r>
              <a:rPr lang="en-US" dirty="0"/>
              <a:t>Subheading</a:t>
            </a:r>
          </a:p>
        </p:txBody>
      </p:sp>
      <p:sp>
        <p:nvSpPr>
          <p:cNvPr id="15" name="Content Placeholder 2"/>
          <p:cNvSpPr>
            <a:spLocks noGrp="1"/>
          </p:cNvSpPr>
          <p:nvPr>
            <p:ph sz="half" idx="16" hasCustomPrompt="1"/>
          </p:nvPr>
        </p:nvSpPr>
        <p:spPr>
          <a:xfrm>
            <a:off x="44704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4" name="Content Placeholder 2"/>
          <p:cNvSpPr>
            <a:spLocks noGrp="1"/>
          </p:cNvSpPr>
          <p:nvPr>
            <p:ph sz="half" idx="15" hasCustomPrompt="1"/>
          </p:nvPr>
        </p:nvSpPr>
        <p:spPr>
          <a:xfrm>
            <a:off x="44704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Two</a:t>
            </a:r>
          </a:p>
          <a:p>
            <a:pPr lvl="1"/>
            <a:r>
              <a:rPr lang="en-US" dirty="0"/>
              <a:t>Subheading</a:t>
            </a:r>
          </a:p>
        </p:txBody>
      </p:sp>
      <p:sp>
        <p:nvSpPr>
          <p:cNvPr id="17" name="Content Placeholder 2"/>
          <p:cNvSpPr>
            <a:spLocks noGrp="1"/>
          </p:cNvSpPr>
          <p:nvPr>
            <p:ph sz="half" idx="18" hasCustomPrompt="1"/>
          </p:nvPr>
        </p:nvSpPr>
        <p:spPr>
          <a:xfrm>
            <a:off x="808736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6" name="Content Placeholder 2"/>
          <p:cNvSpPr>
            <a:spLocks noGrp="1"/>
          </p:cNvSpPr>
          <p:nvPr>
            <p:ph sz="half" idx="17" hasCustomPrompt="1"/>
          </p:nvPr>
        </p:nvSpPr>
        <p:spPr>
          <a:xfrm>
            <a:off x="808736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Three</a:t>
            </a:r>
          </a:p>
          <a:p>
            <a:pPr lvl="1"/>
            <a:r>
              <a:rPr lang="en-US" dirty="0"/>
              <a:t>Subheading</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2771337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0"/>
          <a:stretch/>
        </p:blipFill>
        <p:spPr>
          <a:xfrm>
            <a:off x="8704" y="-5080"/>
            <a:ext cx="12189832" cy="625348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lvl1pPr>
              <a:defRPr>
                <a:solidFill>
                  <a:schemeClr val="bg1"/>
                </a:solidFill>
              </a:defRPr>
            </a:lvl1pPr>
          </a:lstStyle>
          <a:p>
            <a:r>
              <a:rPr lang="en-US" dirty="0"/>
              <a:t>Click to edit Master title style</a:t>
            </a:r>
          </a:p>
        </p:txBody>
      </p:sp>
      <p:sp>
        <p:nvSpPr>
          <p:cNvPr id="10" name="Content Placeholder 2"/>
          <p:cNvSpPr>
            <a:spLocks noGrp="1"/>
          </p:cNvSpPr>
          <p:nvPr>
            <p:ph sz="half" idx="13"/>
          </p:nvPr>
        </p:nvSpPr>
        <p:spPr>
          <a:xfrm>
            <a:off x="838200" y="1805940"/>
            <a:ext cx="3266440"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half" idx="16" hasCustomPrompt="1"/>
          </p:nvPr>
        </p:nvSpPr>
        <p:spPr>
          <a:xfrm>
            <a:off x="4246880" y="1805940"/>
            <a:ext cx="710692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1578119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0"/>
          <a:stretch/>
        </p:blipFill>
        <p:spPr>
          <a:xfrm>
            <a:off x="8704" y="-5080"/>
            <a:ext cx="12189832" cy="625348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lvl1pPr>
              <a:defRPr>
                <a:solidFill>
                  <a:schemeClr val="bg1"/>
                </a:solidFill>
              </a:defRPr>
            </a:lvl1pPr>
          </a:lstStyle>
          <a:p>
            <a:r>
              <a:rPr lang="en-US" dirty="0"/>
              <a:t>Click to edit Master title style</a:t>
            </a:r>
          </a:p>
        </p:txBody>
      </p:sp>
      <p:sp>
        <p:nvSpPr>
          <p:cNvPr id="15" name="Content Placeholder 2"/>
          <p:cNvSpPr>
            <a:spLocks noGrp="1"/>
          </p:cNvSpPr>
          <p:nvPr>
            <p:ph sz="half" idx="16" hasCustomPrompt="1"/>
          </p:nvPr>
        </p:nvSpPr>
        <p:spPr>
          <a:xfrm>
            <a:off x="838200" y="1805940"/>
            <a:ext cx="323850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 using the tools below.</a:t>
            </a:r>
          </a:p>
        </p:txBody>
      </p:sp>
      <p:sp>
        <p:nvSpPr>
          <p:cNvPr id="10" name="Content Placeholder 2"/>
          <p:cNvSpPr>
            <a:spLocks noGrp="1"/>
          </p:cNvSpPr>
          <p:nvPr>
            <p:ph sz="half" idx="13"/>
          </p:nvPr>
        </p:nvSpPr>
        <p:spPr>
          <a:xfrm>
            <a:off x="4301304" y="1805940"/>
            <a:ext cx="7052496"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4294236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6209528-64F6-4CC7-D53B-84DAF2FB0A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0" y="2517260"/>
            <a:ext cx="12192000" cy="1032869"/>
          </a:xfrm>
        </p:spPr>
        <p:txBody>
          <a:bodyPr anchor="b">
            <a:noAutofit/>
          </a:bodyPr>
          <a:lstStyle>
            <a:lvl1pPr algn="ctr">
              <a:defRPr sz="9600" b="0" spc="300">
                <a:solidFill>
                  <a:schemeClr val="bg1"/>
                </a:solidFill>
                <a:latin typeface="Open Sans" charset="0"/>
                <a:ea typeface="Open Sans" charset="0"/>
                <a:cs typeface="Open Sans" charset="0"/>
              </a:defRPr>
            </a:lvl1pPr>
          </a:lstStyle>
          <a:p>
            <a:r>
              <a:rPr lang="en-US"/>
              <a:t>Click to edit Master title style</a:t>
            </a:r>
          </a:p>
        </p:txBody>
      </p:sp>
      <p:sp>
        <p:nvSpPr>
          <p:cNvPr id="9" name="Subtitle 2"/>
          <p:cNvSpPr>
            <a:spLocks noGrp="1"/>
          </p:cNvSpPr>
          <p:nvPr>
            <p:ph type="subTitle" idx="1"/>
          </p:nvPr>
        </p:nvSpPr>
        <p:spPr>
          <a:xfrm>
            <a:off x="1524000" y="3860463"/>
            <a:ext cx="9144000" cy="1655762"/>
          </a:xfrm>
        </p:spPr>
        <p:txBody>
          <a:bodyPr/>
          <a:lstStyle>
            <a:lvl1pPr marL="0" indent="0" algn="ctr">
              <a:buNone/>
              <a:defRPr sz="2400" b="0" spc="300" baseline="0">
                <a:solidFill>
                  <a:schemeClr val="bg1"/>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85676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8704" y="10160"/>
            <a:ext cx="12189832" cy="623824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lvl1pPr>
              <a:defRPr>
                <a:solidFill>
                  <a:schemeClr val="bg1"/>
                </a:solidFill>
              </a:defRPr>
            </a:lvl1pPr>
          </a:lstStyle>
          <a:p>
            <a:r>
              <a:rPr lang="en-US" dirty="0"/>
              <a:t>Click to edit Master title style</a:t>
            </a:r>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5" name="Content Placeholder 2"/>
          <p:cNvSpPr>
            <a:spLocks noGrp="1"/>
          </p:cNvSpPr>
          <p:nvPr>
            <p:ph sz="half" idx="16" hasCustomPrompt="1"/>
          </p:nvPr>
        </p:nvSpPr>
        <p:spPr>
          <a:xfrm>
            <a:off x="4328160" y="1805940"/>
            <a:ext cx="70256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6" name="Content Placeholder 2"/>
          <p:cNvSpPr>
            <a:spLocks noGrp="1"/>
          </p:cNvSpPr>
          <p:nvPr>
            <p:ph sz="half" idx="17" hasCustomPrompt="1"/>
          </p:nvPr>
        </p:nvSpPr>
        <p:spPr>
          <a:xfrm>
            <a:off x="4328160" y="4152900"/>
            <a:ext cx="702564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663963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18" b="-1"/>
          <a:stretch/>
        </p:blipFill>
        <p:spPr>
          <a:xfrm>
            <a:off x="8704" y="0"/>
            <a:ext cx="12189832" cy="624840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lvl1pPr>
              <a:defRPr>
                <a:solidFill>
                  <a:schemeClr val="bg1"/>
                </a:solidFill>
              </a:defRPr>
            </a:lvl1pPr>
          </a:lstStyle>
          <a:p>
            <a:r>
              <a:rPr lang="en-US" dirty="0"/>
              <a:t>Click to edit Master title style</a:t>
            </a:r>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5" name="Content Placeholder 2"/>
          <p:cNvSpPr>
            <a:spLocks noGrp="1"/>
          </p:cNvSpPr>
          <p:nvPr>
            <p:ph sz="half" idx="16" hasCustomPrompt="1"/>
          </p:nvPr>
        </p:nvSpPr>
        <p:spPr>
          <a:xfrm>
            <a:off x="4353560" y="1805940"/>
            <a:ext cx="3550920" cy="2080260"/>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image here</a:t>
            </a:r>
          </a:p>
        </p:txBody>
      </p:sp>
      <p:sp>
        <p:nvSpPr>
          <p:cNvPr id="13" name="Content Placeholder 2"/>
          <p:cNvSpPr>
            <a:spLocks noGrp="1"/>
          </p:cNvSpPr>
          <p:nvPr>
            <p:ph sz="half" idx="18" hasCustomPrompt="1"/>
          </p:nvPr>
        </p:nvSpPr>
        <p:spPr>
          <a:xfrm>
            <a:off x="8115300" y="1805940"/>
            <a:ext cx="323850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6" name="Content Placeholder 2"/>
          <p:cNvSpPr>
            <a:spLocks noGrp="1"/>
          </p:cNvSpPr>
          <p:nvPr>
            <p:ph sz="half" idx="17" hasCustomPrompt="1"/>
          </p:nvPr>
        </p:nvSpPr>
        <p:spPr>
          <a:xfrm>
            <a:off x="4353560" y="4152900"/>
            <a:ext cx="355092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7" name="Content Placeholder 2"/>
          <p:cNvSpPr>
            <a:spLocks noGrp="1"/>
          </p:cNvSpPr>
          <p:nvPr>
            <p:ph sz="half" idx="19" hasCustomPrompt="1"/>
          </p:nvPr>
        </p:nvSpPr>
        <p:spPr>
          <a:xfrm>
            <a:off x="8115300" y="4152900"/>
            <a:ext cx="323850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1917283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263"/>
          <a:stretch/>
        </p:blipFill>
        <p:spPr>
          <a:xfrm>
            <a:off x="8704" y="-15240"/>
            <a:ext cx="12189832" cy="6263640"/>
          </a:xfrm>
          <a:prstGeom prst="rect">
            <a:avLst/>
          </a:prstGeom>
        </p:spPr>
      </p:pic>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495300" y="365125"/>
            <a:ext cx="3538220" cy="5664835"/>
          </a:xfrm>
        </p:spPr>
        <p:txBody>
          <a:bodyPr>
            <a:normAutofit/>
          </a:bodyPr>
          <a:lstStyle>
            <a:lvl1pPr>
              <a:defRPr sz="4000">
                <a:solidFill>
                  <a:schemeClr val="bg1"/>
                </a:solidFill>
              </a:defRPr>
            </a:lvl1pPr>
          </a:lstStyle>
          <a:p>
            <a:r>
              <a:rPr lang="en-US" dirty="0"/>
              <a:t>Click to edit Master title style</a:t>
            </a:r>
          </a:p>
        </p:txBody>
      </p:sp>
      <p:sp>
        <p:nvSpPr>
          <p:cNvPr id="15" name="Content Placeholder 2"/>
          <p:cNvSpPr>
            <a:spLocks noGrp="1"/>
          </p:cNvSpPr>
          <p:nvPr>
            <p:ph sz="half" idx="16" hasCustomPrompt="1"/>
          </p:nvPr>
        </p:nvSpPr>
        <p:spPr>
          <a:xfrm>
            <a:off x="4246880" y="365125"/>
            <a:ext cx="710692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1607716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sp>
        <p:nvSpPr>
          <p:cNvPr id="15" name="Content Placeholder 2"/>
          <p:cNvSpPr>
            <a:spLocks noGrp="1"/>
          </p:cNvSpPr>
          <p:nvPr>
            <p:ph sz="half" idx="16" hasCustomPrompt="1"/>
          </p:nvPr>
        </p:nvSpPr>
        <p:spPr>
          <a:xfrm>
            <a:off x="4246880" y="0"/>
            <a:ext cx="7951656"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114483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7785846" y="-1"/>
            <a:ext cx="4406153"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495300" y="365125"/>
            <a:ext cx="7048500" cy="5664835"/>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sp>
        <p:nvSpPr>
          <p:cNvPr id="15" name="Content Placeholder 2"/>
          <p:cNvSpPr>
            <a:spLocks noGrp="1"/>
          </p:cNvSpPr>
          <p:nvPr>
            <p:ph sz="half" idx="16" hasCustomPrompt="1"/>
          </p:nvPr>
        </p:nvSpPr>
        <p:spPr>
          <a:xfrm>
            <a:off x="7826188" y="0"/>
            <a:ext cx="4372348"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29380724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15240" y="-1"/>
            <a:ext cx="406146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365125"/>
            <a:ext cx="340106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284980" y="365125"/>
            <a:ext cx="7526020" cy="5664835"/>
          </a:xfrm>
        </p:spPr>
        <p:txBody>
          <a:bodyPr/>
          <a:lstStyle>
            <a:lvl1pPr>
              <a:defRPr>
                <a:solidFill>
                  <a:schemeClr val="bg1"/>
                </a:solidFill>
              </a:defRPr>
            </a:lvl1pPr>
          </a:lstStyle>
          <a:p>
            <a:r>
              <a:rPr lang="en-US" dirty="0"/>
              <a:t>Grids can save time in the decision making process and bring structure to your slides. Click to edit…</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149077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15240" y="-1"/>
            <a:ext cx="752856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174813" y="365125"/>
            <a:ext cx="7234516"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7691718" y="365125"/>
            <a:ext cx="4119282" cy="5664835"/>
          </a:xfrm>
        </p:spPr>
        <p:txBody>
          <a:bodyPr/>
          <a:lstStyle>
            <a:lvl1pPr>
              <a:defRPr>
                <a:solidFill>
                  <a:schemeClr val="bg1"/>
                </a:solidFill>
              </a:defRPr>
            </a:lvl1pPr>
          </a:lstStyle>
          <a:p>
            <a:r>
              <a:rPr lang="en-US" dirty="0"/>
              <a:t>Grids can save time in the decision making process and bring structure to your slides. Click to edit…</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2557462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15240" y="-1"/>
            <a:ext cx="12183296"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bg1"/>
                </a:solidFill>
              </a:defRPr>
            </a:lvl1pPr>
          </a:lstStyle>
          <a:p>
            <a:r>
              <a:rPr lang="en-US" dirty="0"/>
              <a:t>Grids can save time in the decision making process and bring structure to your slides. Click to edit…</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443011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a:off x="15240" y="-1"/>
            <a:ext cx="12183296" cy="354076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1"/>
            <a:ext cx="12192000" cy="35407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3708400"/>
            <a:ext cx="7774940" cy="2321560"/>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535677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7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2" name="Rectangle 11"/>
          <p:cNvSpPr/>
          <p:nvPr userDrawn="1"/>
        </p:nvSpPr>
        <p:spPr>
          <a:xfrm flipV="1">
            <a:off x="15240" y="3540760"/>
            <a:ext cx="12183296" cy="270764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495300" y="457200"/>
            <a:ext cx="7774940" cy="2910840"/>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sp>
        <p:nvSpPr>
          <p:cNvPr id="15" name="Content Placeholder 2"/>
          <p:cNvSpPr>
            <a:spLocks noGrp="1"/>
          </p:cNvSpPr>
          <p:nvPr>
            <p:ph sz="half" idx="16" hasCustomPrompt="1"/>
          </p:nvPr>
        </p:nvSpPr>
        <p:spPr>
          <a:xfrm>
            <a:off x="0" y="3532504"/>
            <a:ext cx="12192000" cy="27158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20" name="Picture 19" descr="US Department of Transportation, Federal Highway Administration Logo"/>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58799" y="6248400"/>
            <a:ext cx="1360761" cy="6096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Tree>
    <p:extLst>
      <p:ext uri="{BB962C8B-B14F-4D97-AF65-F5344CB8AC3E}">
        <p14:creationId xmlns:p14="http://schemas.microsoft.com/office/powerpoint/2010/main" val="3152928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DFDCA-9F6B-1CA3-280E-A7E2756C448A}"/>
              </a:ext>
            </a:extLst>
          </p:cNvPr>
          <p:cNvGraphicFramePr>
            <a:graphicFrameLocks/>
          </p:cNvGraphicFramePr>
          <p:nvPr>
            <p:custDataLst>
              <p:tags r:id="rId1"/>
            </p:custDataLst>
          </p:nvPr>
        </p:nvGraphicFramePr>
        <p:xfrm>
          <a:off x="0" y="0"/>
          <a:ext cx="211138" cy="158750"/>
        </p:xfrm>
        <a:graphic>
          <a:graphicData uri="http://schemas.openxmlformats.org/presentationml/2006/ole">
            <mc:AlternateContent xmlns:mc="http://schemas.openxmlformats.org/markup-compatibility/2006">
              <mc:Choice xmlns:v="urn:schemas-microsoft-com:vml" Requires="v">
                <p:oleObj name="think-cell Slide" r:id="rId3" imgW="0" imgH="0" progId="">
                  <p:embed/>
                </p:oleObj>
              </mc:Choice>
              <mc:Fallback>
                <p:oleObj name="think-cell Slide" r:id="rId3" imgW="0" imgH="0" progId="">
                  <p:embed/>
                  <p:pic>
                    <p:nvPicPr>
                      <p:cNvPr id="2" name="Object 1" hidden="1">
                        <a:extLst>
                          <a:ext uri="{FF2B5EF4-FFF2-40B4-BE49-F238E27FC236}">
                            <a16:creationId xmlns:a16="http://schemas.microsoft.com/office/drawing/2014/main" id="{220DFDCA-9F6B-1CA3-280E-A7E2756C448A}"/>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11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51262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l="32351" t="3234" b="9921"/>
          <a:stretch/>
        </p:blipFill>
        <p:spPr>
          <a:xfrm>
            <a:off x="3860800" y="0"/>
            <a:ext cx="8337736" cy="5425440"/>
          </a:xfrm>
          <a:prstGeom prst="rect">
            <a:avLst/>
          </a:prstGeom>
        </p:spPr>
      </p:pic>
      <p:sp>
        <p:nvSpPr>
          <p:cNvPr id="8" name="Rectangle 7"/>
          <p:cNvSpPr/>
          <p:nvPr userDrawn="1"/>
        </p:nvSpPr>
        <p:spPr>
          <a:xfrm>
            <a:off x="0" y="0"/>
            <a:ext cx="3939268"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10718" y="1122363"/>
            <a:ext cx="6557282"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110718" y="3602038"/>
            <a:ext cx="655728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solidFill>
              </a:defRPr>
            </a:lvl1pPr>
          </a:lstStyle>
          <a:p>
            <a:fld id="{86AEADFE-9C33-4A43-AA04-9B68B31F725F}" type="datetimeFigureOut">
              <a:rPr lang="en-US" smtClean="0"/>
              <a:pPr/>
              <a:t>8/11/2023</a:t>
            </a:fld>
            <a:endParaRPr lang="en-US" dirty="0"/>
          </a:p>
        </p:txBody>
      </p:sp>
    </p:spTree>
    <p:extLst>
      <p:ext uri="{BB962C8B-B14F-4D97-AF65-F5344CB8AC3E}">
        <p14:creationId xmlns:p14="http://schemas.microsoft.com/office/powerpoint/2010/main" val="4061499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t="-263"/>
          <a:stretch/>
        </p:blipFill>
        <p:spPr>
          <a:xfrm>
            <a:off x="2168" y="-20320"/>
            <a:ext cx="12189832" cy="6878320"/>
          </a:xfrm>
          <a:prstGeom prst="rect">
            <a:avLst/>
          </a:prstGeom>
        </p:spPr>
      </p:pic>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chemeClr val="bg1"/>
                </a:solidFill>
              </a:defRPr>
            </a:lvl1pPr>
          </a:lstStyle>
          <a:p>
            <a:fld id="{C10DD06B-44D0-4B5F-9DB8-096B8174C7B9}" type="slidenum">
              <a:rPr lang="en-US" smtClean="0"/>
              <a:pPr/>
              <a:t>‹#›</a:t>
            </a:fld>
            <a:endParaRPr lang="en-US"/>
          </a:p>
        </p:txBody>
      </p:sp>
    </p:spTree>
    <p:extLst>
      <p:ext uri="{BB962C8B-B14F-4D97-AF65-F5344CB8AC3E}">
        <p14:creationId xmlns:p14="http://schemas.microsoft.com/office/powerpoint/2010/main" val="21491447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15240" y="-1"/>
            <a:ext cx="12183296" cy="354076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1"/>
            <a:ext cx="12192000" cy="35407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3708400"/>
            <a:ext cx="7620000" cy="2321560"/>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8090417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dirty="0"/>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0239" y="5607702"/>
            <a:ext cx="2087877" cy="935338"/>
          </a:xfrm>
          <a:prstGeom prst="rect">
            <a:avLst/>
          </a:prstGeom>
        </p:spPr>
      </p:pic>
    </p:spTree>
    <p:extLst>
      <p:ext uri="{BB962C8B-B14F-4D97-AF65-F5344CB8AC3E}">
        <p14:creationId xmlns:p14="http://schemas.microsoft.com/office/powerpoint/2010/main" val="26190934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ABC0E8-3E78-1C0D-9CAF-38C92F419F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3175"/>
            <a:ext cx="121872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2766" y="268625"/>
            <a:ext cx="11265408" cy="1181353"/>
          </a:xfrm>
          <a:prstGeom prst="rect">
            <a:avLst/>
          </a:prstGeom>
          <a:ln>
            <a:noFill/>
          </a:ln>
        </p:spPr>
        <p:txBody>
          <a:bodyPr tIns="0" bIns="0">
            <a:noAutofit/>
          </a:bodyPr>
          <a:lstStyle>
            <a:lvl1pPr>
              <a:defRPr sz="3800" b="0" i="0">
                <a:solidFill>
                  <a:schemeClr val="bg1"/>
                </a:solidFill>
                <a:latin typeface="Segoe UI Semilight" panose="020B0402040204020203" pitchFamily="34" charset="0"/>
                <a:ea typeface="Segoe UI Symbol" panose="020B0502040204020203" pitchFamily="34" charset="0"/>
                <a:cs typeface="Segoe UI Semilight" panose="020B0402040204020203" pitchFamily="34" charset="0"/>
              </a:defRPr>
            </a:lvl1pPr>
          </a:lstStyle>
          <a:p>
            <a:r>
              <a:rPr lang="en-US"/>
              <a:t>Click to edit Master title style</a:t>
            </a:r>
          </a:p>
        </p:txBody>
      </p:sp>
      <p:sp>
        <p:nvSpPr>
          <p:cNvPr id="4" name="Content Placeholder 3"/>
          <p:cNvSpPr>
            <a:spLocks noGrp="1"/>
          </p:cNvSpPr>
          <p:nvPr>
            <p:ph sz="half" idx="2"/>
          </p:nvPr>
        </p:nvSpPr>
        <p:spPr>
          <a:xfrm>
            <a:off x="496888" y="1730692"/>
            <a:ext cx="11281286" cy="4507547"/>
          </a:xfrm>
          <a:prstGeom prst="rect">
            <a:avLst/>
          </a:prstGeom>
          <a:ln>
            <a:noFill/>
          </a:ln>
        </p:spPr>
        <p:txBody>
          <a:bodyPr/>
          <a:lstStyle>
            <a:lvl1pPr marL="0" indent="0">
              <a:lnSpc>
                <a:spcPct val="100000"/>
              </a:lnSpc>
              <a:spcBef>
                <a:spcPts val="600"/>
              </a:spcBef>
              <a:buClr>
                <a:srgbClr val="035F9F"/>
              </a:buClr>
              <a:buFont typeface="Wingdings" panose="05000000000000000000" pitchFamily="2" charset="2"/>
              <a:buNone/>
              <a:defRPr sz="2400" b="1" i="0">
                <a:solidFill>
                  <a:srgbClr val="02182C"/>
                </a:solidFill>
                <a:latin typeface="Segoe UI Semibold" panose="020B0502040204020203" pitchFamily="34" charset="0"/>
                <a:ea typeface="Segoe UI Symbol" panose="020B0502040204020203" pitchFamily="34" charset="0"/>
                <a:cs typeface="Segoe UI Semibold" panose="020B0502040204020203" pitchFamily="34" charset="0"/>
              </a:defRPr>
            </a:lvl1pPr>
            <a:lvl2pPr marL="457200" indent="-228600">
              <a:lnSpc>
                <a:spcPct val="100000"/>
              </a:lnSpc>
              <a:spcBef>
                <a:spcPts val="600"/>
              </a:spcBef>
              <a:buClr>
                <a:srgbClr val="207470"/>
              </a:buClr>
              <a:buFont typeface="Wingdings" pitchFamily="2" charset="2"/>
              <a:buChar char="§"/>
              <a:tabLst/>
              <a:defRPr sz="2000" b="0" i="0">
                <a:solidFill>
                  <a:srgbClr val="02182C"/>
                </a:solidFill>
                <a:latin typeface="Segoe UI Semilight" panose="020B0402040204020203" pitchFamily="34" charset="0"/>
                <a:ea typeface="Segoe UI Symbol" panose="020B0502040204020203" pitchFamily="34" charset="0"/>
                <a:cs typeface="Segoe UI Semilight" panose="020B0402040204020203" pitchFamily="34" charset="0"/>
              </a:defRPr>
            </a:lvl2pPr>
            <a:lvl3pPr marL="685800" indent="-228600">
              <a:lnSpc>
                <a:spcPct val="100000"/>
              </a:lnSpc>
              <a:spcBef>
                <a:spcPts val="600"/>
              </a:spcBef>
              <a:buClr>
                <a:srgbClr val="146D70"/>
              </a:buClr>
              <a:buFont typeface="Arial" panose="020B0604020202020204" pitchFamily="34" charset="0"/>
              <a:buChar char="•"/>
              <a:defRPr sz="1800" b="0" i="0">
                <a:solidFill>
                  <a:srgbClr val="02182C"/>
                </a:solidFill>
                <a:latin typeface="Segoe UI Semilight" panose="020B0402040204020203" pitchFamily="34" charset="0"/>
                <a:ea typeface="Segoe UI Symbol" panose="020B0502040204020203" pitchFamily="34" charset="0"/>
                <a:cs typeface="Segoe UI Semilight" panose="020B0402040204020203" pitchFamily="34" charset="0"/>
              </a:defRPr>
            </a:lvl3pPr>
            <a:lvl4pPr marL="914400" indent="-228600">
              <a:lnSpc>
                <a:spcPct val="100000"/>
              </a:lnSpc>
              <a:spcBef>
                <a:spcPts val="600"/>
              </a:spcBef>
              <a:buClr>
                <a:srgbClr val="616161"/>
              </a:buClr>
              <a:buFont typeface="Wingdings" pitchFamily="2" charset="2"/>
              <a:buChar char="§"/>
              <a:defRPr sz="1700" b="0" i="0">
                <a:solidFill>
                  <a:srgbClr val="02182C"/>
                </a:solidFill>
                <a:latin typeface="Segoe UI Semilight" panose="020B0402040204020203" pitchFamily="34" charset="0"/>
                <a:ea typeface="Segoe UI Symbol" panose="020B0502040204020203" pitchFamily="34" charset="0"/>
                <a:cs typeface="Segoe UI Semilight" panose="020B0402040204020203" pitchFamily="34" charset="0"/>
              </a:defRPr>
            </a:lvl4pPr>
            <a:lvl5pPr>
              <a:lnSpc>
                <a:spcPts val="2600"/>
              </a:lnSpc>
              <a:spcBef>
                <a:spcPts val="1000"/>
              </a:spcBef>
              <a:defRPr sz="1800">
                <a:solidFill>
                  <a:srgbClr val="343F4E"/>
                </a:solidFill>
                <a:latin typeface="Segoe UI Symbol" panose="020B0502040204020203" pitchFamily="34" charset="0"/>
                <a:ea typeface="Segoe UI Symbol"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8">
            <a:extLst>
              <a:ext uri="{FF2B5EF4-FFF2-40B4-BE49-F238E27FC236}">
                <a16:creationId xmlns:a16="http://schemas.microsoft.com/office/drawing/2014/main" id="{AE49AD19-88C6-B25E-9E6E-B0B9AE8BEADB}"/>
              </a:ext>
            </a:extLst>
          </p:cNvPr>
          <p:cNvSpPr>
            <a:spLocks noGrp="1"/>
          </p:cNvSpPr>
          <p:nvPr>
            <p:ph type="sldNum" sz="quarter" idx="10"/>
          </p:nvPr>
        </p:nvSpPr>
        <p:spPr>
          <a:xfrm>
            <a:off x="11410950" y="6465888"/>
            <a:ext cx="655638" cy="365125"/>
          </a:xfrm>
        </p:spPr>
        <p:txBody>
          <a:bodyPr lIns="0" rIns="0"/>
          <a:lstStyle>
            <a:lvl1pPr>
              <a:defRPr b="1" i="0">
                <a:solidFill>
                  <a:schemeClr val="accent3"/>
                </a:solidFill>
                <a:latin typeface="Segoe UI Semibold" panose="020B0502040204020203" pitchFamily="34" charset="0"/>
                <a:cs typeface="Segoe UI Semibold" panose="020B0502040204020203" pitchFamily="34" charset="0"/>
              </a:defRPr>
            </a:lvl1pPr>
          </a:lstStyle>
          <a:p>
            <a:pPr>
              <a:defRPr/>
            </a:pPr>
            <a:fld id="{CF5C3D93-5247-48F3-A72C-63E8ACB449BC}" type="slidenum">
              <a:rPr lang="en-US"/>
              <a:pPr>
                <a:defRPr/>
              </a:pPr>
              <a:t>‹#›</a:t>
            </a:fld>
            <a:endParaRPr lang="en-US"/>
          </a:p>
        </p:txBody>
      </p:sp>
    </p:spTree>
    <p:extLst>
      <p:ext uri="{BB962C8B-B14F-4D97-AF65-F5344CB8AC3E}">
        <p14:creationId xmlns:p14="http://schemas.microsoft.com/office/powerpoint/2010/main" val="141906222"/>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6/2</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63817" y="6453315"/>
            <a:ext cx="1422400" cy="329184"/>
          </a:xfrm>
        </p:spPr>
        <p:txBody>
          <a:bodyPr/>
          <a:lstStyle>
            <a:lvl1pPr algn="r">
              <a:defRPr baseline="0">
                <a:solidFill>
                  <a:schemeClr val="tx1"/>
                </a:solidFill>
              </a:defRPr>
            </a:lvl1pPr>
          </a:lstStyle>
          <a:p>
            <a:fld id="{5756AFA4-B865-4C52-9144-5891E637B0B5}" type="slidenum">
              <a:rPr lang="en-US" smtClean="0"/>
              <a:pPr/>
              <a:t>‹#›</a:t>
            </a:fld>
            <a:endParaRPr lang="en-US" dirty="0"/>
          </a:p>
        </p:txBody>
      </p:sp>
      <p:pic>
        <p:nvPicPr>
          <p:cNvPr id="2050" name="Picture 2" descr="C:\Users\Harry.Crump.ADDOT\AppData\Local\Temp\1\PK60DA.tmp\FHWA_horizontal_72dpi_150_blk.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5276" y="6017702"/>
            <a:ext cx="2540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489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6/2</a:t>
            </a:r>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a:xfrm>
            <a:off x="551256" y="6528816"/>
            <a:ext cx="1422400" cy="329184"/>
          </a:xfrm>
        </p:spPr>
        <p:txBody>
          <a:bodyPr/>
          <a:lstStyle>
            <a:lvl1pPr>
              <a:defRPr>
                <a:solidFill>
                  <a:schemeClr val="tx1"/>
                </a:solidFill>
              </a:defRPr>
            </a:lvl1pPr>
          </a:lstStyle>
          <a:p>
            <a:fld id="{5756AFA4-B865-4C52-9144-5891E637B0B5}" type="slidenum">
              <a:rPr lang="en-US" smtClean="0"/>
              <a:pPr/>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4807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10.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theme" Target="../theme/theme11.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5.xml"/><Relationship Id="rId4"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16.xml"/><Relationship Id="rId7" Type="http://schemas.openxmlformats.org/officeDocument/2006/relationships/tags" Target="../tags/tag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ags" Target="../tags/tag4.xml"/><Relationship Id="rId11" Type="http://schemas.openxmlformats.org/officeDocument/2006/relationships/oleObject" Target="../embeddings/oleObject3.bin"/><Relationship Id="rId5" Type="http://schemas.openxmlformats.org/officeDocument/2006/relationships/tags" Target="../tags/tag3.xml"/><Relationship Id="rId10" Type="http://schemas.openxmlformats.org/officeDocument/2006/relationships/image" Target="../media/image17.jpg"/><Relationship Id="rId4" Type="http://schemas.openxmlformats.org/officeDocument/2006/relationships/theme" Target="../theme/theme6.xml"/><Relationship Id="rId9" Type="http://schemas.openxmlformats.org/officeDocument/2006/relationships/tags" Target="../tags/tag7.xml"/></Relationships>
</file>

<file path=ppt/slideMasters/_rels/slideMaster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heme" Target="../theme/theme7.xml"/><Relationship Id="rId1" Type="http://schemas.openxmlformats.org/officeDocument/2006/relationships/slideLayout" Target="../slideLayouts/slideLayout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image" Target="../media/image17.jp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9.png"/></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heme" Target="../theme/theme9.xml"/><Relationship Id="rId7" Type="http://schemas.openxmlformats.org/officeDocument/2006/relationships/tags" Target="../tags/tag2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ags" Target="../tags/tag20.xml"/><Relationship Id="rId5" Type="http://schemas.openxmlformats.org/officeDocument/2006/relationships/tags" Target="../tags/tag19.xml"/><Relationship Id="rId10" Type="http://schemas.openxmlformats.org/officeDocument/2006/relationships/image" Target="../media/image17.jpg"/><Relationship Id="rId4" Type="http://schemas.openxmlformats.org/officeDocument/2006/relationships/tags" Target="../tags/tag18.xml"/><Relationship Id="rId9" Type="http://schemas.openxmlformats.org/officeDocument/2006/relationships/oleObject" Target="../embeddings/oleObject6.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6F52FF-A093-3EB6-9461-6A03B6A9423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DA284F9-F96C-FE73-6D7C-FC10541DFC4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9B67C4-A43F-495B-9CC0-EA8833B364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880D9F8-42A9-4637-B96B-E4BD03274DE5}" type="datetimeFigureOut">
              <a:rPr lang="en-US"/>
              <a:pPr>
                <a:defRPr/>
              </a:pPr>
              <a:t>8/11/2023</a:t>
            </a:fld>
            <a:endParaRPr lang="en-US"/>
          </a:p>
        </p:txBody>
      </p:sp>
      <p:sp>
        <p:nvSpPr>
          <p:cNvPr id="5" name="Footer Placeholder 4">
            <a:extLst>
              <a:ext uri="{FF2B5EF4-FFF2-40B4-BE49-F238E27FC236}">
                <a16:creationId xmlns:a16="http://schemas.microsoft.com/office/drawing/2014/main" id="{D9F27F30-277D-3A5A-386B-CE47D08D2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E735A5A-16ED-F499-6B73-78BF0D64E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BF23B5B-E9D0-4453-AA48-6BE2B528E3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84000" y="6356350"/>
            <a:ext cx="457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C10DD06B-44D0-4B5F-9DB8-096B8174C7B9}" type="slidenum">
              <a:rPr lang="en-US" smtClean="0"/>
              <a:pPr/>
              <a:t>‹#›</a:t>
            </a:fld>
            <a:endParaRPr lang="en-US" dirty="0"/>
          </a:p>
        </p:txBody>
      </p:sp>
    </p:spTree>
    <p:extLst>
      <p:ext uri="{BB962C8B-B14F-4D97-AF65-F5344CB8AC3E}">
        <p14:creationId xmlns:p14="http://schemas.microsoft.com/office/powerpoint/2010/main" val="27842491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806" r:id="rId2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56">
          <p15:clr>
            <a:srgbClr val="F26B43"/>
          </p15:clr>
        </p15:guide>
        <p15:guide id="2" pos="5112">
          <p15:clr>
            <a:srgbClr val="F26B43"/>
          </p15:clr>
        </p15:guide>
        <p15:guide id="3" pos="2568">
          <p15:clr>
            <a:srgbClr val="F26B43"/>
          </p15:clr>
        </p15:guide>
        <p15:guide id="4" orient="horz" pos="2448">
          <p15:clr>
            <a:srgbClr val="F26B43"/>
          </p15:clr>
        </p15:guide>
        <p15:guide id="5" orient="horz" pos="2616">
          <p15:clr>
            <a:srgbClr val="F26B43"/>
          </p15:clr>
        </p15:guide>
        <p15:guide id="6" orient="horz" pos="288">
          <p15:clr>
            <a:srgbClr val="F26B43"/>
          </p15:clr>
        </p15:guide>
        <p15:guide id="7" pos="312">
          <p15:clr>
            <a:srgbClr val="F26B43"/>
          </p15:clr>
        </p15:guide>
        <p15:guide id="8" pos="7440">
          <p15:clr>
            <a:srgbClr val="F26B43"/>
          </p15:clr>
        </p15:guide>
        <p15:guide id="9" orient="horz" pos="393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84000" y="6356350"/>
            <a:ext cx="457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C10DD06B-44D0-4B5F-9DB8-096B8174C7B9}" type="slidenum">
              <a:rPr lang="en-US" smtClean="0"/>
              <a:pPr/>
              <a:t>‹#›</a:t>
            </a:fld>
            <a:endParaRPr lang="en-US" dirty="0"/>
          </a:p>
        </p:txBody>
      </p:sp>
    </p:spTree>
    <p:extLst>
      <p:ext uri="{BB962C8B-B14F-4D97-AF65-F5344CB8AC3E}">
        <p14:creationId xmlns:p14="http://schemas.microsoft.com/office/powerpoint/2010/main" val="140043125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2" r:id="rId21"/>
    <p:sldLayoutId id="2147483804" r:id="rId2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56">
          <p15:clr>
            <a:srgbClr val="F26B43"/>
          </p15:clr>
        </p15:guide>
        <p15:guide id="2" pos="5112">
          <p15:clr>
            <a:srgbClr val="F26B43"/>
          </p15:clr>
        </p15:guide>
        <p15:guide id="3" pos="2568">
          <p15:clr>
            <a:srgbClr val="F26B43"/>
          </p15:clr>
        </p15:guide>
        <p15:guide id="4" orient="horz" pos="2448">
          <p15:clr>
            <a:srgbClr val="F26B43"/>
          </p15:clr>
        </p15:guide>
        <p15:guide id="5" orient="horz" pos="2616">
          <p15:clr>
            <a:srgbClr val="F26B43"/>
          </p15:clr>
        </p15:guide>
        <p15:guide id="6" orient="horz" pos="288">
          <p15:clr>
            <a:srgbClr val="F26B43"/>
          </p15:clr>
        </p15:guide>
        <p15:guide id="7" pos="312">
          <p15:clr>
            <a:srgbClr val="F26B43"/>
          </p15:clr>
        </p15:guide>
        <p15:guide id="8" pos="7440">
          <p15:clr>
            <a:srgbClr val="F26B43"/>
          </p15:clr>
        </p15:guide>
        <p15:guide id="9" orient="horz" pos="3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aphicFrame>
        <p:nvGraphicFramePr>
          <p:cNvPr id="2050" name="Object 9" hidden="1">
            <a:extLst>
              <a:ext uri="{FF2B5EF4-FFF2-40B4-BE49-F238E27FC236}">
                <a16:creationId xmlns:a16="http://schemas.microsoft.com/office/drawing/2014/main" id="{96FBE12F-9E57-E330-088F-DEE612CC173B}"/>
              </a:ext>
            </a:extLst>
          </p:cNvPr>
          <p:cNvGraphicFramePr>
            <a:graphicFrameLocks/>
          </p:cNvGraphicFramePr>
          <p:nvPr>
            <p:custDataLst>
              <p:tags r:id="rId3"/>
            </p:custDataLst>
          </p:nvPr>
        </p:nvGraphicFramePr>
        <p:xfrm>
          <a:off x="0" y="0"/>
          <a:ext cx="211138" cy="158750"/>
        </p:xfrm>
        <a:graphic>
          <a:graphicData uri="http://schemas.openxmlformats.org/presentationml/2006/ole">
            <mc:AlternateContent xmlns:mc="http://schemas.openxmlformats.org/markup-compatibility/2006">
              <mc:Choice xmlns:v="urn:schemas-microsoft-com:vml" Requires="v">
                <p:oleObj name="think-cell Slide" r:id="rId5" imgW="0" imgH="0" progId="">
                  <p:embed/>
                </p:oleObj>
              </mc:Choice>
              <mc:Fallback>
                <p:oleObj name="think-cell Slide" r:id="rId5" imgW="0" imgH="0" progId="">
                  <p:embed/>
                  <p:pic>
                    <p:nvPicPr>
                      <p:cNvPr id="2050" name="Object 9" hidden="1">
                        <a:extLst>
                          <a:ext uri="{FF2B5EF4-FFF2-40B4-BE49-F238E27FC236}">
                            <a16:creationId xmlns:a16="http://schemas.microsoft.com/office/drawing/2014/main" id="{96FBE12F-9E57-E330-088F-DEE612CC173B}"/>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11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51" name="Picture 2" descr="Icon&#10;&#10;Description automatically generated">
            <a:extLst>
              <a:ext uri="{FF2B5EF4-FFF2-40B4-BE49-F238E27FC236}">
                <a16:creationId xmlns:a16="http://schemas.microsoft.com/office/drawing/2014/main" id="{C9851567-4005-BFB7-AA6B-989297DB18C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775075" y="447675"/>
            <a:ext cx="46228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Logo, company name&#10;&#10;Description automatically generated with medium confidence">
            <a:extLst>
              <a:ext uri="{FF2B5EF4-FFF2-40B4-BE49-F238E27FC236}">
                <a16:creationId xmlns:a16="http://schemas.microsoft.com/office/drawing/2014/main" id="{474A3831-9B4F-F37D-617B-ACFEFAE31D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86325" y="1620838"/>
            <a:ext cx="23923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16" r:id="rId1"/>
  </p:sldLayoutIdLst>
  <p:hf hdr="0" dt="0"/>
  <p:txStyles>
    <p:titleStyle>
      <a:lvl1pPr algn="l" defTabSz="1217613" rtl="0" eaLnBrk="0" fontAlgn="base" hangingPunct="0">
        <a:spcBef>
          <a:spcPct val="0"/>
        </a:spcBef>
        <a:spcAft>
          <a:spcPct val="0"/>
        </a:spcAft>
        <a:defRPr lang="en-US" sz="2600" kern="1200" dirty="0">
          <a:solidFill>
            <a:srgbClr val="0D49CD"/>
          </a:solidFill>
          <a:latin typeface="Helvetica" pitchFamily="2" charset="0"/>
          <a:ea typeface="+mn-ea"/>
          <a:cs typeface="Arial" pitchFamily="34" charset="0"/>
        </a:defRPr>
      </a:lvl1pPr>
      <a:lvl2pPr algn="l" defTabSz="1217613" rtl="0" eaLnBrk="0" fontAlgn="base" hangingPunct="0">
        <a:spcBef>
          <a:spcPct val="0"/>
        </a:spcBef>
        <a:spcAft>
          <a:spcPct val="0"/>
        </a:spcAft>
        <a:defRPr sz="2600">
          <a:solidFill>
            <a:srgbClr val="0D49CD"/>
          </a:solidFill>
          <a:latin typeface="Helvetica" panose="020B0604020202020204" pitchFamily="34" charset="0"/>
          <a:cs typeface="Arial" panose="020B0604020202020204" pitchFamily="34" charset="0"/>
        </a:defRPr>
      </a:lvl2pPr>
      <a:lvl3pPr algn="l" defTabSz="1217613" rtl="0" eaLnBrk="0" fontAlgn="base" hangingPunct="0">
        <a:spcBef>
          <a:spcPct val="0"/>
        </a:spcBef>
        <a:spcAft>
          <a:spcPct val="0"/>
        </a:spcAft>
        <a:defRPr sz="2600">
          <a:solidFill>
            <a:srgbClr val="0D49CD"/>
          </a:solidFill>
          <a:latin typeface="Helvetica" panose="020B0604020202020204" pitchFamily="34" charset="0"/>
          <a:cs typeface="Arial" panose="020B0604020202020204" pitchFamily="34" charset="0"/>
        </a:defRPr>
      </a:lvl3pPr>
      <a:lvl4pPr algn="l" defTabSz="1217613" rtl="0" eaLnBrk="0" fontAlgn="base" hangingPunct="0">
        <a:spcBef>
          <a:spcPct val="0"/>
        </a:spcBef>
        <a:spcAft>
          <a:spcPct val="0"/>
        </a:spcAft>
        <a:defRPr sz="2600">
          <a:solidFill>
            <a:srgbClr val="0D49CD"/>
          </a:solidFill>
          <a:latin typeface="Helvetica" panose="020B0604020202020204" pitchFamily="34" charset="0"/>
          <a:cs typeface="Arial" panose="020B0604020202020204" pitchFamily="34" charset="0"/>
        </a:defRPr>
      </a:lvl4pPr>
      <a:lvl5pPr algn="l" defTabSz="1217613" rtl="0" eaLnBrk="0" fontAlgn="base" hangingPunct="0">
        <a:spcBef>
          <a:spcPct val="0"/>
        </a:spcBef>
        <a:spcAft>
          <a:spcPct val="0"/>
        </a:spcAft>
        <a:defRPr sz="2600">
          <a:solidFill>
            <a:srgbClr val="0D49CD"/>
          </a:solidFill>
          <a:latin typeface="Helvetica" panose="020B0604020202020204" pitchFamily="34" charset="0"/>
          <a:cs typeface="Arial" panose="020B0604020202020204" pitchFamily="34" charset="0"/>
        </a:defRPr>
      </a:lvl5pPr>
      <a:lvl6pPr marL="457200" algn="l" defTabSz="1217613" rtl="0" fontAlgn="base">
        <a:spcBef>
          <a:spcPct val="0"/>
        </a:spcBef>
        <a:spcAft>
          <a:spcPct val="0"/>
        </a:spcAft>
        <a:defRPr sz="2600">
          <a:solidFill>
            <a:srgbClr val="0D49CD"/>
          </a:solidFill>
          <a:latin typeface="Helvetica" panose="020B0604020202020204" pitchFamily="34" charset="0"/>
          <a:cs typeface="Arial" panose="020B0604020202020204" pitchFamily="34" charset="0"/>
        </a:defRPr>
      </a:lvl6pPr>
      <a:lvl7pPr marL="914400" algn="l" defTabSz="1217613" rtl="0" fontAlgn="base">
        <a:spcBef>
          <a:spcPct val="0"/>
        </a:spcBef>
        <a:spcAft>
          <a:spcPct val="0"/>
        </a:spcAft>
        <a:defRPr sz="2600">
          <a:solidFill>
            <a:srgbClr val="0D49CD"/>
          </a:solidFill>
          <a:latin typeface="Helvetica" panose="020B0604020202020204" pitchFamily="34" charset="0"/>
          <a:cs typeface="Arial" panose="020B0604020202020204" pitchFamily="34" charset="0"/>
        </a:defRPr>
      </a:lvl7pPr>
      <a:lvl8pPr marL="1371600" algn="l" defTabSz="1217613" rtl="0" fontAlgn="base">
        <a:spcBef>
          <a:spcPct val="0"/>
        </a:spcBef>
        <a:spcAft>
          <a:spcPct val="0"/>
        </a:spcAft>
        <a:defRPr sz="2600">
          <a:solidFill>
            <a:srgbClr val="0D49CD"/>
          </a:solidFill>
          <a:latin typeface="Helvetica" panose="020B0604020202020204" pitchFamily="34" charset="0"/>
          <a:cs typeface="Arial" panose="020B0604020202020204" pitchFamily="34" charset="0"/>
        </a:defRPr>
      </a:lvl8pPr>
      <a:lvl9pPr marL="1828800" algn="l" defTabSz="1217613" rtl="0" fontAlgn="base">
        <a:spcBef>
          <a:spcPct val="0"/>
        </a:spcBef>
        <a:spcAft>
          <a:spcPct val="0"/>
        </a:spcAft>
        <a:defRPr sz="2600">
          <a:solidFill>
            <a:srgbClr val="0D49CD"/>
          </a:solidFill>
          <a:latin typeface="Helvetica" panose="020B0604020202020204" pitchFamily="34" charset="0"/>
          <a:cs typeface="Arial" panose="020B0604020202020204" pitchFamily="34" charset="0"/>
        </a:defRPr>
      </a:lvl9pPr>
    </p:titleStyle>
    <p:bodyStyle>
      <a:lvl1pPr marL="306388" indent="-306388" algn="l" defTabSz="1217613" rtl="0" eaLnBrk="0" fontAlgn="base" hangingPunct="0">
        <a:spcBef>
          <a:spcPct val="0"/>
        </a:spcBef>
        <a:spcAft>
          <a:spcPts val="800"/>
        </a:spcAft>
        <a:buClr>
          <a:srgbClr val="205588"/>
        </a:buClr>
        <a:buFont typeface="Wingdings" panose="05000000000000000000" pitchFamily="2" charset="2"/>
        <a:buChar char="§"/>
        <a:defRPr sz="2600" kern="1200">
          <a:solidFill>
            <a:schemeClr val="tx1"/>
          </a:solidFill>
          <a:latin typeface="Helvetica" pitchFamily="2" charset="0"/>
          <a:ea typeface="+mn-ea"/>
          <a:cs typeface="+mn-cs"/>
        </a:defRPr>
      </a:lvl1pPr>
      <a:lvl2pPr marL="684213" indent="-306388" algn="l" defTabSz="1217613" rtl="0" eaLnBrk="0" fontAlgn="base" hangingPunct="0">
        <a:spcBef>
          <a:spcPct val="0"/>
        </a:spcBef>
        <a:spcAft>
          <a:spcPts val="800"/>
        </a:spcAft>
        <a:buClr>
          <a:srgbClr val="205588"/>
        </a:buClr>
        <a:buFont typeface="Franklin Gothic Book" panose="020B0503020102020204" pitchFamily="34" charset="0"/>
        <a:buChar char="–"/>
        <a:defRPr sz="2600" kern="1200">
          <a:solidFill>
            <a:schemeClr val="tx1"/>
          </a:solidFill>
          <a:latin typeface="Helvetica" pitchFamily="2" charset="0"/>
          <a:ea typeface="+mn-ea"/>
          <a:cs typeface="+mn-cs"/>
        </a:defRPr>
      </a:lvl2pPr>
      <a:lvl3pPr marL="989013" indent="-227013" algn="l" defTabSz="1217613" rtl="0" eaLnBrk="0" fontAlgn="base" hangingPunct="0">
        <a:spcBef>
          <a:spcPct val="0"/>
        </a:spcBef>
        <a:spcAft>
          <a:spcPts val="800"/>
        </a:spcAft>
        <a:buClr>
          <a:srgbClr val="205588"/>
        </a:buClr>
        <a:buFont typeface="Arial" panose="020B0604020202020204" pitchFamily="34" charset="0"/>
        <a:buChar char="•"/>
        <a:defRPr sz="2600" kern="1200">
          <a:solidFill>
            <a:schemeClr val="tx1"/>
          </a:solidFill>
          <a:latin typeface="Helvetica" pitchFamily="2" charset="0"/>
          <a:ea typeface="+mn-ea"/>
          <a:cs typeface="+mn-cs"/>
        </a:defRPr>
      </a:lvl3pPr>
      <a:lvl4pPr marL="1293813" indent="-303213" algn="l" defTabSz="1217613" rtl="0" eaLnBrk="0" fontAlgn="base" hangingPunct="0">
        <a:spcBef>
          <a:spcPct val="0"/>
        </a:spcBef>
        <a:spcAft>
          <a:spcPts val="800"/>
        </a:spcAft>
        <a:buClr>
          <a:srgbClr val="205588"/>
        </a:buClr>
        <a:buFont typeface="Franklin Gothic Book" panose="020B0503020102020204" pitchFamily="34" charset="0"/>
        <a:buChar char="–"/>
        <a:defRPr sz="2600" kern="1200">
          <a:solidFill>
            <a:schemeClr val="tx1"/>
          </a:solidFill>
          <a:latin typeface="Helvetica" pitchFamily="2" charset="0"/>
          <a:ea typeface="+mn-ea"/>
          <a:cs typeface="+mn-cs"/>
        </a:defRPr>
      </a:lvl4pPr>
      <a:lvl5pPr marL="1522413" indent="-227013" algn="l" defTabSz="1217613" rtl="0" eaLnBrk="0" fontAlgn="base" hangingPunct="0">
        <a:spcBef>
          <a:spcPct val="0"/>
        </a:spcBef>
        <a:spcAft>
          <a:spcPts val="800"/>
        </a:spcAft>
        <a:buClr>
          <a:srgbClr val="205588"/>
        </a:buClr>
        <a:buFont typeface="Arial" panose="020B0604020202020204" pitchFamily="34" charset="0"/>
        <a:buChar char="»"/>
        <a:defRPr sz="2600" kern="1200">
          <a:solidFill>
            <a:schemeClr val="tx1"/>
          </a:solidFill>
          <a:latin typeface="Helvetica" pitchFamily="2"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57DF114-8C39-36F5-FA3F-81432DB2DBA1}"/>
              </a:ext>
            </a:extLst>
          </p:cNvPr>
          <p:cNvSpPr>
            <a:spLocks noGrp="1" noChangeArrowheads="1"/>
          </p:cNvSpPr>
          <p:nvPr>
            <p:ph type="title"/>
          </p:nvPr>
        </p:nvSpPr>
        <p:spPr bwMode="auto">
          <a:xfrm>
            <a:off x="609600" y="365125"/>
            <a:ext cx="1098708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s-MX" altLang="en-US"/>
          </a:p>
        </p:txBody>
      </p:sp>
      <p:sp>
        <p:nvSpPr>
          <p:cNvPr id="3075" name="Text Placeholder 2">
            <a:extLst>
              <a:ext uri="{FF2B5EF4-FFF2-40B4-BE49-F238E27FC236}">
                <a16:creationId xmlns:a16="http://schemas.microsoft.com/office/drawing/2014/main" id="{B3CD46A4-4481-9278-F587-3FB35038C407}"/>
              </a:ext>
            </a:extLst>
          </p:cNvPr>
          <p:cNvSpPr>
            <a:spLocks noGrp="1" noChangeArrowheads="1"/>
          </p:cNvSpPr>
          <p:nvPr>
            <p:ph type="body" idx="1"/>
          </p:nvPr>
        </p:nvSpPr>
        <p:spPr bwMode="auto">
          <a:xfrm>
            <a:off x="609600" y="1825625"/>
            <a:ext cx="109870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s-MX" altLang="en-US"/>
          </a:p>
        </p:txBody>
      </p:sp>
      <p:sp>
        <p:nvSpPr>
          <p:cNvPr id="4" name="Date Placeholder 3">
            <a:extLst>
              <a:ext uri="{FF2B5EF4-FFF2-40B4-BE49-F238E27FC236}">
                <a16:creationId xmlns:a16="http://schemas.microsoft.com/office/drawing/2014/main" id="{E5F33C14-E8B6-4AB3-DD28-58C8523AA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s-MX"/>
          </a:p>
        </p:txBody>
      </p:sp>
      <p:sp>
        <p:nvSpPr>
          <p:cNvPr id="5" name="Footer Placeholder 4">
            <a:extLst>
              <a:ext uri="{FF2B5EF4-FFF2-40B4-BE49-F238E27FC236}">
                <a16:creationId xmlns:a16="http://schemas.microsoft.com/office/drawing/2014/main" id="{FD839257-B704-F08A-D0C5-24C2728A7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s-MX"/>
              <a:t>PWI Instructor Meeting 2022</a:t>
            </a:r>
          </a:p>
        </p:txBody>
      </p:sp>
      <p:sp>
        <p:nvSpPr>
          <p:cNvPr id="6" name="Slide Number Placeholder 5">
            <a:extLst>
              <a:ext uri="{FF2B5EF4-FFF2-40B4-BE49-F238E27FC236}">
                <a16:creationId xmlns:a16="http://schemas.microsoft.com/office/drawing/2014/main" id="{2B1C807F-A486-FAC2-E994-52E57014E9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EE3540F-7AB8-4920-8BF3-7F57B5FD8D35}" type="slidenum">
              <a:rPr lang="es-MX"/>
              <a:pPr>
                <a:defRPr/>
              </a:pPr>
              <a:t>‹#›</a:t>
            </a:fld>
            <a:endParaRPr lang="es-MX"/>
          </a:p>
        </p:txBody>
      </p:sp>
    </p:spTree>
  </p:cSld>
  <p:clrMap bg1="lt1" tx1="dk1" bg2="lt2" tx2="dk2" accent1="accent1" accent2="accent2" accent3="accent3" accent4="accent4" accent5="accent5" accent6="accent6" hlink="hlink" folHlink="folHlink"/>
  <p:sldLayoutIdLst>
    <p:sldLayoutId id="2147484317"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Calibri" panose="020F0502020204030204" pitchFamily="34" charset="0"/>
        <a:buChar char="-"/>
        <a:defRPr sz="32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Wingdings" panose="05000000000000000000" pitchFamily="2" charset="2"/>
        <a:buChar char="§"/>
        <a:defRPr sz="32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Calibri" panose="020F0502020204030204" pitchFamily="34" charset="0"/>
        <a:buChar char="›"/>
        <a:defRPr sz="32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Wingdings" panose="05000000000000000000" pitchFamily="2" charset="2"/>
        <a:buChar char="ü"/>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r>
              <a:rPr lang="en-US" dirty="0"/>
              <a:t>6/2</a:t>
            </a:r>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623684" y="6492602"/>
            <a:ext cx="1422400" cy="329184"/>
          </a:xfrm>
          <a:prstGeom prst="rect">
            <a:avLst/>
          </a:prstGeom>
        </p:spPr>
        <p:txBody>
          <a:bodyPr vert="horz" lIns="91440" tIns="45720" rIns="91440" bIns="45720" rtlCol="0" anchor="ctr"/>
          <a:lstStyle>
            <a:lvl1pPr algn="l">
              <a:defRPr sz="1400" b="1">
                <a:solidFill>
                  <a:schemeClr val="tx1"/>
                </a:solidFill>
              </a:defRPr>
            </a:lvl1pPr>
          </a:lstStyle>
          <a:p>
            <a:fld id="{5756AFA4-B865-4C52-9144-5891E637B0B5}" type="slidenum">
              <a:rPr lang="en-US" smtClean="0"/>
              <a:pPr/>
              <a:t>‹#›</a:t>
            </a:fld>
            <a:endParaRPr lang="en-US" dirty="0"/>
          </a:p>
        </p:txBody>
      </p:sp>
    </p:spTree>
    <p:extLst>
      <p:ext uri="{BB962C8B-B14F-4D97-AF65-F5344CB8AC3E}">
        <p14:creationId xmlns:p14="http://schemas.microsoft.com/office/powerpoint/2010/main" val="910857823"/>
      </p:ext>
    </p:extLst>
  </p:cSld>
  <p:clrMap bg1="lt1" tx1="dk1" bg2="lt2" tx2="dk2" accent1="accent1" accent2="accent2" accent3="accent3" accent4="accent4" accent5="accent5" accent6="accent6" hlink="hlink" folHlink="folHlink"/>
  <p:sldLayoutIdLst>
    <p:sldLayoutId id="2147484320" r:id="rId1"/>
    <p:sldLayoutId id="2147484321" r:id="rId2"/>
  </p:sldLayoutIdLst>
  <p:hf hdr="0" dt="0"/>
  <p:txStyles>
    <p:titleStyle>
      <a:lvl1pPr algn="l" defTabSz="914400" rtl="0" eaLnBrk="1" latinLnBrk="0" hangingPunct="1">
        <a:spcBef>
          <a:spcPct val="0"/>
        </a:spcBef>
        <a:buNone/>
        <a:defRPr sz="4000" b="0" i="0" u="none"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F5A1E-9969-8E48-A62C-865CE486F966}" type="datetimeFigureOut">
              <a:rPr lang="en-US" smtClean="0"/>
              <a:t>8/11/2023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5DB28-5316-E148-BED1-E4D3EEEC5D9B}" type="slidenum">
              <a:rPr lang="en-US" smtClean="0"/>
              <a:t>‹#›</a:t>
            </a:fld>
            <a:endParaRPr lang="en-US"/>
          </a:p>
        </p:txBody>
      </p:sp>
    </p:spTree>
    <p:extLst>
      <p:ext uri="{BB962C8B-B14F-4D97-AF65-F5344CB8AC3E}">
        <p14:creationId xmlns:p14="http://schemas.microsoft.com/office/powerpoint/2010/main" val="196363130"/>
      </p:ext>
    </p:extLst>
  </p:cSld>
  <p:clrMap bg1="lt1" tx1="dk1" bg2="lt2" tx2="dk2" accent1="accent1" accent2="accent2" accent3="accent3" accent4="accent4" accent5="accent5" accent6="accent6" hlink="hlink" folHlink="folHlink"/>
  <p:sldLayoutIdLst>
    <p:sldLayoutId id="2147483655" r:id="rId1"/>
    <p:sldLayoutId id="2147483652" r:id="rId2"/>
    <p:sldLayoutId id="2147483651" r:id="rId3"/>
    <p:sldLayoutId id="214748364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C3D2E47-2E1E-CE49-BEE2-8415387622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6286913"/>
            <a:ext cx="12192000" cy="584969"/>
          </a:xfrm>
          <a:prstGeom prst="rect">
            <a:avLst/>
          </a:prstGeom>
        </p:spPr>
      </p:pic>
      <p:graphicFrame>
        <p:nvGraphicFramePr>
          <p:cNvPr id="10" name="Object 9" hidden="1"/>
          <p:cNvGraphicFramePr>
            <a:graphicFrameLocks/>
          </p:cNvGraphicFramePr>
          <p:nvPr>
            <p:custDataLst>
              <p:tags r:id="rId5"/>
            </p:custDataLst>
          </p:nvPr>
        </p:nvGraphicFramePr>
        <p:xfrm>
          <a:off x="0" y="1"/>
          <a:ext cx="211667" cy="158751"/>
        </p:xfrm>
        <a:graphic>
          <a:graphicData uri="http://schemas.openxmlformats.org/presentationml/2006/ole">
            <mc:AlternateContent xmlns:mc="http://schemas.openxmlformats.org/markup-compatibility/2006">
              <mc:Choice xmlns:v="urn:schemas-microsoft-com:vml" Requires="v">
                <p:oleObj name="think-cell Slide" r:id="rId11" imgW="0" imgH="0" progId="">
                  <p:embed/>
                </p:oleObj>
              </mc:Choice>
              <mc:Fallback>
                <p:oleObj name="think-cell Slide" r:id="rId11" imgW="0" imgH="0" progId="">
                  <p:embed/>
                  <p:pic>
                    <p:nvPicPr>
                      <p:cNvPr id="10" name="Object 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1667"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Placeholder 1"/>
          <p:cNvSpPr>
            <a:spLocks noGrp="1"/>
          </p:cNvSpPr>
          <p:nvPr>
            <p:ph type="title"/>
            <p:custDataLst>
              <p:tags r:id="rId6"/>
            </p:custDataLst>
          </p:nvPr>
        </p:nvSpPr>
        <p:spPr bwMode="gray">
          <a:xfrm>
            <a:off x="338237" y="145235"/>
            <a:ext cx="11137899" cy="400110"/>
          </a:xfrm>
          <a:prstGeom prst="rect">
            <a:avLst/>
          </a:prstGeom>
          <a:noFill/>
        </p:spPr>
        <p:txBody>
          <a:bodyPr wrap="square" lIns="0" rtlCol="0">
            <a:spAutoFit/>
          </a:bodyPr>
          <a:lstStyle/>
          <a:p>
            <a:r>
              <a:rPr lang="en-US"/>
              <a:t>Click to edit Master title style</a:t>
            </a:r>
            <a:endParaRPr lang="en-US" dirty="0"/>
          </a:p>
        </p:txBody>
      </p:sp>
      <p:sp>
        <p:nvSpPr>
          <p:cNvPr id="3" name="Text Placeholder 2"/>
          <p:cNvSpPr>
            <a:spLocks noGrp="1"/>
          </p:cNvSpPr>
          <p:nvPr>
            <p:ph type="body" idx="1"/>
            <p:custDataLst>
              <p:tags r:id="rId7"/>
            </p:custDataLst>
          </p:nvPr>
        </p:nvSpPr>
        <p:spPr>
          <a:xfrm>
            <a:off x="338237" y="1056419"/>
            <a:ext cx="11303000" cy="5181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p:nvSpPr>
        <p:spPr>
          <a:xfrm>
            <a:off x="341376" y="6286913"/>
            <a:ext cx="5689600" cy="584969"/>
          </a:xfrm>
          <a:prstGeom prst="rect">
            <a:avLst/>
          </a:prstGeom>
          <a:noFill/>
        </p:spPr>
        <p:txBody>
          <a:bodyPr wrap="none" lIns="0" tIns="0" rIns="0" bIns="0" rtlCol="0" anchor="ctr" anchorCtr="0">
            <a:noAutofit/>
          </a:bodyPr>
          <a:lstStyle/>
          <a:p>
            <a:r>
              <a:rPr lang="en-US" sz="1600" dirty="0">
                <a:solidFill>
                  <a:schemeClr val="bg1"/>
                </a:solidFill>
                <a:latin typeface="Franklin Gothic Book" pitchFamily="34" charset="0"/>
              </a:rPr>
              <a:t>Footer Text </a:t>
            </a:r>
          </a:p>
        </p:txBody>
      </p:sp>
      <p:sp>
        <p:nvSpPr>
          <p:cNvPr id="15" name="TextBox 14">
            <a:extLst>
              <a:ext uri="{FF2B5EF4-FFF2-40B4-BE49-F238E27FC236}">
                <a16:creationId xmlns:a16="http://schemas.microsoft.com/office/drawing/2014/main" id="{EBBBF4F3-27CF-584C-B354-C1AF0B34B8BD}"/>
              </a:ext>
            </a:extLst>
          </p:cNvPr>
          <p:cNvSpPr txBox="1"/>
          <p:nvPr/>
        </p:nvSpPr>
        <p:spPr>
          <a:xfrm>
            <a:off x="9327841" y="6286912"/>
            <a:ext cx="2179852" cy="571088"/>
          </a:xfrm>
          <a:prstGeom prst="rect">
            <a:avLst/>
          </a:prstGeom>
          <a:noFill/>
        </p:spPr>
        <p:txBody>
          <a:bodyPr wrap="none" lIns="0" tIns="0" rIns="0" bIns="0" rtlCol="0" anchor="ctr" anchorCtr="0">
            <a:noAutofit/>
          </a:bodyPr>
          <a:lstStyle/>
          <a:p>
            <a:pPr algn="r"/>
            <a:fld id="{CAAFC295-E4AC-D34C-A518-2E03C6EB7786}" type="datetime4">
              <a:rPr lang="en-US" sz="1600" smtClean="0">
                <a:solidFill>
                  <a:schemeClr val="bg1"/>
                </a:solidFill>
                <a:latin typeface="Franklin Gothic Book" pitchFamily="34" charset="0"/>
              </a:rPr>
              <a:t>August 11, 2023</a:t>
            </a:fld>
            <a:endParaRPr lang="en-US" sz="1600" dirty="0">
              <a:solidFill>
                <a:schemeClr val="bg1"/>
              </a:solidFill>
              <a:latin typeface="Franklin Gothic Book" pitchFamily="34" charset="0"/>
            </a:endParaRPr>
          </a:p>
        </p:txBody>
      </p:sp>
      <p:sp>
        <p:nvSpPr>
          <p:cNvPr id="14" name="Rectangle 13">
            <a:extLst>
              <a:ext uri="{FF2B5EF4-FFF2-40B4-BE49-F238E27FC236}">
                <a16:creationId xmlns:a16="http://schemas.microsoft.com/office/drawing/2014/main" id="{0C99C431-47F6-405E-97C2-1186AEFCA3FF}"/>
              </a:ext>
            </a:extLst>
          </p:cNvPr>
          <p:cNvSpPr/>
          <p:nvPr userDrawn="1">
            <p:custDataLst>
              <p:tags r:id="rId8"/>
            </p:custDataLst>
          </p:nvPr>
        </p:nvSpPr>
        <p:spPr>
          <a:xfrm>
            <a:off x="11849102" y="6461760"/>
            <a:ext cx="342900" cy="236400"/>
          </a:xfrm>
          <a:prstGeom prst="rect">
            <a:avLst/>
          </a:prstGeom>
          <a:solidFill>
            <a:srgbClr val="0B1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itchFamily="34" charset="0"/>
              <a:cs typeface="Arial" pitchFamily="34" charset="0"/>
            </a:endParaRPr>
          </a:p>
        </p:txBody>
      </p:sp>
      <p:sp>
        <p:nvSpPr>
          <p:cNvPr id="16" name="Slide Number Placeholder 5">
            <a:extLst>
              <a:ext uri="{FF2B5EF4-FFF2-40B4-BE49-F238E27FC236}">
                <a16:creationId xmlns:a16="http://schemas.microsoft.com/office/drawing/2014/main" id="{0304E6EC-303A-45B3-B74C-309CD87916DD}"/>
              </a:ext>
            </a:extLst>
          </p:cNvPr>
          <p:cNvSpPr>
            <a:spLocks noGrp="1"/>
          </p:cNvSpPr>
          <p:nvPr>
            <p:ph type="sldNum" sz="quarter" idx="4"/>
            <p:custDataLst>
              <p:tags r:id="rId9"/>
            </p:custDataLst>
          </p:nvPr>
        </p:nvSpPr>
        <p:spPr>
          <a:xfrm>
            <a:off x="11827934" y="6486144"/>
            <a:ext cx="281409" cy="187507"/>
          </a:xfrm>
          <a:prstGeom prst="rect">
            <a:avLst/>
          </a:prstGeom>
        </p:spPr>
        <p:txBody>
          <a:bodyPr vert="horz" wrap="none" lIns="0" tIns="0" rIns="0" bIns="0" rtlCol="0" anchor="ctr">
            <a:noAutofit/>
          </a:bodyPr>
          <a:lstStyle>
            <a:lvl1pPr algn="r">
              <a:defRPr sz="1600">
                <a:solidFill>
                  <a:schemeClr val="tx1">
                    <a:tint val="75000"/>
                  </a:schemeClr>
                </a:solidFill>
              </a:defRPr>
            </a:lvl1pPr>
            <a:lvl2pPr marL="0" indent="0" algn="r" defTabSz="1219170" rtl="0" eaLnBrk="1" latinLnBrk="0" hangingPunct="1">
              <a:buNone/>
              <a:defRPr kumimoji="0" lang="en-US" sz="1467" b="0" i="0" u="none" strike="noStrike" kern="1200" cap="none" spc="0" normalizeH="0" baseline="0" noProof="0" smtClean="0">
                <a:ln>
                  <a:noFill/>
                </a:ln>
                <a:solidFill>
                  <a:schemeClr val="bg1"/>
                </a:solidFill>
                <a:effectLst/>
                <a:uLnTx/>
                <a:uFillTx/>
                <a:latin typeface="Franklin Gothic Demi" panose="020B0703020102020204" pitchFamily="34" charset="0"/>
                <a:ea typeface="+mn-ea"/>
                <a:cs typeface="Arial" pitchFamily="34" charset="0"/>
              </a:defRPr>
            </a:lvl2pPr>
          </a:lstStyle>
          <a:p>
            <a:pPr lvl="1">
              <a:spcBef>
                <a:spcPts val="1200"/>
              </a:spcBef>
            </a:pPr>
            <a:fld id="{126B356D-DBE9-445A-9C43-3D3F41468F04}" type="slidenum">
              <a:rPr lang="en-US" smtClean="0"/>
              <a:pPr lvl="1">
                <a:spcBef>
                  <a:spcPts val="1200"/>
                </a:spcBef>
              </a:pPr>
              <a:t>‹#›</a:t>
            </a:fld>
            <a:endParaRPr lang="en-US" dirty="0"/>
          </a:p>
        </p:txBody>
      </p:sp>
    </p:spTree>
  </p:cSld>
  <p:clrMap bg1="lt1" tx1="dk1" bg2="lt2" tx2="dk2" accent1="accent1" accent2="accent2" accent3="accent3" accent4="accent4" accent5="accent5" accent6="accent6" hlink="hlink" folHlink="folHlink"/>
  <p:sldLayoutIdLst>
    <p:sldLayoutId id="2147483654" r:id="rId1"/>
    <p:sldLayoutId id="2147484322" r:id="rId2"/>
    <p:sldLayoutId id="2147483650" r:id="rId3"/>
  </p:sldLayoutIdLst>
  <p:hf hdr="0" dt="0"/>
  <p:txStyles>
    <p:titleStyle>
      <a:lvl1pPr marL="0" algn="l" defTabSz="914400" rtl="0" eaLnBrk="1" latinLnBrk="0" hangingPunct="1">
        <a:lnSpc>
          <a:spcPct val="100000"/>
        </a:lnSpc>
        <a:spcBef>
          <a:spcPct val="0"/>
        </a:spcBef>
        <a:buNone/>
        <a:defRPr lang="en-US" sz="2000" b="0" kern="1200" dirty="0" smtClean="0">
          <a:solidFill>
            <a:srgbClr val="205588"/>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aphicFrame>
        <p:nvGraphicFramePr>
          <p:cNvPr id="10" name="Object 9" hidden="1"/>
          <p:cNvGraphicFramePr>
            <a:graphicFrameLocks/>
          </p:cNvGraphicFramePr>
          <p:nvPr>
            <p:custDataLst>
              <p:tags r:id="rId3"/>
            </p:custDataLst>
          </p:nvPr>
        </p:nvGraphicFramePr>
        <p:xfrm>
          <a:off x="0" y="2"/>
          <a:ext cx="211667" cy="158751"/>
        </p:xfrm>
        <a:graphic>
          <a:graphicData uri="http://schemas.openxmlformats.org/presentationml/2006/ole">
            <mc:AlternateContent xmlns:mc="http://schemas.openxmlformats.org/markup-compatibility/2006">
              <mc:Choice xmlns:v="urn:schemas-microsoft-com:vml" Requires="v">
                <p:oleObj name="think-cell Slide" r:id="rId8" imgW="0" imgH="0" progId="">
                  <p:embed/>
                </p:oleObj>
              </mc:Choice>
              <mc:Fallback>
                <p:oleObj name="think-cell Slide" r:id="rId8" imgW="0" imgH="0" progId="">
                  <p:embed/>
                  <p:pic>
                    <p:nvPicPr>
                      <p:cNvPr id="10" name="Object 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2"/>
                        <a:ext cx="211667"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Placeholder 1"/>
          <p:cNvSpPr>
            <a:spLocks noGrp="1"/>
          </p:cNvSpPr>
          <p:nvPr>
            <p:ph type="title"/>
            <p:custDataLst>
              <p:tags r:id="rId4"/>
            </p:custDataLst>
          </p:nvPr>
        </p:nvSpPr>
        <p:spPr bwMode="gray">
          <a:xfrm>
            <a:off x="338237" y="193647"/>
            <a:ext cx="11137899" cy="400110"/>
          </a:xfrm>
          <a:prstGeom prst="rect">
            <a:avLst/>
          </a:prstGeom>
          <a:noFill/>
        </p:spPr>
        <p:txBody>
          <a:bodyPr wrap="square" lIns="0" rtlCol="0">
            <a:spAutoFit/>
          </a:bodyPr>
          <a:lstStyle/>
          <a:p>
            <a:r>
              <a:rPr lang="en-US"/>
              <a:t>Click to edit Master title style</a:t>
            </a:r>
            <a:endParaRPr lang="en-US" dirty="0"/>
          </a:p>
        </p:txBody>
      </p:sp>
      <p:sp>
        <p:nvSpPr>
          <p:cNvPr id="3" name="Text Placeholder 2"/>
          <p:cNvSpPr>
            <a:spLocks noGrp="1"/>
          </p:cNvSpPr>
          <p:nvPr>
            <p:ph type="body" idx="1"/>
            <p:custDataLst>
              <p:tags r:id="rId5"/>
            </p:custDataLst>
          </p:nvPr>
        </p:nvSpPr>
        <p:spPr>
          <a:xfrm>
            <a:off x="338237" y="1056419"/>
            <a:ext cx="11303000" cy="51816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a:extLst>
              <a:ext uri="{FF2B5EF4-FFF2-40B4-BE49-F238E27FC236}">
                <a16:creationId xmlns:a16="http://schemas.microsoft.com/office/drawing/2014/main" id="{9E572C71-5614-2A4D-8705-D1984E097A2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6419274"/>
            <a:ext cx="12192000" cy="438727"/>
          </a:xfrm>
          <a:prstGeom prst="rect">
            <a:avLst/>
          </a:prstGeom>
        </p:spPr>
      </p:pic>
      <p:sp>
        <p:nvSpPr>
          <p:cNvPr id="22" name="TextBox 21">
            <a:extLst>
              <a:ext uri="{FF2B5EF4-FFF2-40B4-BE49-F238E27FC236}">
                <a16:creationId xmlns:a16="http://schemas.microsoft.com/office/drawing/2014/main" id="{D3AC596E-8233-6843-8073-142534F4642D}"/>
              </a:ext>
            </a:extLst>
          </p:cNvPr>
          <p:cNvSpPr txBox="1"/>
          <p:nvPr userDrawn="1"/>
        </p:nvSpPr>
        <p:spPr>
          <a:xfrm>
            <a:off x="341376" y="6419274"/>
            <a:ext cx="5689600" cy="438727"/>
          </a:xfrm>
          <a:prstGeom prst="rect">
            <a:avLst/>
          </a:prstGeom>
          <a:noFill/>
        </p:spPr>
        <p:txBody>
          <a:bodyPr wrap="none" lIns="0" tIns="0" rIns="0" bIns="0" rtlCol="0" anchor="ctr" anchorCtr="0">
            <a:noAutofit/>
          </a:bodyPr>
          <a:lstStyle/>
          <a:p>
            <a:r>
              <a:rPr lang="en-US" sz="1200" dirty="0">
                <a:solidFill>
                  <a:schemeClr val="bg1"/>
                </a:solidFill>
                <a:latin typeface="Franklin Gothic Book" pitchFamily="34" charset="0"/>
              </a:rPr>
              <a:t>Bryan District</a:t>
            </a:r>
          </a:p>
        </p:txBody>
      </p:sp>
      <p:sp>
        <p:nvSpPr>
          <p:cNvPr id="23" name="TextBox 22">
            <a:extLst>
              <a:ext uri="{FF2B5EF4-FFF2-40B4-BE49-F238E27FC236}">
                <a16:creationId xmlns:a16="http://schemas.microsoft.com/office/drawing/2014/main" id="{B32BB209-0D08-B14D-A32E-7ABCAB106375}"/>
              </a:ext>
            </a:extLst>
          </p:cNvPr>
          <p:cNvSpPr txBox="1"/>
          <p:nvPr userDrawn="1"/>
        </p:nvSpPr>
        <p:spPr>
          <a:xfrm>
            <a:off x="9327842" y="6419274"/>
            <a:ext cx="2179852" cy="428316"/>
          </a:xfrm>
          <a:prstGeom prst="rect">
            <a:avLst/>
          </a:prstGeom>
          <a:noFill/>
        </p:spPr>
        <p:txBody>
          <a:bodyPr wrap="none" lIns="0" tIns="0" rIns="0" bIns="0" rtlCol="0" anchor="ctr" anchorCtr="0">
            <a:noAutofit/>
          </a:bodyPr>
          <a:lstStyle/>
          <a:p>
            <a:pPr algn="r"/>
            <a:fld id="{CAAFC295-E4AC-D34C-A518-2E03C6EB7786}" type="datetime4">
              <a:rPr lang="en-US" sz="1200" smtClean="0">
                <a:solidFill>
                  <a:schemeClr val="bg1"/>
                </a:solidFill>
                <a:latin typeface="Franklin Gothic Book" pitchFamily="34" charset="0"/>
              </a:rPr>
              <a:t>August 11, 2023</a:t>
            </a:fld>
            <a:endParaRPr lang="en-US" sz="1200" dirty="0">
              <a:solidFill>
                <a:schemeClr val="bg1"/>
              </a:solidFill>
              <a:latin typeface="Franklin Gothic Book" pitchFamily="34" charset="0"/>
            </a:endParaRPr>
          </a:p>
        </p:txBody>
      </p:sp>
      <p:sp>
        <p:nvSpPr>
          <p:cNvPr id="11" name="Rectangle 10">
            <a:extLst>
              <a:ext uri="{FF2B5EF4-FFF2-40B4-BE49-F238E27FC236}">
                <a16:creationId xmlns:a16="http://schemas.microsoft.com/office/drawing/2014/main" id="{0C169081-CB33-4B15-A9BC-39F71CAE6A7A}"/>
              </a:ext>
            </a:extLst>
          </p:cNvPr>
          <p:cNvSpPr/>
          <p:nvPr userDrawn="1">
            <p:custDataLst>
              <p:tags r:id="rId6"/>
            </p:custDataLst>
          </p:nvPr>
        </p:nvSpPr>
        <p:spPr>
          <a:xfrm>
            <a:off x="11849103" y="6556249"/>
            <a:ext cx="342900" cy="177300"/>
          </a:xfrm>
          <a:prstGeom prst="rect">
            <a:avLst/>
          </a:prstGeom>
          <a:solidFill>
            <a:srgbClr val="0B1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itchFamily="34" charset="0"/>
              <a:cs typeface="Arial" pitchFamily="34" charset="0"/>
            </a:endParaRPr>
          </a:p>
        </p:txBody>
      </p:sp>
      <p:sp>
        <p:nvSpPr>
          <p:cNvPr id="12" name="Slide Number Placeholder 5">
            <a:extLst>
              <a:ext uri="{FF2B5EF4-FFF2-40B4-BE49-F238E27FC236}">
                <a16:creationId xmlns:a16="http://schemas.microsoft.com/office/drawing/2014/main" id="{3DE2EEA1-9084-45E9-A746-0F0D42580ED1}"/>
              </a:ext>
            </a:extLst>
          </p:cNvPr>
          <p:cNvSpPr txBox="1">
            <a:spLocks/>
          </p:cNvSpPr>
          <p:nvPr userDrawn="1">
            <p:custDataLst>
              <p:tags r:id="rId7"/>
            </p:custDataLst>
          </p:nvPr>
        </p:nvSpPr>
        <p:spPr>
          <a:xfrm>
            <a:off x="11827936" y="6574537"/>
            <a:ext cx="281409" cy="140631"/>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0" indent="0" algn="r" defTabSz="914400" rtl="0" eaLnBrk="1" latinLnBrk="0" hangingPunct="1">
              <a:buNone/>
              <a:defRPr kumimoji="0" lang="en-US" sz="1100" b="0" i="0" u="none" strike="noStrike" kern="1200" cap="none" spc="0" normalizeH="0" baseline="0" noProof="0" smtClean="0">
                <a:ln>
                  <a:noFill/>
                </a:ln>
                <a:solidFill>
                  <a:schemeClr val="bg1"/>
                </a:solidFill>
                <a:effectLst/>
                <a:uLnTx/>
                <a:uFillTx/>
                <a:latin typeface="Franklin Gothic Demi" panose="020B0703020102020204" pitchFamily="34" charset="0"/>
                <a:ea typeface="+mn-ea"/>
                <a:cs typeface="Arial" pitchFamily="34" charset="0"/>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spcBef>
                <a:spcPts val="900"/>
              </a:spcBef>
            </a:pPr>
            <a:fld id="{126B356D-DBE9-445A-9C43-3D3F41468F04}" type="slidenum">
              <a:rPr lang="en-US" sz="1100" smtClean="0"/>
              <a:pPr lvl="1">
                <a:spcBef>
                  <a:spcPts val="900"/>
                </a:spcBef>
              </a:pPr>
              <a:t>‹#›</a:t>
            </a:fld>
            <a:endParaRPr lang="en-US" sz="1100" dirty="0"/>
          </a:p>
        </p:txBody>
      </p:sp>
    </p:spTree>
  </p:cSld>
  <p:clrMap bg1="lt1" tx1="dk1" bg2="lt2" tx2="dk2" accent1="accent1" accent2="accent2" accent3="accent3" accent4="accent4" accent5="accent5" accent6="accent6" hlink="hlink" folHlink="folHlink"/>
  <p:sldLayoutIdLst>
    <p:sldLayoutId id="2147483663" r:id="rId1"/>
  </p:sldLayoutIdLst>
  <p:hf hdr="0" dt="0"/>
  <p:txStyles>
    <p:titleStyle>
      <a:lvl1pPr marL="0" algn="l" defTabSz="914400" rtl="0" eaLnBrk="1" latinLnBrk="0" hangingPunct="1">
        <a:lnSpc>
          <a:spcPct val="100000"/>
        </a:lnSpc>
        <a:spcBef>
          <a:spcPct val="0"/>
        </a:spcBef>
        <a:buNone/>
        <a:defRPr lang="en-US" sz="2000" b="0" kern="1200" dirty="0" smtClean="0">
          <a:solidFill>
            <a:srgbClr val="205588"/>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8000">
              <a:schemeClr val="bg1">
                <a:lumMod val="95000"/>
              </a:schemeClr>
            </a:gs>
            <a:gs pos="38000">
              <a:schemeClr val="bg1"/>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4855" y="806565"/>
            <a:ext cx="10972799" cy="804672"/>
          </a:xfrm>
          <a:prstGeom prst="rect">
            <a:avLst/>
          </a:prstGeom>
        </p:spPr>
        <p:txBody>
          <a:bodyPr vert="horz" lIns="91440" tIns="45720" rIns="91440" bIns="45720" rtlCol="0" anchor="ctr">
            <a:normAutofit/>
          </a:bodyPr>
          <a:lstStyle/>
          <a:p>
            <a:r>
              <a:rPr lang="en-US" dirty="0"/>
              <a:t>Click to edit Master title style</a:t>
            </a:r>
            <a:endParaRPr lang="es-MX" dirty="0"/>
          </a:p>
        </p:txBody>
      </p:sp>
      <p:sp>
        <p:nvSpPr>
          <p:cNvPr id="3" name="Text Placeholder 2"/>
          <p:cNvSpPr>
            <a:spLocks noGrp="1"/>
          </p:cNvSpPr>
          <p:nvPr>
            <p:ph type="body" idx="1"/>
          </p:nvPr>
        </p:nvSpPr>
        <p:spPr>
          <a:xfrm>
            <a:off x="614855" y="1825625"/>
            <a:ext cx="1097279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pic>
        <p:nvPicPr>
          <p:cNvPr id="12" name="Picture 11"/>
          <p:cNvPicPr>
            <a:picLocks noChangeAspect="1"/>
          </p:cNvPicPr>
          <p:nvPr userDrawn="1"/>
        </p:nvPicPr>
        <p:blipFill>
          <a:blip r:embed="rId4"/>
          <a:stretch>
            <a:fillRect/>
          </a:stretch>
        </p:blipFill>
        <p:spPr>
          <a:xfrm>
            <a:off x="-15770" y="0"/>
            <a:ext cx="12223539" cy="841321"/>
          </a:xfrm>
          <a:prstGeom prst="rect">
            <a:avLst/>
          </a:prstGeom>
        </p:spPr>
      </p:pic>
    </p:spTree>
    <p:extLst>
      <p:ext uri="{BB962C8B-B14F-4D97-AF65-F5344CB8AC3E}">
        <p14:creationId xmlns:p14="http://schemas.microsoft.com/office/powerpoint/2010/main" val="881469508"/>
      </p:ext>
    </p:extLst>
  </p:cSld>
  <p:clrMap bg1="lt1" tx1="dk1" bg2="lt2" tx2="dk2" accent1="accent1" accent2="accent2" accent3="accent3" accent4="accent4" accent5="accent5" accent6="accent6" hlink="hlink" folHlink="folHlink"/>
  <p:sldLayoutIdLst>
    <p:sldLayoutId id="2147483665" r:id="rId1"/>
    <p:sldLayoutId id="2147483664" r:id="rId2"/>
  </p:sldLayoutIdLst>
  <p:transition spd="slow" advClick="0" advTm="5000"/>
  <p:hf hdr="0" dt="0"/>
  <p:txStyles>
    <p:titleStyle>
      <a:lvl1pPr algn="l" defTabSz="914400" rtl="0" eaLnBrk="1" latinLnBrk="0" hangingPunct="1">
        <a:lnSpc>
          <a:spcPct val="90000"/>
        </a:lnSpc>
        <a:spcBef>
          <a:spcPct val="0"/>
        </a:spcBef>
        <a:buNone/>
        <a:defRPr sz="4400" b="1" kern="1200" cap="all" spc="300" baseline="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aphicFrame>
        <p:nvGraphicFramePr>
          <p:cNvPr id="10" name="Object 9" hidden="1"/>
          <p:cNvGraphicFramePr>
            <a:graphicFrameLocks/>
          </p:cNvGraphicFramePr>
          <p:nvPr>
            <p:custDataLst>
              <p:tags r:id="rId4"/>
            </p:custDataLst>
          </p:nvPr>
        </p:nvGraphicFramePr>
        <p:xfrm>
          <a:off x="0" y="2"/>
          <a:ext cx="211667" cy="158751"/>
        </p:xfrm>
        <a:graphic>
          <a:graphicData uri="http://schemas.openxmlformats.org/presentationml/2006/ole">
            <mc:AlternateContent xmlns:mc="http://schemas.openxmlformats.org/markup-compatibility/2006">
              <mc:Choice xmlns:v="urn:schemas-microsoft-com:vml" Requires="v">
                <p:oleObj name="think-cell Slide" r:id="rId9" imgW="0" imgH="0" progId="">
                  <p:embed/>
                </p:oleObj>
              </mc:Choice>
              <mc:Fallback>
                <p:oleObj name="think-cell Slide" r:id="rId9" imgW="0" imgH="0" progId="">
                  <p:embed/>
                  <p:pic>
                    <p:nvPicPr>
                      <p:cNvPr id="10" name="Object 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2"/>
                        <a:ext cx="211667"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Placeholder 1"/>
          <p:cNvSpPr>
            <a:spLocks noGrp="1"/>
          </p:cNvSpPr>
          <p:nvPr>
            <p:ph type="title"/>
            <p:custDataLst>
              <p:tags r:id="rId5"/>
            </p:custDataLst>
          </p:nvPr>
        </p:nvSpPr>
        <p:spPr bwMode="gray">
          <a:xfrm>
            <a:off x="338237" y="145235"/>
            <a:ext cx="11137899" cy="400110"/>
          </a:xfrm>
          <a:prstGeom prst="rect">
            <a:avLst/>
          </a:prstGeom>
          <a:noFill/>
        </p:spPr>
        <p:txBody>
          <a:bodyPr wrap="square" lIns="0" rtlCol="0">
            <a:spAutoFit/>
          </a:bodyPr>
          <a:lstStyle/>
          <a:p>
            <a:r>
              <a:rPr lang="en-US"/>
              <a:t>Click to edit Master title style</a:t>
            </a:r>
            <a:endParaRPr lang="en-US" dirty="0"/>
          </a:p>
        </p:txBody>
      </p:sp>
      <p:sp>
        <p:nvSpPr>
          <p:cNvPr id="3" name="Text Placeholder 2"/>
          <p:cNvSpPr>
            <a:spLocks noGrp="1"/>
          </p:cNvSpPr>
          <p:nvPr>
            <p:ph type="body" idx="1"/>
            <p:custDataLst>
              <p:tags r:id="rId6"/>
            </p:custDataLst>
          </p:nvPr>
        </p:nvSpPr>
        <p:spPr>
          <a:xfrm>
            <a:off x="338237" y="1056419"/>
            <a:ext cx="11303000" cy="5181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a:extLst>
              <a:ext uri="{FF2B5EF4-FFF2-40B4-BE49-F238E27FC236}">
                <a16:creationId xmlns:a16="http://schemas.microsoft.com/office/drawing/2014/main" id="{9E572C71-5614-2A4D-8705-D1984E097A2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 y="6419274"/>
            <a:ext cx="12192000" cy="438727"/>
          </a:xfrm>
          <a:prstGeom prst="rect">
            <a:avLst/>
          </a:prstGeom>
        </p:spPr>
      </p:pic>
      <p:sp>
        <p:nvSpPr>
          <p:cNvPr id="22" name="TextBox 21">
            <a:extLst>
              <a:ext uri="{FF2B5EF4-FFF2-40B4-BE49-F238E27FC236}">
                <a16:creationId xmlns:a16="http://schemas.microsoft.com/office/drawing/2014/main" id="{D3AC596E-8233-6843-8073-142534F4642D}"/>
              </a:ext>
            </a:extLst>
          </p:cNvPr>
          <p:cNvSpPr txBox="1"/>
          <p:nvPr userDrawn="1"/>
        </p:nvSpPr>
        <p:spPr>
          <a:xfrm>
            <a:off x="341376" y="6419274"/>
            <a:ext cx="5689600" cy="438727"/>
          </a:xfrm>
          <a:prstGeom prst="rect">
            <a:avLst/>
          </a:prstGeom>
          <a:noFill/>
        </p:spPr>
        <p:txBody>
          <a:bodyPr wrap="none" lIns="0" tIns="0" rIns="0" bIns="0" rtlCol="0" anchor="ctr" anchorCtr="0">
            <a:noAutofit/>
          </a:bodyPr>
          <a:lstStyle/>
          <a:p>
            <a:r>
              <a:rPr lang="en-US" sz="1200" dirty="0">
                <a:solidFill>
                  <a:schemeClr val="bg1"/>
                </a:solidFill>
                <a:latin typeface="Franklin Gothic Book" pitchFamily="34" charset="0"/>
              </a:rPr>
              <a:t>Texas State Transportation Innovation Council (</a:t>
            </a:r>
            <a:r>
              <a:rPr lang="en-US" sz="1200" dirty="0" err="1">
                <a:solidFill>
                  <a:schemeClr val="bg1"/>
                </a:solidFill>
                <a:latin typeface="Franklin Gothic Book" pitchFamily="34" charset="0"/>
              </a:rPr>
              <a:t>TxSTIC</a:t>
            </a:r>
            <a:r>
              <a:rPr lang="en-US" sz="1200" dirty="0">
                <a:solidFill>
                  <a:schemeClr val="bg1"/>
                </a:solidFill>
                <a:latin typeface="Franklin Gothic Book" pitchFamily="34" charset="0"/>
              </a:rPr>
              <a:t>) </a:t>
            </a:r>
          </a:p>
        </p:txBody>
      </p:sp>
      <p:sp>
        <p:nvSpPr>
          <p:cNvPr id="23" name="TextBox 22">
            <a:extLst>
              <a:ext uri="{FF2B5EF4-FFF2-40B4-BE49-F238E27FC236}">
                <a16:creationId xmlns:a16="http://schemas.microsoft.com/office/drawing/2014/main" id="{B32BB209-0D08-B14D-A32E-7ABCAB106375}"/>
              </a:ext>
            </a:extLst>
          </p:cNvPr>
          <p:cNvSpPr txBox="1"/>
          <p:nvPr userDrawn="1"/>
        </p:nvSpPr>
        <p:spPr>
          <a:xfrm>
            <a:off x="9327841" y="6419273"/>
            <a:ext cx="2179852" cy="428316"/>
          </a:xfrm>
          <a:prstGeom prst="rect">
            <a:avLst/>
          </a:prstGeom>
          <a:noFill/>
        </p:spPr>
        <p:txBody>
          <a:bodyPr wrap="none" lIns="0" tIns="0" rIns="0" bIns="0" rtlCol="0" anchor="ctr" anchorCtr="0">
            <a:noAutofit/>
          </a:bodyPr>
          <a:lstStyle/>
          <a:p>
            <a:pPr algn="r"/>
            <a:fld id="{CAAFC295-E4AC-D34C-A518-2E03C6EB7786}" type="datetime4">
              <a:rPr lang="en-US" sz="1200" smtClean="0">
                <a:solidFill>
                  <a:schemeClr val="bg1"/>
                </a:solidFill>
                <a:latin typeface="Franklin Gothic Book" pitchFamily="34" charset="0"/>
              </a:rPr>
              <a:t>August 11, 2023</a:t>
            </a:fld>
            <a:endParaRPr lang="en-US" sz="1200" dirty="0">
              <a:solidFill>
                <a:schemeClr val="bg1"/>
              </a:solidFill>
              <a:latin typeface="Franklin Gothic Book" pitchFamily="34" charset="0"/>
            </a:endParaRPr>
          </a:p>
        </p:txBody>
      </p:sp>
      <p:sp>
        <p:nvSpPr>
          <p:cNvPr id="11" name="Rectangle 10">
            <a:extLst>
              <a:ext uri="{FF2B5EF4-FFF2-40B4-BE49-F238E27FC236}">
                <a16:creationId xmlns:a16="http://schemas.microsoft.com/office/drawing/2014/main" id="{0C169081-CB33-4B15-A9BC-39F71CAE6A7A}"/>
              </a:ext>
            </a:extLst>
          </p:cNvPr>
          <p:cNvSpPr/>
          <p:nvPr userDrawn="1">
            <p:custDataLst>
              <p:tags r:id="rId7"/>
            </p:custDataLst>
          </p:nvPr>
        </p:nvSpPr>
        <p:spPr>
          <a:xfrm>
            <a:off x="11849102" y="6556248"/>
            <a:ext cx="342900" cy="177300"/>
          </a:xfrm>
          <a:prstGeom prst="rect">
            <a:avLst/>
          </a:prstGeom>
          <a:solidFill>
            <a:srgbClr val="0B1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itchFamily="34" charset="0"/>
              <a:cs typeface="Arial" pitchFamily="34" charset="0"/>
            </a:endParaRPr>
          </a:p>
        </p:txBody>
      </p:sp>
      <p:sp>
        <p:nvSpPr>
          <p:cNvPr id="12" name="Slide Number Placeholder 5">
            <a:extLst>
              <a:ext uri="{FF2B5EF4-FFF2-40B4-BE49-F238E27FC236}">
                <a16:creationId xmlns:a16="http://schemas.microsoft.com/office/drawing/2014/main" id="{3DE2EEA1-9084-45E9-A746-0F0D42580ED1}"/>
              </a:ext>
            </a:extLst>
          </p:cNvPr>
          <p:cNvSpPr txBox="1">
            <a:spLocks/>
          </p:cNvSpPr>
          <p:nvPr userDrawn="1">
            <p:custDataLst>
              <p:tags r:id="rId8"/>
            </p:custDataLst>
          </p:nvPr>
        </p:nvSpPr>
        <p:spPr>
          <a:xfrm>
            <a:off x="11827934" y="6574536"/>
            <a:ext cx="281409" cy="14063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0" indent="0" algn="r" defTabSz="914400" rtl="0" eaLnBrk="1" latinLnBrk="0" hangingPunct="1">
              <a:buNone/>
              <a:defRPr kumimoji="0" lang="en-US" sz="1100" b="0" i="0" u="none" strike="noStrike" kern="1200" cap="none" spc="0" normalizeH="0" baseline="0" noProof="0" smtClean="0">
                <a:ln>
                  <a:noFill/>
                </a:ln>
                <a:solidFill>
                  <a:schemeClr val="bg1"/>
                </a:solidFill>
                <a:effectLst/>
                <a:uLnTx/>
                <a:uFillTx/>
                <a:latin typeface="Franklin Gothic Demi" panose="020B0703020102020204" pitchFamily="34" charset="0"/>
                <a:ea typeface="+mn-ea"/>
                <a:cs typeface="Arial" pitchFamily="34" charset="0"/>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spcBef>
                <a:spcPts val="900"/>
              </a:spcBef>
            </a:pPr>
            <a:fld id="{126B356D-DBE9-445A-9C43-3D3F41468F04}" type="slidenum">
              <a:rPr lang="en-US" sz="1100" smtClean="0"/>
              <a:pPr lvl="1">
                <a:spcBef>
                  <a:spcPts val="900"/>
                </a:spcBef>
              </a:pPr>
              <a:t>‹#›</a:t>
            </a:fld>
            <a:endParaRPr lang="en-US" sz="1100" dirty="0"/>
          </a:p>
        </p:txBody>
      </p:sp>
    </p:spTree>
  </p:cSld>
  <p:clrMap bg1="lt1" tx1="dk1" bg2="lt2" tx2="dk2" accent1="accent1" accent2="accent2" accent3="accent3" accent4="accent4" accent5="accent5" accent6="accent6" hlink="hlink" folHlink="folHlink"/>
  <p:sldLayoutIdLst>
    <p:sldLayoutId id="2147484325" r:id="rId1"/>
    <p:sldLayoutId id="2147484324" r:id="rId2"/>
  </p:sldLayoutIdLst>
  <p:hf hdr="0" dt="0"/>
  <p:txStyles>
    <p:titleStyle>
      <a:lvl1pPr marL="0" algn="l" defTabSz="914400" rtl="0" eaLnBrk="1" latinLnBrk="0" hangingPunct="1">
        <a:lnSpc>
          <a:spcPct val="100000"/>
        </a:lnSpc>
        <a:spcBef>
          <a:spcPct val="0"/>
        </a:spcBef>
        <a:buNone/>
        <a:defRPr lang="en-US" sz="2000" b="0" kern="1200" dirty="0" smtClean="0">
          <a:solidFill>
            <a:srgbClr val="205588"/>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9.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Layout" Target="../diagrams/layout3.xml"/><Relationship Id="rId7" Type="http://schemas.openxmlformats.org/officeDocument/2006/relationships/image" Target="../media/image46.jpeg"/><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48.jpeg"/><Relationship Id="rId4" Type="http://schemas.openxmlformats.org/officeDocument/2006/relationships/diagramQuickStyle" Target="../diagrams/quickStyle3.xml"/><Relationship Id="rId9" Type="http://schemas.openxmlformats.org/officeDocument/2006/relationships/hyperlink" Target="http://www.bing.com/images/search?q=it+image&amp;id=25624904735D312475707DAE1275847AF8B3E670&amp;FORM=IQFRBA#view=detail&amp;id=ADE0C99D03C8E45297D6EDF7EE5C46A1FC965CFE&amp;selectedIndex=4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youtube.com/watch?v=WtMrJSR7iUA" TargetMode="Externa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fhwa.dot.gov/clas/newsletters/" TargetMode="External"/><Relationship Id="rId1" Type="http://schemas.openxmlformats.org/officeDocument/2006/relationships/slideLayout" Target="../slideLayouts/slideLayout8.xml"/><Relationship Id="rId4" Type="http://schemas.openxmlformats.org/officeDocument/2006/relationships/hyperlink" Target="https://public.govdelivery.com/accounts/USDOTFHWA/subscriber/new?topic_id=USDOTFHWA_153"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tags" Target="../tags/tag40.xml"/><Relationship Id="rId3" Type="http://schemas.openxmlformats.org/officeDocument/2006/relationships/tags" Target="../tags/tag25.xml"/><Relationship Id="rId21" Type="http://schemas.openxmlformats.org/officeDocument/2006/relationships/slideLayout" Target="../slideLayouts/slideLayout21.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tags" Target="../tags/tag42.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oleObject" Target="../embeddings/oleObject7.bin"/><Relationship Id="rId10" Type="http://schemas.openxmlformats.org/officeDocument/2006/relationships/tags" Target="../tags/tag32.xml"/><Relationship Id="rId19" Type="http://schemas.openxmlformats.org/officeDocument/2006/relationships/tags" Target="../tags/tag41.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8" Type="http://schemas.openxmlformats.org/officeDocument/2006/relationships/tags" Target="../tags/tag50.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oleObject" Target="../embeddings/oleObject8.bin"/><Relationship Id="rId5" Type="http://schemas.openxmlformats.org/officeDocument/2006/relationships/tags" Target="../tags/tag47.xml"/><Relationship Id="rId10" Type="http://schemas.openxmlformats.org/officeDocument/2006/relationships/notesSlide" Target="../notesSlides/notesSlide2.xml"/><Relationship Id="rId4" Type="http://schemas.openxmlformats.org/officeDocument/2006/relationships/tags" Target="../tags/tag46.xml"/><Relationship Id="rId9"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hyperlink" Target="mailto:Raymond.Belk@uta.edu" TargetMode="External"/><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jpeg"/><Relationship Id="rId4" Type="http://schemas.openxmlformats.org/officeDocument/2006/relationships/image" Target="../media/image9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99.png"/><Relationship Id="rId4" Type="http://schemas.openxmlformats.org/officeDocument/2006/relationships/image" Target="../media/image98.jpeg"/></Relationships>
</file>

<file path=ppt/slides/_rels/slide7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6.xml"/><Relationship Id="rId1" Type="http://schemas.openxmlformats.org/officeDocument/2006/relationships/tags" Target="../tags/tag51.xml"/><Relationship Id="rId4" Type="http://schemas.openxmlformats.org/officeDocument/2006/relationships/image" Target="../media/image105.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xml"/><Relationship Id="rId1" Type="http://schemas.openxmlformats.org/officeDocument/2006/relationships/tags" Target="../tags/tag52.xml"/><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hyperlink" Target="https://www.fhwa.dot.gov/innovation/"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07.tiff"/><Relationship Id="rId4" Type="http://schemas.openxmlformats.org/officeDocument/2006/relationships/notesSlide" Target="../notesSlides/notesSlide5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hyperlink" Target="http://www.tinyurl.com/fhwacongestionreport" TargetMode="Externa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notesSlide" Target="../notesSlides/notesSlide53.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110.png"/><Relationship Id="rId4" Type="http://schemas.openxmlformats.org/officeDocument/2006/relationships/notesSlide" Target="../notesSlides/notesSlide54.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16.xml"/><Relationship Id="rId1" Type="http://schemas.openxmlformats.org/officeDocument/2006/relationships/tags" Target="../tags/tag59.xml"/><Relationship Id="rId5" Type="http://schemas.openxmlformats.org/officeDocument/2006/relationships/image" Target="../media/image112.png"/><Relationship Id="rId4" Type="http://schemas.openxmlformats.org/officeDocument/2006/relationships/image" Target="../media/image108.png"/></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5.xml"/><Relationship Id="rId1" Type="http://schemas.openxmlformats.org/officeDocument/2006/relationships/slideLayout" Target="../slideLayouts/slideLayout1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6.xml"/><Relationship Id="rId1" Type="http://schemas.openxmlformats.org/officeDocument/2006/relationships/tags" Target="../tags/tag60.xml"/><Relationship Id="rId5" Type="http://schemas.openxmlformats.org/officeDocument/2006/relationships/image" Target="../media/image118.png"/><Relationship Id="rId4" Type="http://schemas.openxmlformats.org/officeDocument/2006/relationships/image" Target="../media/image117.png"/></Relationships>
</file>

<file path=ppt/slides/_rels/slide8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svg"/><Relationship Id="rId2" Type="http://schemas.openxmlformats.org/officeDocument/2006/relationships/slideLayout" Target="../slideLayouts/slideLayout16.xml"/><Relationship Id="rId1" Type="http://schemas.openxmlformats.org/officeDocument/2006/relationships/tags" Target="../tags/tag61.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125.svg"/></Relationships>
</file>

<file path=ppt/slides/_rels/slide8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14.xml"/><Relationship Id="rId4" Type="http://schemas.openxmlformats.org/officeDocument/2006/relationships/image" Target="../media/image130.svg"/></Relationships>
</file>

<file path=ppt/slides/_rels/slide89.xml.rels><?xml version="1.0" encoding="UTF-8" standalone="yes"?>
<Relationships xmlns="http://schemas.openxmlformats.org/package/2006/relationships"><Relationship Id="rId2" Type="http://schemas.openxmlformats.org/officeDocument/2006/relationships/hyperlink" Target="mailto:Jeff.Miles@txdot.gov"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www.fhwa.dot.gov/innovation/everydaycounts/reports/edc7_baseline_report_508.pdf" TargetMode="External"/><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1DED-3860-5F85-1CF5-6B07851FF41B}"/>
              </a:ext>
            </a:extLst>
          </p:cNvPr>
          <p:cNvSpPr>
            <a:spLocks noGrp="1"/>
          </p:cNvSpPr>
          <p:nvPr>
            <p:ph type="ctrTitle"/>
          </p:nvPr>
        </p:nvSpPr>
        <p:spPr>
          <a:xfrm>
            <a:off x="0" y="1479550"/>
            <a:ext cx="12192000" cy="1031875"/>
          </a:xfrm>
        </p:spPr>
        <p:txBody>
          <a:bodyPr rtlCol="0"/>
          <a:lstStyle/>
          <a:p>
            <a:pPr eaLnBrk="1" fontAlgn="auto" hangingPunct="1">
              <a:spcAft>
                <a:spcPts val="0"/>
              </a:spcAft>
              <a:defRPr/>
            </a:pPr>
            <a:r>
              <a:rPr lang="en-US" sz="6000">
                <a:latin typeface="Franklin Gothic Medium Cond" panose="020B0606030402020204" pitchFamily="34" charset="0"/>
              </a:rPr>
              <a:t>Texas State Transportation Innovation Council (TxSTIC)</a:t>
            </a:r>
          </a:p>
        </p:txBody>
      </p:sp>
      <p:sp>
        <p:nvSpPr>
          <p:cNvPr id="3" name="Subtitle 2">
            <a:extLst>
              <a:ext uri="{FF2B5EF4-FFF2-40B4-BE49-F238E27FC236}">
                <a16:creationId xmlns:a16="http://schemas.microsoft.com/office/drawing/2014/main" id="{DE681730-5355-E033-97A8-62D7D709017E}"/>
              </a:ext>
            </a:extLst>
          </p:cNvPr>
          <p:cNvSpPr>
            <a:spLocks noGrp="1"/>
          </p:cNvSpPr>
          <p:nvPr>
            <p:ph type="subTitle" idx="1"/>
          </p:nvPr>
        </p:nvSpPr>
        <p:spPr>
          <a:xfrm>
            <a:off x="544513" y="2832100"/>
            <a:ext cx="11382375" cy="1655763"/>
          </a:xfrm>
        </p:spPr>
        <p:txBody>
          <a:bodyPr rtlCol="0">
            <a:normAutofit/>
          </a:bodyPr>
          <a:lstStyle/>
          <a:p>
            <a:pPr eaLnBrk="1" fontAlgn="auto" hangingPunct="1">
              <a:spcAft>
                <a:spcPts val="0"/>
              </a:spcAft>
              <a:buFont typeface="Arial"/>
              <a:buNone/>
              <a:defRPr/>
            </a:pPr>
            <a:endParaRPr lang="en-US" sz="2000" dirty="0">
              <a:latin typeface="+mn-lt"/>
            </a:endParaRPr>
          </a:p>
          <a:p>
            <a:pPr eaLnBrk="1" fontAlgn="auto" hangingPunct="1">
              <a:spcAft>
                <a:spcPts val="0"/>
              </a:spcAft>
              <a:buFont typeface="Arial"/>
              <a:buNone/>
              <a:defRPr/>
            </a:pPr>
            <a:r>
              <a:rPr lang="en-US" sz="3000" b="0" dirty="0">
                <a:latin typeface="Franklin Gothic Medium"/>
                <a:ea typeface="Open Sans"/>
                <a:cs typeface="Open Sans"/>
              </a:rPr>
              <a:t>Tuesday, July 25th, 1:00 PM – 3:30PM - CST </a:t>
            </a:r>
            <a:endParaRPr lang="en-US" sz="3000" b="0" dirty="0">
              <a:latin typeface="Franklin Gothic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191F-42CC-5742-D65E-1EBB2DD98663}"/>
              </a:ext>
            </a:extLst>
          </p:cNvPr>
          <p:cNvSpPr>
            <a:spLocks noGrp="1"/>
          </p:cNvSpPr>
          <p:nvPr>
            <p:ph type="ctrTitle"/>
          </p:nvPr>
        </p:nvSpPr>
        <p:spPr>
          <a:xfrm>
            <a:off x="0" y="1354138"/>
            <a:ext cx="12192000" cy="1033462"/>
          </a:xfrm>
        </p:spPr>
        <p:txBody>
          <a:bodyPr rtlCol="0"/>
          <a:lstStyle/>
          <a:p>
            <a:pPr eaLnBrk="1" fontAlgn="auto" hangingPunct="1">
              <a:lnSpc>
                <a:spcPct val="100000"/>
              </a:lnSpc>
              <a:spcAft>
                <a:spcPts val="0"/>
              </a:spcAft>
              <a:defRPr/>
            </a:pPr>
            <a:r>
              <a:rPr lang="en-US" sz="6600" b="0" dirty="0">
                <a:latin typeface="Franklin Gothic Medium Cond"/>
                <a:ea typeface="Open Sans"/>
                <a:cs typeface="Open Sans"/>
              </a:rPr>
              <a:t>Trinnette Ballard</a:t>
            </a:r>
            <a:endParaRPr lang="en-US" dirty="0">
              <a:latin typeface="Franklin Gothic Medium Cond"/>
              <a:ea typeface="Open Sans"/>
              <a:cs typeface="Open Sans"/>
            </a:endParaRPr>
          </a:p>
        </p:txBody>
      </p:sp>
      <p:sp>
        <p:nvSpPr>
          <p:cNvPr id="3" name="Subtitle 2">
            <a:extLst>
              <a:ext uri="{FF2B5EF4-FFF2-40B4-BE49-F238E27FC236}">
                <a16:creationId xmlns:a16="http://schemas.microsoft.com/office/drawing/2014/main" id="{62C1501F-D953-669D-E84F-66B98C5916CB}"/>
              </a:ext>
            </a:extLst>
          </p:cNvPr>
          <p:cNvSpPr>
            <a:spLocks noGrp="1"/>
          </p:cNvSpPr>
          <p:nvPr>
            <p:ph type="subTitle" idx="1"/>
          </p:nvPr>
        </p:nvSpPr>
        <p:spPr>
          <a:xfrm>
            <a:off x="0" y="2941638"/>
            <a:ext cx="12192000" cy="1898650"/>
          </a:xfrm>
        </p:spPr>
        <p:txBody>
          <a:bodyPr rtlCol="0">
            <a:normAutofit fontScale="92500"/>
          </a:bodyPr>
          <a:lstStyle/>
          <a:p>
            <a:pPr eaLnBrk="1" fontAlgn="auto" hangingPunct="1">
              <a:lnSpc>
                <a:spcPct val="100000"/>
              </a:lnSpc>
              <a:spcBef>
                <a:spcPts val="0"/>
              </a:spcBef>
              <a:spcAft>
                <a:spcPts val="0"/>
              </a:spcAft>
              <a:buFont typeface="Arial"/>
              <a:buNone/>
              <a:defRPr/>
            </a:pPr>
            <a:r>
              <a:rPr lang="en-US" sz="3600" b="0" dirty="0">
                <a:latin typeface="Franklin Gothic Medium Cond"/>
                <a:ea typeface="Open Sans"/>
                <a:cs typeface="Open Sans"/>
              </a:rPr>
              <a:t>FHWA, Office of Innovation and Workforce Solutions</a:t>
            </a:r>
          </a:p>
          <a:p>
            <a:pPr eaLnBrk="1" fontAlgn="auto" hangingPunct="1">
              <a:lnSpc>
                <a:spcPct val="100000"/>
              </a:lnSpc>
              <a:spcBef>
                <a:spcPts val="0"/>
              </a:spcBef>
              <a:spcAft>
                <a:spcPts val="0"/>
              </a:spcAft>
              <a:buFont typeface="Arial"/>
              <a:buNone/>
              <a:defRPr/>
            </a:pPr>
            <a:r>
              <a:rPr lang="en-US" sz="3600" b="0" dirty="0">
                <a:latin typeface="Franklin Gothic Medium Cond"/>
                <a:ea typeface="Open Sans"/>
                <a:cs typeface="Open Sans"/>
              </a:rPr>
              <a:t>Local Aid Support Manager</a:t>
            </a:r>
            <a:br>
              <a:rPr lang="en-US" sz="3200" b="0" dirty="0">
                <a:latin typeface="Franklin Gothic Medium Cond" panose="020B0606030402020204" pitchFamily="34" charset="0"/>
              </a:rPr>
            </a:b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xfrm>
            <a:off x="1211282" y="1303256"/>
            <a:ext cx="9927773" cy="2579975"/>
          </a:xfrm>
          <a:prstGeom prst="rect">
            <a:avLst/>
          </a:prstGeom>
        </p:spPr>
        <p:txBody>
          <a:bodyPr>
            <a:noAutofit/>
          </a:bodyPr>
          <a:lstStyle>
            <a:lvl1pPr>
              <a:defRPr>
                <a:solidFill>
                  <a:srgbClr val="FFFFFF"/>
                </a:solidFill>
                <a:latin typeface="Century Gothic"/>
                <a:ea typeface="Century Gothic"/>
                <a:cs typeface="Century Gothic"/>
                <a:sym typeface="Century Gothic"/>
              </a:defRPr>
            </a:lvl1pPr>
          </a:lstStyle>
          <a:p>
            <a:pPr algn="ctr">
              <a:spcBef>
                <a:spcPts val="0"/>
              </a:spcBef>
              <a:defRPr/>
            </a:pPr>
            <a:r>
              <a:rPr lang="en-US" sz="4000" b="1" cap="none" spc="0" dirty="0">
                <a:solidFill>
                  <a:prstClr val="white"/>
                </a:solidFill>
                <a:effectLst>
                  <a:outerShdw blurRad="38100" dist="38100" dir="2700000" algn="tl">
                    <a:srgbClr val="000000">
                      <a:alpha val="43137"/>
                    </a:srgbClr>
                  </a:outerShdw>
                </a:effectLst>
                <a:latin typeface="Arial"/>
                <a:ea typeface="+mn-ea"/>
                <a:cs typeface="+mn-cs"/>
              </a:rPr>
              <a:t>FHWA Local Aid Support Team</a:t>
            </a:r>
            <a:br>
              <a:rPr lang="en-US" sz="4000" b="1" cap="none" spc="0" dirty="0">
                <a:solidFill>
                  <a:prstClr val="white"/>
                </a:solidFill>
                <a:effectLst>
                  <a:outerShdw blurRad="38100" dist="38100" dir="2700000" algn="tl">
                    <a:srgbClr val="000000">
                      <a:alpha val="43137"/>
                    </a:srgbClr>
                  </a:outerShdw>
                </a:effectLst>
                <a:latin typeface="Arial"/>
                <a:ea typeface="+mn-ea"/>
                <a:cs typeface="+mn-cs"/>
              </a:rPr>
            </a:br>
            <a:r>
              <a:rPr lang="en-US" sz="4000" b="1" cap="none" spc="0" dirty="0">
                <a:solidFill>
                  <a:prstClr val="white"/>
                </a:solidFill>
                <a:effectLst>
                  <a:outerShdw blurRad="38100" dist="38100" dir="2700000" algn="tl">
                    <a:srgbClr val="000000">
                      <a:alpha val="43137"/>
                    </a:srgbClr>
                  </a:outerShdw>
                </a:effectLst>
                <a:latin typeface="Arial"/>
                <a:ea typeface="+mn-ea"/>
                <a:cs typeface="+mn-cs"/>
              </a:rPr>
              <a:t>for</a:t>
            </a:r>
            <a:br>
              <a:rPr lang="en-US" sz="4000" b="1" cap="none" spc="0" dirty="0">
                <a:solidFill>
                  <a:prstClr val="white"/>
                </a:solidFill>
                <a:effectLst>
                  <a:outerShdw blurRad="38100" dist="38100" dir="2700000" algn="tl">
                    <a:srgbClr val="000000">
                      <a:alpha val="43137"/>
                    </a:srgbClr>
                  </a:outerShdw>
                </a:effectLst>
                <a:latin typeface="Arial"/>
                <a:ea typeface="+mn-ea"/>
                <a:cs typeface="+mn-cs"/>
              </a:rPr>
            </a:br>
            <a:r>
              <a:rPr lang="en-US" sz="4000" b="1" cap="none" spc="0" dirty="0">
                <a:solidFill>
                  <a:prstClr val="white"/>
                </a:solidFill>
                <a:effectLst>
                  <a:outerShdw blurRad="38100" dist="38100" dir="2700000" algn="tl">
                    <a:srgbClr val="000000">
                      <a:alpha val="43137"/>
                    </a:srgbClr>
                  </a:outerShdw>
                </a:effectLst>
                <a:latin typeface="Arial"/>
                <a:ea typeface="+mn-ea"/>
                <a:cs typeface="+mn-cs"/>
              </a:rPr>
              <a:t>Texas STIC Summer Meeting</a:t>
            </a:r>
          </a:p>
        </p:txBody>
      </p:sp>
      <p:pic>
        <p:nvPicPr>
          <p:cNvPr id="7" name="Picture 2" descr="C:\Users\Harry.Crump.ADDOT\AppData\Local\Temp\1\PKA318.tmp\FHWA_horizontal_96dpi_150_wh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925" y="6164273"/>
            <a:ext cx="1428950" cy="5620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E340E5-F2E5-4DD1-A5F2-94E173199C89}"/>
              </a:ext>
            </a:extLst>
          </p:cNvPr>
          <p:cNvSpPr txBox="1"/>
          <p:nvPr/>
        </p:nvSpPr>
        <p:spPr>
          <a:xfrm>
            <a:off x="3586602" y="4936659"/>
            <a:ext cx="8420980" cy="167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Trinette Ballard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a:rPr>
              <a:t>Local Aid Support 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Office of </a:t>
            </a:r>
            <a:r>
              <a:rPr lang="en-US" sz="2400" dirty="0">
                <a:solidFill>
                  <a:prstClr val="white"/>
                </a:solidFill>
                <a:latin typeface="Arial"/>
              </a:rPr>
              <a:t>Transportation Innovation and Workforce Solutions</a:t>
            </a: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7379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04C8FA6-49AD-146A-A085-C7C3E6A9B524}"/>
              </a:ext>
            </a:extLst>
          </p:cNvPr>
          <p:cNvSpPr>
            <a:spLocks noGrp="1"/>
          </p:cNvSpPr>
          <p:nvPr>
            <p:ph type="ftr" sz="quarter" idx="11"/>
          </p:nvPr>
        </p:nvSpPr>
        <p:spPr/>
        <p:txBody>
          <a:bodyPr/>
          <a:lstStyle/>
          <a:p>
            <a:r>
              <a:rPr lang="en-US" dirty="0"/>
              <a:t>FHWA Local Aid Support – Office of Innovation and Workforce Solutions</a:t>
            </a:r>
          </a:p>
        </p:txBody>
      </p:sp>
      <p:sp>
        <p:nvSpPr>
          <p:cNvPr id="5" name="Slide Number Placeholder 4">
            <a:extLst>
              <a:ext uri="{FF2B5EF4-FFF2-40B4-BE49-F238E27FC236}">
                <a16:creationId xmlns:a16="http://schemas.microsoft.com/office/drawing/2014/main" id="{EF669CEC-2F22-3444-7561-7818862517DA}"/>
              </a:ext>
            </a:extLst>
          </p:cNvPr>
          <p:cNvSpPr>
            <a:spLocks noGrp="1"/>
          </p:cNvSpPr>
          <p:nvPr>
            <p:ph type="sldNum" sz="quarter" idx="12"/>
          </p:nvPr>
        </p:nvSpPr>
        <p:spPr/>
        <p:txBody>
          <a:bodyPr/>
          <a:lstStyle/>
          <a:p>
            <a:fld id="{5756AFA4-B865-4C52-9144-5891E637B0B5}" type="slidenum">
              <a:rPr lang="en-US" smtClean="0"/>
              <a:pPr/>
              <a:t>12</a:t>
            </a:fld>
            <a:endParaRPr lang="en-US" dirty="0"/>
          </a:p>
        </p:txBody>
      </p:sp>
      <p:graphicFrame>
        <p:nvGraphicFramePr>
          <p:cNvPr id="6" name="Diagram 5">
            <a:extLst>
              <a:ext uri="{FF2B5EF4-FFF2-40B4-BE49-F238E27FC236}">
                <a16:creationId xmlns:a16="http://schemas.microsoft.com/office/drawing/2014/main" id="{137F97D3-CAC3-E063-2497-D47B6B6DA6ED}"/>
              </a:ext>
            </a:extLst>
          </p:cNvPr>
          <p:cNvGraphicFramePr/>
          <p:nvPr/>
        </p:nvGraphicFramePr>
        <p:xfrm>
          <a:off x="175097" y="525295"/>
          <a:ext cx="11916383" cy="6196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B2A94C76-ABA8-BE40-9FF4-B7E79BAE7334}"/>
              </a:ext>
            </a:extLst>
          </p:cNvPr>
          <p:cNvSpPr/>
          <p:nvPr/>
        </p:nvSpPr>
        <p:spPr>
          <a:xfrm>
            <a:off x="8709123" y="5053730"/>
            <a:ext cx="3482877" cy="461665"/>
          </a:xfrm>
          <a:prstGeom prst="rect">
            <a:avLst/>
          </a:prstGeom>
          <a:noFill/>
        </p:spPr>
        <p:txBody>
          <a:bodyPr wrap="none" lIns="91440" tIns="45720" rIns="91440" bIns="45720">
            <a:spAutoFit/>
          </a:bodyPr>
          <a:lstStyle/>
          <a:p>
            <a:pPr algn="ctr"/>
            <a:r>
              <a:rPr lang="en-US"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Workforce Development</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Rectangle 10">
            <a:extLst>
              <a:ext uri="{FF2B5EF4-FFF2-40B4-BE49-F238E27FC236}">
                <a16:creationId xmlns:a16="http://schemas.microsoft.com/office/drawing/2014/main" id="{5A02E30C-AB23-5BAD-8F9F-3333BFDBDC4B}"/>
              </a:ext>
            </a:extLst>
          </p:cNvPr>
          <p:cNvSpPr/>
          <p:nvPr/>
        </p:nvSpPr>
        <p:spPr>
          <a:xfrm>
            <a:off x="10032819" y="5462385"/>
            <a:ext cx="835485" cy="461665"/>
          </a:xfrm>
          <a:prstGeom prst="rect">
            <a:avLst/>
          </a:prstGeom>
          <a:noFill/>
        </p:spPr>
        <p:txBody>
          <a:bodyPr wrap="none" lIns="91440" tIns="45720" rIns="91440" bIns="45720">
            <a:spAutoFit/>
          </a:bodyPr>
          <a:lstStyle/>
          <a:p>
            <a:pPr algn="ctr"/>
            <a:r>
              <a:rPr lang="en-US"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EDC</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2" name="Rectangle 11">
            <a:extLst>
              <a:ext uri="{FF2B5EF4-FFF2-40B4-BE49-F238E27FC236}">
                <a16:creationId xmlns:a16="http://schemas.microsoft.com/office/drawing/2014/main" id="{561AABBF-E2C9-DAE5-6358-C1F3497A401B}"/>
              </a:ext>
            </a:extLst>
          </p:cNvPr>
          <p:cNvSpPr/>
          <p:nvPr/>
        </p:nvSpPr>
        <p:spPr>
          <a:xfrm>
            <a:off x="8668591" y="5871040"/>
            <a:ext cx="3473149" cy="461665"/>
          </a:xfrm>
          <a:prstGeom prst="rect">
            <a:avLst/>
          </a:prstGeom>
          <a:noFill/>
        </p:spPr>
        <p:txBody>
          <a:bodyPr wrap="squar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NHI</a:t>
            </a:r>
          </a:p>
        </p:txBody>
      </p:sp>
    </p:spTree>
    <p:extLst>
      <p:ext uri="{BB962C8B-B14F-4D97-AF65-F5344CB8AC3E}">
        <p14:creationId xmlns:p14="http://schemas.microsoft.com/office/powerpoint/2010/main" val="3401815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5DF6-41E0-412F-60DC-5598AED66E00}"/>
              </a:ext>
            </a:extLst>
          </p:cNvPr>
          <p:cNvSpPr>
            <a:spLocks noGrp="1"/>
          </p:cNvSpPr>
          <p:nvPr>
            <p:ph type="title"/>
          </p:nvPr>
        </p:nvSpPr>
        <p:spPr>
          <a:xfrm>
            <a:off x="0" y="730948"/>
            <a:ext cx="12192000" cy="622774"/>
          </a:xfrm>
        </p:spPr>
        <p:txBody>
          <a:bodyPr>
            <a:normAutofit/>
          </a:bodyPr>
          <a:lstStyle/>
          <a:p>
            <a:pPr algn="ctr"/>
            <a:r>
              <a:rPr lang="en-US" sz="2800" dirty="0"/>
              <a:t>Hello from the Local Aid Support Team</a:t>
            </a:r>
          </a:p>
        </p:txBody>
      </p:sp>
      <p:sp>
        <p:nvSpPr>
          <p:cNvPr id="4" name="Footer Placeholder 3">
            <a:extLst>
              <a:ext uri="{FF2B5EF4-FFF2-40B4-BE49-F238E27FC236}">
                <a16:creationId xmlns:a16="http://schemas.microsoft.com/office/drawing/2014/main" id="{6FFA6A06-54CE-FE61-BDAC-4DB37C6E7141}"/>
              </a:ext>
            </a:extLst>
          </p:cNvPr>
          <p:cNvSpPr>
            <a:spLocks noGrp="1"/>
          </p:cNvSpPr>
          <p:nvPr>
            <p:ph type="ftr" sz="quarter" idx="11"/>
          </p:nvPr>
        </p:nvSpPr>
        <p:spPr/>
        <p:txBody>
          <a:bodyPr/>
          <a:lstStyle/>
          <a:p>
            <a:r>
              <a:rPr lang="en-US" dirty="0"/>
              <a:t>FHWA Local Aid Support – Office of Innovation and Workforce Solutions</a:t>
            </a:r>
          </a:p>
        </p:txBody>
      </p:sp>
      <p:sp>
        <p:nvSpPr>
          <p:cNvPr id="5" name="Slide Number Placeholder 4">
            <a:extLst>
              <a:ext uri="{FF2B5EF4-FFF2-40B4-BE49-F238E27FC236}">
                <a16:creationId xmlns:a16="http://schemas.microsoft.com/office/drawing/2014/main" id="{C652E210-F6E2-7938-15DF-3898F8E346F3}"/>
              </a:ext>
            </a:extLst>
          </p:cNvPr>
          <p:cNvSpPr>
            <a:spLocks noGrp="1"/>
          </p:cNvSpPr>
          <p:nvPr>
            <p:ph type="sldNum" sz="quarter" idx="12"/>
          </p:nvPr>
        </p:nvSpPr>
        <p:spPr/>
        <p:txBody>
          <a:bodyPr/>
          <a:lstStyle/>
          <a:p>
            <a:fld id="{5756AFA4-B865-4C52-9144-5891E637B0B5}" type="slidenum">
              <a:rPr lang="en-US" smtClean="0"/>
              <a:pPr/>
              <a:t>13</a:t>
            </a:fld>
            <a:endParaRPr lang="en-US" dirty="0"/>
          </a:p>
        </p:txBody>
      </p:sp>
      <p:sp>
        <p:nvSpPr>
          <p:cNvPr id="7" name="TextBox 6">
            <a:extLst>
              <a:ext uri="{FF2B5EF4-FFF2-40B4-BE49-F238E27FC236}">
                <a16:creationId xmlns:a16="http://schemas.microsoft.com/office/drawing/2014/main" id="{B937CD2F-86F8-3283-9203-EBB39B99A09D}"/>
              </a:ext>
            </a:extLst>
          </p:cNvPr>
          <p:cNvSpPr txBox="1"/>
          <p:nvPr/>
        </p:nvSpPr>
        <p:spPr>
          <a:xfrm>
            <a:off x="617188" y="1550024"/>
            <a:ext cx="526804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68A0"/>
              </a:buClr>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Segoe UI Semilight" panose="020B0402040204020203" pitchFamily="34" charset="0"/>
              </a:rPr>
              <a:t>We provide training, technical assistance, and technology transfer services to </a:t>
            </a:r>
            <a:r>
              <a:rPr kumimoji="0" lang="en-US" sz="1800" b="1" i="0" u="sng" strike="noStrike" kern="1200" cap="none" spc="0" normalizeH="0" baseline="0" noProof="0" dirty="0">
                <a:ln>
                  <a:noFill/>
                </a:ln>
                <a:solidFill>
                  <a:prstClr val="white"/>
                </a:solidFill>
                <a:effectLst/>
                <a:uLnTx/>
                <a:uFillTx/>
                <a:latin typeface="Calibri Light" panose="020F0302020204030204"/>
                <a:ea typeface="+mn-ea"/>
                <a:cs typeface="Segoe UI Semilight" panose="020B0402040204020203" pitchFamily="34" charset="0"/>
              </a:rPr>
              <a:t>build capacity </a:t>
            </a: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Segoe UI Semilight" panose="020B0402040204020203" pitchFamily="34" charset="0"/>
              </a:rPr>
              <a:t>for our </a:t>
            </a:r>
            <a:r>
              <a:rPr kumimoji="0" lang="en-US" sz="1800" b="1" i="1" u="none" strike="noStrike" kern="1200" cap="none" spc="0" normalizeH="0" baseline="0" noProof="0" dirty="0">
                <a:ln>
                  <a:noFill/>
                </a:ln>
                <a:solidFill>
                  <a:prstClr val="white"/>
                </a:solidFill>
                <a:effectLst/>
                <a:uLnTx/>
                <a:uFillTx/>
                <a:latin typeface="Calibri Light" panose="020F0302020204030204"/>
                <a:ea typeface="+mn-ea"/>
                <a:cs typeface="Segoe UI Semilight" panose="020B0402040204020203" pitchFamily="34" charset="0"/>
              </a:rPr>
              <a:t>Local and Tribal stakeholders </a:t>
            </a: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Segoe UI Semilight" panose="020B0402040204020203" pitchFamily="34" charset="0"/>
              </a:rPr>
              <a:t>that will enhance roadway networks, create economic opportunity, and improve safety and quality of life.</a:t>
            </a:r>
          </a:p>
        </p:txBody>
      </p:sp>
      <p:pic>
        <p:nvPicPr>
          <p:cNvPr id="8" name="Picture 7">
            <a:extLst>
              <a:ext uri="{FF2B5EF4-FFF2-40B4-BE49-F238E27FC236}">
                <a16:creationId xmlns:a16="http://schemas.microsoft.com/office/drawing/2014/main" id="{DB658BD3-EEB8-48F0-8978-B4B756FCA9E0}"/>
              </a:ext>
            </a:extLst>
          </p:cNvPr>
          <p:cNvPicPr>
            <a:picLocks noChangeAspect="1"/>
          </p:cNvPicPr>
          <p:nvPr/>
        </p:nvPicPr>
        <p:blipFill rotWithShape="1">
          <a:blip r:embed="rId2">
            <a:extLst>
              <a:ext uri="{28A0092B-C50C-407E-A947-70E740481C1C}">
                <a14:useLocalDpi xmlns:a14="http://schemas.microsoft.com/office/drawing/2010/main" val="0"/>
              </a:ext>
            </a:extLst>
          </a:blip>
          <a:srcRect t="4429"/>
          <a:stretch/>
        </p:blipFill>
        <p:spPr>
          <a:xfrm>
            <a:off x="2393850" y="3596951"/>
            <a:ext cx="1090516" cy="1389626"/>
          </a:xfrm>
          <a:prstGeom prst="rect">
            <a:avLst/>
          </a:prstGeom>
        </p:spPr>
      </p:pic>
      <p:sp>
        <p:nvSpPr>
          <p:cNvPr id="9" name="TextBox 8">
            <a:extLst>
              <a:ext uri="{FF2B5EF4-FFF2-40B4-BE49-F238E27FC236}">
                <a16:creationId xmlns:a16="http://schemas.microsoft.com/office/drawing/2014/main" id="{1C6183E3-9199-693C-E6FA-4AB04601A082}"/>
              </a:ext>
            </a:extLst>
          </p:cNvPr>
          <p:cNvSpPr txBox="1"/>
          <p:nvPr/>
        </p:nvSpPr>
        <p:spPr>
          <a:xfrm flipH="1">
            <a:off x="3742658" y="3719386"/>
            <a:ext cx="2943794" cy="830997"/>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Danielle Mathis-Lee                                  </a:t>
            </a:r>
          </a:p>
          <a:p>
            <a:r>
              <a:rPr lang="en-US" sz="1600" dirty="0">
                <a:latin typeface="Arial" panose="020B0604020202020204" pitchFamily="34" charset="0"/>
                <a:cs typeface="Arial" panose="020B0604020202020204" pitchFamily="34" charset="0"/>
              </a:rPr>
              <a:t>LTAP Program Manager</a:t>
            </a:r>
          </a:p>
          <a:p>
            <a:r>
              <a:rPr lang="en-US" sz="1600" dirty="0">
                <a:latin typeface="Arial" panose="020B0604020202020204" pitchFamily="34" charset="0"/>
                <a:cs typeface="Arial" panose="020B0604020202020204" pitchFamily="34" charset="0"/>
              </a:rPr>
              <a:t>Danielle.mathis-lee@dot.gov</a:t>
            </a:r>
          </a:p>
        </p:txBody>
      </p:sp>
      <p:sp>
        <p:nvSpPr>
          <p:cNvPr id="10" name="TextBox 9">
            <a:extLst>
              <a:ext uri="{FF2B5EF4-FFF2-40B4-BE49-F238E27FC236}">
                <a16:creationId xmlns:a16="http://schemas.microsoft.com/office/drawing/2014/main" id="{981560F6-E50B-2E84-08F5-62F922151391}"/>
              </a:ext>
            </a:extLst>
          </p:cNvPr>
          <p:cNvSpPr txBox="1"/>
          <p:nvPr/>
        </p:nvSpPr>
        <p:spPr>
          <a:xfrm>
            <a:off x="3737088" y="4986578"/>
            <a:ext cx="2864186" cy="1077218"/>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Hans Anker</a:t>
            </a:r>
          </a:p>
          <a:p>
            <a:r>
              <a:rPr lang="en-US" sz="1600" dirty="0">
                <a:latin typeface="Arial" panose="020B0604020202020204" pitchFamily="34" charset="0"/>
                <a:cs typeface="Arial" panose="020B0604020202020204" pitchFamily="34" charset="0"/>
              </a:rPr>
              <a:t>Innovation</a:t>
            </a:r>
          </a:p>
          <a:p>
            <a:r>
              <a:rPr lang="en-US" sz="1600" dirty="0">
                <a:latin typeface="Arial" panose="020B0604020202020204" pitchFamily="34" charset="0"/>
                <a:cs typeface="Arial" panose="020B0604020202020204" pitchFamily="34" charset="0"/>
              </a:rPr>
              <a:t>Program Manager</a:t>
            </a:r>
          </a:p>
          <a:p>
            <a:r>
              <a:rPr lang="en-US" sz="1600" dirty="0">
                <a:latin typeface="Arial" panose="020B0604020202020204" pitchFamily="34" charset="0"/>
                <a:cs typeface="Arial" panose="020B0604020202020204" pitchFamily="34" charset="0"/>
              </a:rPr>
              <a:t>Hans.anker@dot.gov</a:t>
            </a:r>
          </a:p>
        </p:txBody>
      </p:sp>
      <p:pic>
        <p:nvPicPr>
          <p:cNvPr id="11" name="Picture 10">
            <a:extLst>
              <a:ext uri="{FF2B5EF4-FFF2-40B4-BE49-F238E27FC236}">
                <a16:creationId xmlns:a16="http://schemas.microsoft.com/office/drawing/2014/main" id="{4A99ECE6-55DC-4FD7-B98B-DB78F99A0E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1" r="8134"/>
          <a:stretch/>
        </p:blipFill>
        <p:spPr>
          <a:xfrm>
            <a:off x="6801992" y="3433809"/>
            <a:ext cx="1080477" cy="1511962"/>
          </a:xfrm>
          <a:prstGeom prst="rect">
            <a:avLst/>
          </a:prstGeom>
        </p:spPr>
      </p:pic>
      <p:sp>
        <p:nvSpPr>
          <p:cNvPr id="12" name="Rectangle 11">
            <a:extLst>
              <a:ext uri="{FF2B5EF4-FFF2-40B4-BE49-F238E27FC236}">
                <a16:creationId xmlns:a16="http://schemas.microsoft.com/office/drawing/2014/main" id="{2F27EA0B-CC00-FE92-C3FB-5AAF0E88E3F7}"/>
              </a:ext>
            </a:extLst>
          </p:cNvPr>
          <p:cNvSpPr/>
          <p:nvPr/>
        </p:nvSpPr>
        <p:spPr>
          <a:xfrm>
            <a:off x="8113550" y="3429000"/>
            <a:ext cx="2943796" cy="830997"/>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Morgan Manning </a:t>
            </a:r>
          </a:p>
          <a:p>
            <a:r>
              <a:rPr lang="en-US" sz="1600" dirty="0">
                <a:latin typeface="Arial" panose="020B0604020202020204" pitchFamily="34" charset="0"/>
                <a:cs typeface="Arial" panose="020B0604020202020204" pitchFamily="34" charset="0"/>
              </a:rPr>
              <a:t>TTAP Program Manager</a:t>
            </a:r>
          </a:p>
          <a:p>
            <a:r>
              <a:rPr lang="en-US" sz="1600" dirty="0">
                <a:latin typeface="Arial" panose="020B0604020202020204" pitchFamily="34" charset="0"/>
                <a:cs typeface="Arial" panose="020B0604020202020204" pitchFamily="34" charset="0"/>
              </a:rPr>
              <a:t>Morgan.malley@dot.gov</a:t>
            </a:r>
          </a:p>
        </p:txBody>
      </p:sp>
      <p:pic>
        <p:nvPicPr>
          <p:cNvPr id="13" name="Picture 12">
            <a:extLst>
              <a:ext uri="{FF2B5EF4-FFF2-40B4-BE49-F238E27FC236}">
                <a16:creationId xmlns:a16="http://schemas.microsoft.com/office/drawing/2014/main" id="{DFFA160D-7F1D-87C4-9ADA-844B7799D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223" b="5836"/>
          <a:stretch/>
        </p:blipFill>
        <p:spPr>
          <a:xfrm>
            <a:off x="6851469" y="5134435"/>
            <a:ext cx="1135954" cy="1511962"/>
          </a:xfrm>
          <a:prstGeom prst="rect">
            <a:avLst/>
          </a:prstGeom>
        </p:spPr>
      </p:pic>
      <p:sp>
        <p:nvSpPr>
          <p:cNvPr id="14" name="Rectangle 13">
            <a:extLst>
              <a:ext uri="{FF2B5EF4-FFF2-40B4-BE49-F238E27FC236}">
                <a16:creationId xmlns:a16="http://schemas.microsoft.com/office/drawing/2014/main" id="{AB4EDF83-105C-D032-5A0C-155879B58623}"/>
              </a:ext>
            </a:extLst>
          </p:cNvPr>
          <p:cNvSpPr/>
          <p:nvPr/>
        </p:nvSpPr>
        <p:spPr>
          <a:xfrm>
            <a:off x="8113551" y="4986577"/>
            <a:ext cx="3527193" cy="1077218"/>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Trinette Ballard</a:t>
            </a:r>
          </a:p>
          <a:p>
            <a:r>
              <a:rPr lang="en-US" sz="1600" dirty="0">
                <a:latin typeface="Arial" panose="020B0604020202020204" pitchFamily="34" charset="0"/>
                <a:cs typeface="Arial" panose="020B0604020202020204" pitchFamily="34" charset="0"/>
              </a:rPr>
              <a:t>Marketing</a:t>
            </a:r>
          </a:p>
          <a:p>
            <a:r>
              <a:rPr lang="en-US" sz="1600" dirty="0">
                <a:latin typeface="Arial" panose="020B0604020202020204" pitchFamily="34" charset="0"/>
                <a:cs typeface="Arial" panose="020B0604020202020204" pitchFamily="34" charset="0"/>
              </a:rPr>
              <a:t>Program Manager</a:t>
            </a:r>
          </a:p>
          <a:p>
            <a:r>
              <a:rPr lang="en-US" sz="1600" dirty="0">
                <a:latin typeface="Arial" panose="020B0604020202020204" pitchFamily="34" charset="0"/>
                <a:cs typeface="Arial" panose="020B0604020202020204" pitchFamily="34" charset="0"/>
              </a:rPr>
              <a:t>Trinette.ballard@dot.gov</a:t>
            </a:r>
          </a:p>
        </p:txBody>
      </p:sp>
      <p:pic>
        <p:nvPicPr>
          <p:cNvPr id="15" name="Picture 14">
            <a:extLst>
              <a:ext uri="{FF2B5EF4-FFF2-40B4-BE49-F238E27FC236}">
                <a16:creationId xmlns:a16="http://schemas.microsoft.com/office/drawing/2014/main" id="{D9F75689-7169-9FA5-864E-EC0CF18F9615}"/>
              </a:ext>
            </a:extLst>
          </p:cNvPr>
          <p:cNvPicPr/>
          <p:nvPr/>
        </p:nvPicPr>
        <p:blipFill rotWithShape="1">
          <a:blip r:embed="rId5" cstate="print">
            <a:extLst>
              <a:ext uri="{28A0092B-C50C-407E-A947-70E740481C1C}">
                <a14:useLocalDpi xmlns:a14="http://schemas.microsoft.com/office/drawing/2010/main" val="0"/>
              </a:ext>
            </a:extLst>
          </a:blip>
          <a:srcRect l="23136" r="22951"/>
          <a:stretch/>
        </p:blipFill>
        <p:spPr bwMode="auto">
          <a:xfrm>
            <a:off x="2346898" y="5031361"/>
            <a:ext cx="1137469" cy="1587959"/>
          </a:xfrm>
          <a:prstGeom prst="rect">
            <a:avLst/>
          </a:prstGeom>
          <a:noFill/>
          <a:ln>
            <a:noFill/>
          </a:ln>
        </p:spPr>
      </p:pic>
      <p:pic>
        <p:nvPicPr>
          <p:cNvPr id="16" name="Picture 15">
            <a:extLst>
              <a:ext uri="{FF2B5EF4-FFF2-40B4-BE49-F238E27FC236}">
                <a16:creationId xmlns:a16="http://schemas.microsoft.com/office/drawing/2014/main" id="{42399E97-7721-CA74-D358-6C093860DC27}"/>
              </a:ext>
            </a:extLst>
          </p:cNvPr>
          <p:cNvPicPr>
            <a:picLocks noChangeAspect="1"/>
          </p:cNvPicPr>
          <p:nvPr/>
        </p:nvPicPr>
        <p:blipFill rotWithShape="1">
          <a:blip r:embed="rId6"/>
          <a:srcRect t="16130"/>
          <a:stretch/>
        </p:blipFill>
        <p:spPr>
          <a:xfrm>
            <a:off x="6686452" y="1630140"/>
            <a:ext cx="1118579" cy="1413857"/>
          </a:xfrm>
          <a:prstGeom prst="rect">
            <a:avLst/>
          </a:prstGeom>
        </p:spPr>
      </p:pic>
      <p:sp>
        <p:nvSpPr>
          <p:cNvPr id="17" name="TextBox 16">
            <a:extLst>
              <a:ext uri="{FF2B5EF4-FFF2-40B4-BE49-F238E27FC236}">
                <a16:creationId xmlns:a16="http://schemas.microsoft.com/office/drawing/2014/main" id="{4C8D4791-314A-C4A4-286A-4B8A295C6BB7}"/>
              </a:ext>
            </a:extLst>
          </p:cNvPr>
          <p:cNvSpPr txBox="1"/>
          <p:nvPr/>
        </p:nvSpPr>
        <p:spPr>
          <a:xfrm>
            <a:off x="7955732" y="1625202"/>
            <a:ext cx="2172357" cy="1077218"/>
          </a:xfrm>
          <a:prstGeom prst="rect">
            <a:avLst/>
          </a:prstGeom>
          <a:noFill/>
        </p:spPr>
        <p:txBody>
          <a:bodyPr wrap="square" rtlCol="0">
            <a:spAutoFit/>
          </a:bodyPr>
          <a:lstStyle/>
          <a:p>
            <a:pPr defTabSz="1371600"/>
            <a:r>
              <a:rPr lang="en-US" sz="1600" b="1" dirty="0">
                <a:latin typeface="Arial" panose="020B0604020202020204" pitchFamily="34" charset="0"/>
                <a:cs typeface="Arial" panose="020B0604020202020204" pitchFamily="34" charset="0"/>
              </a:rPr>
              <a:t>Joe Conway</a:t>
            </a:r>
          </a:p>
          <a:p>
            <a:pPr defTabSz="1371600"/>
            <a:r>
              <a:rPr lang="en-US" sz="1600" dirty="0">
                <a:latin typeface="Arial" panose="020B0604020202020204" pitchFamily="34" charset="0"/>
                <a:cs typeface="Arial" panose="020B0604020202020204" pitchFamily="34" charset="0"/>
              </a:rPr>
              <a:t>Local Aid Support </a:t>
            </a:r>
            <a:r>
              <a:rPr lang="en-US" sz="1600" i="1" dirty="0">
                <a:latin typeface="Arial" panose="020B0604020202020204" pitchFamily="34" charset="0"/>
                <a:cs typeface="Arial" panose="020B0604020202020204" pitchFamily="34" charset="0"/>
              </a:rPr>
              <a:t>Director</a:t>
            </a:r>
          </a:p>
          <a:p>
            <a:pPr defTabSz="1371600"/>
            <a:r>
              <a:rPr lang="en-US" sz="1600" dirty="0">
                <a:latin typeface="Arial" panose="020B0604020202020204" pitchFamily="34" charset="0"/>
                <a:cs typeface="Arial" panose="020B0604020202020204" pitchFamily="34" charset="0"/>
              </a:rPr>
              <a:t>Joe.conway@dot.gov</a:t>
            </a:r>
          </a:p>
        </p:txBody>
      </p:sp>
    </p:spTree>
    <p:extLst>
      <p:ext uri="{BB962C8B-B14F-4D97-AF65-F5344CB8AC3E}">
        <p14:creationId xmlns:p14="http://schemas.microsoft.com/office/powerpoint/2010/main" val="2516162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579B36-2C9F-F0B5-8A7D-D10A6DF6F1F8}"/>
              </a:ext>
            </a:extLst>
          </p:cNvPr>
          <p:cNvSpPr>
            <a:spLocks noGrp="1"/>
          </p:cNvSpPr>
          <p:nvPr>
            <p:ph type="ftr" sz="quarter" idx="11"/>
          </p:nvPr>
        </p:nvSpPr>
        <p:spPr>
          <a:xfrm>
            <a:off x="4571999" y="18288"/>
            <a:ext cx="6147881" cy="329184"/>
          </a:xfrm>
        </p:spPr>
        <p:txBody>
          <a:bodyPr/>
          <a:lstStyle/>
          <a:p>
            <a:r>
              <a:rPr lang="en-US" dirty="0"/>
              <a:t>FHWA Local Aid Support – Office Innovation and Workforce Solutions</a:t>
            </a:r>
          </a:p>
        </p:txBody>
      </p:sp>
      <p:sp>
        <p:nvSpPr>
          <p:cNvPr id="5" name="Slide Number Placeholder 4">
            <a:extLst>
              <a:ext uri="{FF2B5EF4-FFF2-40B4-BE49-F238E27FC236}">
                <a16:creationId xmlns:a16="http://schemas.microsoft.com/office/drawing/2014/main" id="{EA0E6D3D-AF71-A588-75D9-50823B21B90D}"/>
              </a:ext>
            </a:extLst>
          </p:cNvPr>
          <p:cNvSpPr>
            <a:spLocks noGrp="1"/>
          </p:cNvSpPr>
          <p:nvPr>
            <p:ph type="sldNum" sz="quarter" idx="12"/>
          </p:nvPr>
        </p:nvSpPr>
        <p:spPr>
          <a:xfrm>
            <a:off x="217252" y="6384457"/>
            <a:ext cx="1422400" cy="329184"/>
          </a:xfrm>
        </p:spPr>
        <p:txBody>
          <a:bodyPr/>
          <a:lstStyle/>
          <a:p>
            <a:fld id="{5756AFA4-B865-4C52-9144-5891E637B0B5}" type="slidenum">
              <a:rPr lang="en-US" smtClean="0"/>
              <a:pPr/>
              <a:t>14</a:t>
            </a:fld>
            <a:endParaRPr lang="en-US" dirty="0"/>
          </a:p>
        </p:txBody>
      </p:sp>
      <p:sp>
        <p:nvSpPr>
          <p:cNvPr id="6" name="Title 1">
            <a:extLst>
              <a:ext uri="{FF2B5EF4-FFF2-40B4-BE49-F238E27FC236}">
                <a16:creationId xmlns:a16="http://schemas.microsoft.com/office/drawing/2014/main" id="{192C5C50-E6E2-559B-01A2-E51524E6FAB4}"/>
              </a:ext>
            </a:extLst>
          </p:cNvPr>
          <p:cNvSpPr txBox="1">
            <a:spLocks/>
          </p:cNvSpPr>
          <p:nvPr/>
        </p:nvSpPr>
        <p:spPr>
          <a:xfrm>
            <a:off x="1650621" y="642026"/>
            <a:ext cx="4944731" cy="2717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3932" marR="245767" defTabSz="685800">
              <a:lnSpc>
                <a:spcPct val="150000"/>
              </a:lnSpc>
              <a:spcBef>
                <a:spcPts val="532"/>
              </a:spcBef>
              <a:tabLst>
                <a:tab pos="204758" algn="l"/>
              </a:tabLst>
            </a:pPr>
            <a:r>
              <a:rPr lang="en-US" sz="1800" b="1" u="sng" dirty="0">
                <a:latin typeface="Arial" panose="020B0604020202020204" pitchFamily="34" charset="0"/>
                <a:cs typeface="Arial" panose="020B0604020202020204" pitchFamily="34" charset="0"/>
              </a:rPr>
              <a:t>LAS Roles and Responsibilities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Set strategic direction of LTAP/TTAP</a:t>
            </a:r>
            <a:br>
              <a:rPr lang="en-US" sz="1600"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Provide program oversight</a:t>
            </a:r>
            <a:br>
              <a:rPr lang="en-US" sz="1600"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Review annual Center work plans</a:t>
            </a:r>
            <a:br>
              <a:rPr lang="en-US" sz="1600"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Provide annual  LTAP funding</a:t>
            </a:r>
            <a:br>
              <a:rPr lang="en-US" sz="1600"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Actively collaborate with  LTAP/TTAP Centers</a:t>
            </a:r>
            <a:br>
              <a:rPr lang="en-US" sz="1600"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Provide technical  assistance and support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Provide marketing and outreach support</a:t>
            </a:r>
          </a:p>
        </p:txBody>
      </p:sp>
      <p:graphicFrame>
        <p:nvGraphicFramePr>
          <p:cNvPr id="8" name="Diagram 7">
            <a:extLst>
              <a:ext uri="{FF2B5EF4-FFF2-40B4-BE49-F238E27FC236}">
                <a16:creationId xmlns:a16="http://schemas.microsoft.com/office/drawing/2014/main" id="{B1FF5BF4-66FC-3CE2-C0F3-8FC5AF2DE89C}"/>
              </a:ext>
            </a:extLst>
          </p:cNvPr>
          <p:cNvGraphicFramePr/>
          <p:nvPr/>
        </p:nvGraphicFramePr>
        <p:xfrm>
          <a:off x="3355935" y="659329"/>
          <a:ext cx="8618813" cy="6054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AB86D832-7200-76B4-756D-906E98A529E7}"/>
              </a:ext>
            </a:extLst>
          </p:cNvPr>
          <p:cNvSpPr/>
          <p:nvPr/>
        </p:nvSpPr>
        <p:spPr>
          <a:xfrm>
            <a:off x="1532020" y="544749"/>
            <a:ext cx="9009357" cy="2972705"/>
          </a:xfrm>
          <a:prstGeom prst="rect">
            <a:avLst/>
          </a:prstGeom>
          <a:no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Logo&#10;&#10;Description automatically generated with medium confidence">
            <a:extLst>
              <a:ext uri="{FF2B5EF4-FFF2-40B4-BE49-F238E27FC236}">
                <a16:creationId xmlns:a16="http://schemas.microsoft.com/office/drawing/2014/main" id="{98E906ED-D42D-9662-2E45-DDB42CB3AC54}"/>
              </a:ext>
            </a:extLst>
          </p:cNvPr>
          <p:cNvPicPr>
            <a:picLocks noChangeAspect="1"/>
          </p:cNvPicPr>
          <p:nvPr/>
        </p:nvPicPr>
        <p:blipFill>
          <a:blip r:embed="rId8"/>
          <a:stretch>
            <a:fillRect/>
          </a:stretch>
        </p:blipFill>
        <p:spPr>
          <a:xfrm>
            <a:off x="1523037" y="3829311"/>
            <a:ext cx="2599949" cy="156972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847A21C-C7F8-744A-E02F-5B6914E3D4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1457" y="2031101"/>
            <a:ext cx="2280543" cy="2280543"/>
          </a:xfrm>
          <a:prstGeom prst="rect">
            <a:avLst/>
          </a:prstGeom>
        </p:spPr>
      </p:pic>
    </p:spTree>
    <p:extLst>
      <p:ext uri="{BB962C8B-B14F-4D97-AF65-F5344CB8AC3E}">
        <p14:creationId xmlns:p14="http://schemas.microsoft.com/office/powerpoint/2010/main" val="2328121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01E94-89E0-4938-BF30-41488EA4341E}"/>
              </a:ext>
            </a:extLst>
          </p:cNvPr>
          <p:cNvSpPr>
            <a:spLocks noGrp="1"/>
          </p:cNvSpPr>
          <p:nvPr>
            <p:ph idx="1"/>
          </p:nvPr>
        </p:nvSpPr>
        <p:spPr>
          <a:xfrm>
            <a:off x="2012658" y="1126562"/>
            <a:ext cx="8286226" cy="4943146"/>
          </a:xfrm>
        </p:spPr>
        <p:txBody>
          <a:bodyPr>
            <a:normAutofit fontScale="92500" lnSpcReduction="20000"/>
          </a:bodyPr>
          <a:lstStyle/>
          <a:p>
            <a:pPr marL="0" indent="0">
              <a:lnSpc>
                <a:spcPct val="107000"/>
              </a:lnSpc>
              <a:spcBef>
                <a:spcPts val="0"/>
              </a:spcBef>
              <a:buNone/>
            </a:pPr>
            <a:r>
              <a:rPr lang="en-US" sz="2200" dirty="0">
                <a:solidFill>
                  <a:srgbClr val="000000"/>
                </a:solidFill>
                <a:ea typeface="Calibri" panose="020F0502020204030204" pitchFamily="34" charset="0"/>
                <a:cs typeface="Times New Roman" panose="02020603050405020304" pitchFamily="18" charset="0"/>
              </a:rPr>
              <a:t>FHWA Local Aid Support (LAS) team Program Managers administer the LTAP/TTAP Program through </a:t>
            </a:r>
            <a:r>
              <a:rPr lang="en-US" sz="2200" b="1" dirty="0">
                <a:solidFill>
                  <a:srgbClr val="000000"/>
                </a:solidFill>
                <a:ea typeface="Calibri" panose="020F0502020204030204" pitchFamily="34" charset="0"/>
                <a:cs typeface="Times New Roman" panose="02020603050405020304" pitchFamily="18" charset="0"/>
              </a:rPr>
              <a:t>coordination with Technical Assistance Centers</a:t>
            </a:r>
            <a:r>
              <a:rPr lang="en-US" sz="2200" dirty="0">
                <a:solidFill>
                  <a:srgbClr val="000000"/>
                </a:solidFill>
                <a:ea typeface="Calibri" panose="020F0502020204030204" pitchFamily="34" charset="0"/>
                <a:cs typeface="Times New Roman" panose="02020603050405020304" pitchFamily="18" charset="0"/>
              </a:rPr>
              <a:t> that </a:t>
            </a:r>
            <a:r>
              <a:rPr lang="en-US" sz="2200" i="1" dirty="0">
                <a:solidFill>
                  <a:srgbClr val="000000"/>
                </a:solidFill>
                <a:ea typeface="Calibri" panose="020F0502020204030204" pitchFamily="34" charset="0"/>
                <a:cs typeface="Times New Roman" panose="02020603050405020304" pitchFamily="18" charset="0"/>
              </a:rPr>
              <a:t>deliver local transportation training and education services</a:t>
            </a:r>
            <a:r>
              <a:rPr lang="en-US" sz="2200" dirty="0">
                <a:ea typeface="Calibri" panose="020F0502020204030204" pitchFamily="34" charset="0"/>
                <a:cs typeface="Times New Roman" panose="02020603050405020304" pitchFamily="18" charset="0"/>
              </a:rPr>
              <a:t>.  </a:t>
            </a:r>
          </a:p>
          <a:p>
            <a:pPr marL="0" indent="0">
              <a:lnSpc>
                <a:spcPct val="107000"/>
              </a:lnSpc>
              <a:spcBef>
                <a:spcPts val="0"/>
              </a:spcBef>
              <a:buNone/>
            </a:pPr>
            <a:endParaRPr lang="en-US" sz="2000" dirty="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3000" b="1" dirty="0">
                <a:solidFill>
                  <a:schemeClr val="tx2"/>
                </a:solidFill>
                <a:ea typeface="Calibri" panose="020F0502020204030204" pitchFamily="34" charset="0"/>
                <a:cs typeface="Times New Roman" panose="02020603050405020304" pitchFamily="18" charset="0"/>
              </a:rPr>
              <a:t>LTAP</a:t>
            </a:r>
            <a:endParaRPr lang="en-US" sz="2600" b="1" dirty="0">
              <a:solidFill>
                <a:schemeClr val="tx2"/>
              </a:solidFill>
              <a:ea typeface="Calibri" panose="020F0502020204030204" pitchFamily="34" charset="0"/>
              <a:cs typeface="Times New Roman" panose="02020603050405020304" pitchFamily="18" charset="0"/>
            </a:endParaRPr>
          </a:p>
          <a:p>
            <a:pPr>
              <a:lnSpc>
                <a:spcPct val="107000"/>
              </a:lnSpc>
              <a:spcBef>
                <a:spcPts val="0"/>
              </a:spcBef>
            </a:pPr>
            <a:r>
              <a:rPr lang="en-US" sz="2200" dirty="0">
                <a:ea typeface="Calibri" panose="020F0502020204030204" pitchFamily="34" charset="0"/>
                <a:cs typeface="Times New Roman" panose="02020603050405020304" pitchFamily="18" charset="0"/>
              </a:rPr>
              <a:t>The </a:t>
            </a:r>
            <a:r>
              <a:rPr lang="en-US" sz="2200" b="1" dirty="0">
                <a:ea typeface="Calibri" panose="020F0502020204030204" pitchFamily="34" charset="0"/>
                <a:cs typeface="Times New Roman" panose="02020603050405020304" pitchFamily="18" charset="0"/>
              </a:rPr>
              <a:t>LTAP requires a 50% local match </a:t>
            </a:r>
            <a:r>
              <a:rPr lang="en-US" sz="2200" dirty="0">
                <a:ea typeface="Calibri" panose="020F0502020204030204" pitchFamily="34" charset="0"/>
                <a:cs typeface="Times New Roman" panose="02020603050405020304" pitchFamily="18" charset="0"/>
              </a:rPr>
              <a:t>and is delivered on a </a:t>
            </a:r>
            <a:r>
              <a:rPr lang="en-US" sz="2200" i="1" dirty="0">
                <a:ea typeface="Calibri" panose="020F0502020204030204" pitchFamily="34" charset="0"/>
                <a:cs typeface="Times New Roman" panose="02020603050405020304" pitchFamily="18" charset="0"/>
              </a:rPr>
              <a:t>statewide scale</a:t>
            </a:r>
            <a:r>
              <a:rPr lang="en-US" sz="2200" dirty="0">
                <a:ea typeface="Calibri" panose="020F0502020204030204" pitchFamily="34" charset="0"/>
                <a:cs typeface="Times New Roman" panose="02020603050405020304" pitchFamily="18" charset="0"/>
              </a:rPr>
              <a:t> with </a:t>
            </a:r>
            <a:r>
              <a:rPr lang="en-US" sz="2200" i="1" dirty="0">
                <a:ea typeface="Calibri" panose="020F0502020204030204" pitchFamily="34" charset="0"/>
                <a:cs typeface="Times New Roman" panose="02020603050405020304" pitchFamily="18" charset="0"/>
              </a:rPr>
              <a:t>51 LTAP Centers</a:t>
            </a:r>
            <a:r>
              <a:rPr lang="en-US" sz="2200" dirty="0">
                <a:ea typeface="Calibri" panose="020F0502020204030204" pitchFamily="34" charset="0"/>
                <a:cs typeface="Times New Roman" panose="02020603050405020304" pitchFamily="18" charset="0"/>
              </a:rPr>
              <a:t>. </a:t>
            </a:r>
          </a:p>
          <a:p>
            <a:pPr>
              <a:lnSpc>
                <a:spcPct val="107000"/>
              </a:lnSpc>
              <a:spcBef>
                <a:spcPts val="0"/>
              </a:spcBef>
            </a:pPr>
            <a:r>
              <a:rPr lang="en-US" sz="2200" dirty="0">
                <a:ea typeface="Calibri" panose="020F0502020204030204" pitchFamily="34" charset="0"/>
                <a:cs typeface="Times New Roman" panose="02020603050405020304" pitchFamily="18" charset="0"/>
              </a:rPr>
              <a:t>Agreements are held between LTAP Centers and State DOTs, which are coordinated with FHWA LAS.</a:t>
            </a:r>
          </a:p>
          <a:p>
            <a:pPr marL="0" indent="0">
              <a:lnSpc>
                <a:spcPct val="107000"/>
              </a:lnSpc>
              <a:spcBef>
                <a:spcPts val="0"/>
              </a:spcBef>
              <a:buNone/>
            </a:pPr>
            <a:endParaRPr lang="en-US" sz="2000" dirty="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2000" dirty="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3000" b="1" dirty="0">
                <a:solidFill>
                  <a:schemeClr val="tx2"/>
                </a:solidFill>
                <a:ea typeface="Calibri" panose="020F0502020204030204" pitchFamily="34" charset="0"/>
                <a:cs typeface="Times New Roman" panose="02020603050405020304" pitchFamily="18" charset="0"/>
              </a:rPr>
              <a:t>TTAP</a:t>
            </a:r>
            <a:endParaRPr lang="en-US" sz="2600" b="1" dirty="0">
              <a:solidFill>
                <a:schemeClr val="tx2"/>
              </a:solidFill>
              <a:ea typeface="Calibri" panose="020F0502020204030204" pitchFamily="34" charset="0"/>
              <a:cs typeface="Times New Roman" panose="02020603050405020304" pitchFamily="18" charset="0"/>
            </a:endParaRPr>
          </a:p>
          <a:p>
            <a:pPr>
              <a:lnSpc>
                <a:spcPct val="107000"/>
              </a:lnSpc>
              <a:spcBef>
                <a:spcPts val="0"/>
              </a:spcBef>
            </a:pPr>
            <a:r>
              <a:rPr lang="en-US" sz="2200" dirty="0">
                <a:ea typeface="Calibri" panose="020F0502020204030204" pitchFamily="34" charset="0"/>
                <a:cs typeface="Times New Roman" panose="02020603050405020304" pitchFamily="18" charset="0"/>
              </a:rPr>
              <a:t>The </a:t>
            </a:r>
            <a:r>
              <a:rPr lang="en-US" sz="2200" b="1" dirty="0">
                <a:ea typeface="Calibri" panose="020F0502020204030204" pitchFamily="34" charset="0"/>
                <a:cs typeface="Times New Roman" panose="02020603050405020304" pitchFamily="18" charset="0"/>
              </a:rPr>
              <a:t>TTAP requires no match </a:t>
            </a:r>
            <a:r>
              <a:rPr lang="en-US" sz="2200" dirty="0">
                <a:ea typeface="Calibri" panose="020F0502020204030204" pitchFamily="34" charset="0"/>
                <a:cs typeface="Times New Roman" panose="02020603050405020304" pitchFamily="18" charset="0"/>
              </a:rPr>
              <a:t>and will be delivered on a regional scale with </a:t>
            </a:r>
            <a:r>
              <a:rPr lang="en-US" sz="2200" i="1" dirty="0">
                <a:ea typeface="Calibri" panose="020F0502020204030204" pitchFamily="34" charset="0"/>
                <a:cs typeface="Times New Roman" panose="02020603050405020304" pitchFamily="18" charset="0"/>
              </a:rPr>
              <a:t>7 TTAP Centers </a:t>
            </a:r>
            <a:r>
              <a:rPr lang="en-US" sz="2200" dirty="0">
                <a:ea typeface="Calibri" panose="020F0502020204030204" pitchFamily="34" charset="0"/>
                <a:cs typeface="Times New Roman" panose="02020603050405020304" pitchFamily="18" charset="0"/>
              </a:rPr>
              <a:t>aligned with Bureau of Indian Affairs regional boundaries.  </a:t>
            </a:r>
          </a:p>
          <a:p>
            <a:pPr>
              <a:lnSpc>
                <a:spcPct val="107000"/>
              </a:lnSpc>
              <a:spcBef>
                <a:spcPts val="0"/>
              </a:spcBef>
            </a:pPr>
            <a:r>
              <a:rPr lang="en-US" sz="2200" dirty="0">
                <a:ea typeface="Calibri" panose="020F0502020204030204" pitchFamily="34" charset="0"/>
                <a:cs typeface="Times New Roman" panose="02020603050405020304" pitchFamily="18" charset="0"/>
              </a:rPr>
              <a:t>Agreements are held directly between TTAP Centers and FHWA LAS.</a:t>
            </a:r>
          </a:p>
        </p:txBody>
      </p:sp>
      <p:sp>
        <p:nvSpPr>
          <p:cNvPr id="4" name="Footer Placeholder 3">
            <a:extLst>
              <a:ext uri="{FF2B5EF4-FFF2-40B4-BE49-F238E27FC236}">
                <a16:creationId xmlns:a16="http://schemas.microsoft.com/office/drawing/2014/main" id="{978531D0-1302-4EBD-ABFF-7267D5A138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FHWA Local Aid Support – Office of Innovation and Workforce Solutions</a:t>
            </a:r>
          </a:p>
        </p:txBody>
      </p:sp>
      <p:sp>
        <p:nvSpPr>
          <p:cNvPr id="5" name="Slide Number Placeholder 4">
            <a:extLst>
              <a:ext uri="{FF2B5EF4-FFF2-40B4-BE49-F238E27FC236}">
                <a16:creationId xmlns:a16="http://schemas.microsoft.com/office/drawing/2014/main" id="{95668F42-7737-400F-83BA-FD4FB3FAAC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6AFA4-B865-4C52-9144-5891E637B0B5}" type="slidenum">
              <a:rPr kumimoji="0" lang="en-US" sz="14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6" name="Title 1">
            <a:extLst>
              <a:ext uri="{FF2B5EF4-FFF2-40B4-BE49-F238E27FC236}">
                <a16:creationId xmlns:a16="http://schemas.microsoft.com/office/drawing/2014/main" id="{60333224-0C86-4E62-960B-0AC72F8C2D61}"/>
              </a:ext>
            </a:extLst>
          </p:cNvPr>
          <p:cNvSpPr txBox="1">
            <a:spLocks/>
          </p:cNvSpPr>
          <p:nvPr/>
        </p:nvSpPr>
        <p:spPr>
          <a:xfrm>
            <a:off x="2012659" y="405255"/>
            <a:ext cx="8576005" cy="66352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i="0" u="none" kern="1200" spc="-10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100" normalizeH="0" baseline="0" noProof="0" dirty="0">
                <a:ln>
                  <a:noFill/>
                </a:ln>
                <a:solidFill>
                  <a:srgbClr val="1F497D"/>
                </a:solidFill>
                <a:effectLst/>
                <a:uLnTx/>
                <a:uFillTx/>
                <a:latin typeface="Arial"/>
                <a:ea typeface="+mj-ea"/>
                <a:cs typeface="+mj-cs"/>
              </a:rPr>
              <a:t>HOW is the LTAP / TTAP delivered?</a:t>
            </a:r>
            <a:endParaRPr kumimoji="0" lang="en-US" sz="3200" b="0" i="0" u="none" strike="noStrike" kern="1200" cap="none" spc="-100" normalizeH="0" baseline="0" noProof="0" dirty="0">
              <a:ln>
                <a:noFill/>
              </a:ln>
              <a:solidFill>
                <a:srgbClr val="1F497D"/>
              </a:solidFill>
              <a:effectLst/>
              <a:uLnTx/>
              <a:uFillTx/>
              <a:latin typeface="Arial"/>
              <a:ea typeface="+mj-ea"/>
              <a:cs typeface="+mj-cs"/>
            </a:endParaRPr>
          </a:p>
        </p:txBody>
      </p:sp>
    </p:spTree>
    <p:extLst>
      <p:ext uri="{BB962C8B-B14F-4D97-AF65-F5344CB8AC3E}">
        <p14:creationId xmlns:p14="http://schemas.microsoft.com/office/powerpoint/2010/main" val="3706114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3CFDF5-C21A-4FA9-A9FC-C2E0381F0A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a:rPr>
              <a:t>FHWA Local Aid Support – Office of Innovation and Workforce Solutions</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27F0A873-00AE-40FD-8907-6D5039EAB2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6AFA4-B865-4C52-9144-5891E637B0B5}" type="slidenum">
              <a:rPr kumimoji="0" lang="en-US" sz="14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prstClr val="black"/>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EF81A6C-A7D0-47D8-80B2-40FA513D178A}"/>
              </a:ext>
            </a:extLst>
          </p:cNvPr>
          <p:cNvGrpSpPr/>
          <p:nvPr/>
        </p:nvGrpSpPr>
        <p:grpSpPr>
          <a:xfrm>
            <a:off x="2275884" y="-214009"/>
            <a:ext cx="7934917" cy="7243459"/>
            <a:chOff x="0" y="0"/>
            <a:chExt cx="5133975" cy="4152900"/>
          </a:xfrm>
        </p:grpSpPr>
        <p:graphicFrame>
          <p:nvGraphicFramePr>
            <p:cNvPr id="7" name="Diagram 6">
              <a:extLst>
                <a:ext uri="{FF2B5EF4-FFF2-40B4-BE49-F238E27FC236}">
                  <a16:creationId xmlns:a16="http://schemas.microsoft.com/office/drawing/2014/main" id="{D7D36769-2825-43B5-BB32-8FD50D35BC1B}"/>
                </a:ext>
              </a:extLst>
            </p:cNvPr>
            <p:cNvGraphicFramePr/>
            <p:nvPr/>
          </p:nvGraphicFramePr>
          <p:xfrm>
            <a:off x="0" y="0"/>
            <a:ext cx="5133975" cy="4152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0D9EF54B-1349-4A14-9081-F4B573A85D55}"/>
                </a:ext>
              </a:extLst>
            </p:cNvPr>
            <p:cNvGrpSpPr/>
            <p:nvPr/>
          </p:nvGrpSpPr>
          <p:grpSpPr>
            <a:xfrm>
              <a:off x="163559" y="380887"/>
              <a:ext cx="4690345" cy="3261979"/>
              <a:chOff x="42998" y="276713"/>
              <a:chExt cx="4690345" cy="3262490"/>
            </a:xfrm>
          </p:grpSpPr>
          <p:sp>
            <p:nvSpPr>
              <p:cNvPr id="9" name="Text Box 2">
                <a:extLst>
                  <a:ext uri="{FF2B5EF4-FFF2-40B4-BE49-F238E27FC236}">
                    <a16:creationId xmlns:a16="http://schemas.microsoft.com/office/drawing/2014/main" id="{E20838BE-6FE5-4BC9-B8B8-5AE6AF4E8EE3}"/>
                  </a:ext>
                </a:extLst>
              </p:cNvPr>
              <p:cNvSpPr txBox="1">
                <a:spLocks noChangeArrowheads="1"/>
              </p:cNvSpPr>
              <p:nvPr/>
            </p:nvSpPr>
            <p:spPr bwMode="auto">
              <a:xfrm>
                <a:off x="1184369" y="276713"/>
                <a:ext cx="2524114" cy="1262857"/>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TRAINING</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Develop &amp; Expand Expertise</a:t>
                </a: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Develop standardized course curriculum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and material that meet the needs of</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Local and Tribal communities.</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106FB9A0-6FE3-491F-B6DC-3D05499B9934}"/>
                  </a:ext>
                </a:extLst>
              </p:cNvPr>
              <p:cNvSpPr txBox="1">
                <a:spLocks noChangeArrowheads="1"/>
              </p:cNvSpPr>
              <p:nvPr/>
            </p:nvSpPr>
            <p:spPr bwMode="auto">
              <a:xfrm>
                <a:off x="42998" y="1823379"/>
                <a:ext cx="2467181" cy="171582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TECHNICAL ASSISTANCE</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Solve Problems</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Provide transportation technical assistance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that best suits the needs of Local and Tribal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Communities that strengthen capacity for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management and delivery of transportation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programs and projects.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B50AFE47-17CE-4834-B9DC-7620B5BF7FA4}"/>
                  </a:ext>
                </a:extLst>
              </p:cNvPr>
              <p:cNvSpPr txBox="1">
                <a:spLocks noChangeArrowheads="1"/>
              </p:cNvSpPr>
              <p:nvPr/>
            </p:nvSpPr>
            <p:spPr bwMode="auto">
              <a:xfrm>
                <a:off x="2683622" y="1823379"/>
                <a:ext cx="2049721" cy="1566011"/>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TECHNOLOGY TRANSFER</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Deliver Innovations</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Advance innovation through identification and deployment of technologies and practices best suited for Local and Tribal unique transportation challenges, in cooperation with Tribal, Federal, State, Local, and private sector partners.</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12" name="Picture 11" descr="Image result for training graphic">
            <a:extLst>
              <a:ext uri="{FF2B5EF4-FFF2-40B4-BE49-F238E27FC236}">
                <a16:creationId xmlns:a16="http://schemas.microsoft.com/office/drawing/2014/main" id="{C726C7CF-F0BA-408D-87C1-BAA83A27DBF7}"/>
              </a:ext>
            </a:extLst>
          </p:cNvPr>
          <p:cNvPicPr/>
          <p:nvPr/>
        </p:nvPicPr>
        <p:blipFill rotWithShape="1">
          <a:blip r:embed="rId7">
            <a:extLst>
              <a:ext uri="{28A0092B-C50C-407E-A947-70E740481C1C}">
                <a14:useLocalDpi xmlns:a14="http://schemas.microsoft.com/office/drawing/2010/main" val="0"/>
              </a:ext>
            </a:extLst>
          </a:blip>
          <a:srcRect t="1" b="13123"/>
          <a:stretch/>
        </p:blipFill>
        <p:spPr bwMode="auto">
          <a:xfrm>
            <a:off x="5411218" y="1846571"/>
            <a:ext cx="1664244" cy="1045311"/>
          </a:xfrm>
          <a:prstGeom prst="rect">
            <a:avLst/>
          </a:prstGeom>
          <a:ln>
            <a:noFill/>
          </a:ln>
          <a:effectLst>
            <a:softEdge rad="112500"/>
          </a:effectLst>
        </p:spPr>
      </p:pic>
      <p:pic>
        <p:nvPicPr>
          <p:cNvPr id="13" name="Picture 12">
            <a:extLst>
              <a:ext uri="{FF2B5EF4-FFF2-40B4-BE49-F238E27FC236}">
                <a16:creationId xmlns:a16="http://schemas.microsoft.com/office/drawing/2014/main" id="{E2537793-FBFE-4038-BF11-7ED4659467B4}"/>
              </a:ext>
            </a:extLst>
          </p:cNvPr>
          <p:cNvPicPr/>
          <p:nvPr/>
        </p:nvPicPr>
        <p:blipFill rotWithShape="1">
          <a:blip r:embed="rId8">
            <a:extLst>
              <a:ext uri="{28A0092B-C50C-407E-A947-70E740481C1C}">
                <a14:useLocalDpi xmlns:a14="http://schemas.microsoft.com/office/drawing/2010/main" val="0"/>
              </a:ext>
            </a:extLst>
          </a:blip>
          <a:srcRect l="1" t="-5234" r="-6807"/>
          <a:stretch/>
        </p:blipFill>
        <p:spPr bwMode="auto">
          <a:xfrm>
            <a:off x="3525252" y="5204219"/>
            <a:ext cx="1825441" cy="1348276"/>
          </a:xfrm>
          <a:prstGeom prst="rect">
            <a:avLst/>
          </a:prstGeom>
          <a:ln>
            <a:noFill/>
          </a:ln>
          <a:effectLst>
            <a:softEdge rad="112500"/>
          </a:effectLst>
          <a:extLst>
            <a:ext uri="{53640926-AAD7-44D8-BBD7-CCE9431645EC}">
              <a14:shadowObscured xmlns:a14="http://schemas.microsoft.com/office/drawing/2010/main"/>
            </a:ext>
          </a:extLst>
        </p:spPr>
      </p:pic>
      <p:pic>
        <p:nvPicPr>
          <p:cNvPr id="14" name="Picture 13">
            <a:hlinkClick r:id="rId9"/>
            <a:extLst>
              <a:ext uri="{FF2B5EF4-FFF2-40B4-BE49-F238E27FC236}">
                <a16:creationId xmlns:a16="http://schemas.microsoft.com/office/drawing/2014/main" id="{32CCED7C-6C34-479B-83EA-950AD8FE10E1}"/>
              </a:ext>
            </a:extLst>
          </p:cNvPr>
          <p:cNvPicPr/>
          <p:nvPr/>
        </p:nvPicPr>
        <p:blipFill rotWithShape="1">
          <a:blip r:embed="rId10">
            <a:extLst>
              <a:ext uri="{28A0092B-C50C-407E-A947-70E740481C1C}">
                <a14:useLocalDpi xmlns:a14="http://schemas.microsoft.com/office/drawing/2010/main" val="0"/>
              </a:ext>
            </a:extLst>
          </a:blip>
          <a:srcRect t="-27470"/>
          <a:stretch/>
        </p:blipFill>
        <p:spPr bwMode="auto">
          <a:xfrm>
            <a:off x="7328120" y="5138833"/>
            <a:ext cx="1815881" cy="1480432"/>
          </a:xfrm>
          <a:prstGeom prst="rect">
            <a:avLst/>
          </a:prstGeom>
          <a:ln>
            <a:noFill/>
          </a:ln>
          <a:effectLst>
            <a:softEdge rad="112500"/>
          </a:effectLst>
        </p:spPr>
      </p:pic>
      <p:sp>
        <p:nvSpPr>
          <p:cNvPr id="17" name="Title 1">
            <a:extLst>
              <a:ext uri="{FF2B5EF4-FFF2-40B4-BE49-F238E27FC236}">
                <a16:creationId xmlns:a16="http://schemas.microsoft.com/office/drawing/2014/main" id="{C6D8746E-EB95-48E6-899B-07FBFCFA35E3}"/>
              </a:ext>
            </a:extLst>
          </p:cNvPr>
          <p:cNvSpPr txBox="1">
            <a:spLocks/>
          </p:cNvSpPr>
          <p:nvPr/>
        </p:nvSpPr>
        <p:spPr>
          <a:xfrm>
            <a:off x="1823303" y="1183046"/>
            <a:ext cx="2611973" cy="6635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0" i="0" u="none" kern="1200" spc="-10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0" normalizeH="0" baseline="0" noProof="0" dirty="0">
                <a:ln>
                  <a:noFill/>
                </a:ln>
                <a:solidFill>
                  <a:srgbClr val="1F497D"/>
                </a:solidFill>
                <a:effectLst/>
                <a:uLnTx/>
                <a:uFillTx/>
                <a:latin typeface="Arial"/>
                <a:ea typeface="+mj-ea"/>
                <a:cs typeface="+mj-cs"/>
              </a:rPr>
              <a:t>Core Service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0" normalizeH="0" baseline="0" noProof="0" dirty="0">
                <a:ln>
                  <a:noFill/>
                </a:ln>
                <a:solidFill>
                  <a:srgbClr val="1F497D"/>
                </a:solidFill>
                <a:effectLst/>
                <a:uLnTx/>
                <a:uFillTx/>
                <a:latin typeface="Arial"/>
                <a:ea typeface="+mj-ea"/>
                <a:cs typeface="+mj-cs"/>
              </a:rPr>
              <a:t>Areas</a:t>
            </a:r>
            <a:endParaRPr kumimoji="0" lang="en-US" sz="4000" b="0" i="0" u="none" strike="noStrike" kern="1200" cap="none" spc="-100" normalizeH="0" baseline="0" noProof="0" dirty="0">
              <a:ln>
                <a:noFill/>
              </a:ln>
              <a:solidFill>
                <a:srgbClr val="1F497D"/>
              </a:solidFill>
              <a:effectLst/>
              <a:uLnTx/>
              <a:uFillTx/>
              <a:latin typeface="Arial"/>
              <a:ea typeface="+mj-ea"/>
              <a:cs typeface="+mj-cs"/>
            </a:endParaRPr>
          </a:p>
        </p:txBody>
      </p:sp>
    </p:spTree>
    <p:extLst>
      <p:ext uri="{BB962C8B-B14F-4D97-AF65-F5344CB8AC3E}">
        <p14:creationId xmlns:p14="http://schemas.microsoft.com/office/powerpoint/2010/main" val="1041618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E6F7CDC-3715-19C2-BEBA-2F7B12DF15EC}"/>
              </a:ext>
            </a:extLst>
          </p:cNvPr>
          <p:cNvSpPr>
            <a:spLocks noGrp="1"/>
          </p:cNvSpPr>
          <p:nvPr>
            <p:ph type="ftr" sz="quarter" idx="11"/>
          </p:nvPr>
        </p:nvSpPr>
        <p:spPr/>
        <p:txBody>
          <a:bodyPr/>
          <a:lstStyle/>
          <a:p>
            <a:r>
              <a:rPr lang="en-US" dirty="0"/>
              <a:t>FHWA Local Aid Support – Office of Innovation and Workforce Solutions</a:t>
            </a:r>
          </a:p>
        </p:txBody>
      </p:sp>
      <p:sp>
        <p:nvSpPr>
          <p:cNvPr id="5" name="Slide Number Placeholder 4">
            <a:extLst>
              <a:ext uri="{FF2B5EF4-FFF2-40B4-BE49-F238E27FC236}">
                <a16:creationId xmlns:a16="http://schemas.microsoft.com/office/drawing/2014/main" id="{A6A9FEA4-7020-91AA-ACB7-10A22F92B8C7}"/>
              </a:ext>
            </a:extLst>
          </p:cNvPr>
          <p:cNvSpPr>
            <a:spLocks noGrp="1"/>
          </p:cNvSpPr>
          <p:nvPr>
            <p:ph type="sldNum" sz="quarter" idx="12"/>
          </p:nvPr>
        </p:nvSpPr>
        <p:spPr/>
        <p:txBody>
          <a:bodyPr/>
          <a:lstStyle/>
          <a:p>
            <a:fld id="{5756AFA4-B865-4C52-9144-5891E637B0B5}" type="slidenum">
              <a:rPr lang="en-US" smtClean="0"/>
              <a:pPr/>
              <a:t>17</a:t>
            </a:fld>
            <a:endParaRPr lang="en-US" dirty="0"/>
          </a:p>
        </p:txBody>
      </p:sp>
      <p:pic>
        <p:nvPicPr>
          <p:cNvPr id="6" name="Content Placeholder 6" descr="A picture containing text, sign, outdoor&#10;&#10;Description automatically generated">
            <a:extLst>
              <a:ext uri="{FF2B5EF4-FFF2-40B4-BE49-F238E27FC236}">
                <a16:creationId xmlns:a16="http://schemas.microsoft.com/office/drawing/2014/main" id="{D2EE127C-C0C0-64AE-BA96-60C96A836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096" y="476187"/>
            <a:ext cx="9487155" cy="5977128"/>
          </a:xfrm>
          <a:prstGeom prst="rect">
            <a:avLst/>
          </a:prstGeom>
        </p:spPr>
      </p:pic>
    </p:spTree>
    <p:extLst>
      <p:ext uri="{BB962C8B-B14F-4D97-AF65-F5344CB8AC3E}">
        <p14:creationId xmlns:p14="http://schemas.microsoft.com/office/powerpoint/2010/main" val="1744231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8F6F5-7430-B9CE-38DA-0A4786DFE0A8}"/>
              </a:ext>
            </a:extLst>
          </p:cNvPr>
          <p:cNvSpPr>
            <a:spLocks noGrp="1"/>
          </p:cNvSpPr>
          <p:nvPr>
            <p:ph type="title"/>
          </p:nvPr>
        </p:nvSpPr>
        <p:spPr/>
        <p:txBody>
          <a:bodyPr/>
          <a:lstStyle/>
          <a:p>
            <a:r>
              <a:rPr lang="en-US" dirty="0"/>
              <a:t>40 years of LTAP/TTAP</a:t>
            </a:r>
          </a:p>
        </p:txBody>
      </p:sp>
      <p:pic>
        <p:nvPicPr>
          <p:cNvPr id="7" name="Content Placeholder 6" descr="Timeline&#10;&#10;Description automatically generated with medium confidence">
            <a:hlinkClick r:id="rId2"/>
            <a:extLst>
              <a:ext uri="{FF2B5EF4-FFF2-40B4-BE49-F238E27FC236}">
                <a16:creationId xmlns:a16="http://schemas.microsoft.com/office/drawing/2014/main" id="{67B5CFFE-D62E-AAA9-69F8-C6CC010076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0935" y="1709928"/>
            <a:ext cx="5494830" cy="3075561"/>
          </a:xfrm>
        </p:spPr>
      </p:pic>
      <p:sp>
        <p:nvSpPr>
          <p:cNvPr id="4" name="Footer Placeholder 3">
            <a:extLst>
              <a:ext uri="{FF2B5EF4-FFF2-40B4-BE49-F238E27FC236}">
                <a16:creationId xmlns:a16="http://schemas.microsoft.com/office/drawing/2014/main" id="{5DA3A013-AA0B-07EA-33D3-019C5AC5CC41}"/>
              </a:ext>
            </a:extLst>
          </p:cNvPr>
          <p:cNvSpPr>
            <a:spLocks noGrp="1"/>
          </p:cNvSpPr>
          <p:nvPr>
            <p:ph type="ftr" sz="quarter" idx="11"/>
          </p:nvPr>
        </p:nvSpPr>
        <p:spPr/>
        <p:txBody>
          <a:bodyPr/>
          <a:lstStyle/>
          <a:p>
            <a:r>
              <a:rPr lang="en-US" dirty="0"/>
              <a:t>FHWA Local Aid Support – Office of Innovation and Workforce Solutions</a:t>
            </a:r>
          </a:p>
        </p:txBody>
      </p:sp>
      <p:sp>
        <p:nvSpPr>
          <p:cNvPr id="5" name="Slide Number Placeholder 4">
            <a:extLst>
              <a:ext uri="{FF2B5EF4-FFF2-40B4-BE49-F238E27FC236}">
                <a16:creationId xmlns:a16="http://schemas.microsoft.com/office/drawing/2014/main" id="{7CE433B2-5967-9ED3-95F6-503919FBB8B7}"/>
              </a:ext>
            </a:extLst>
          </p:cNvPr>
          <p:cNvSpPr>
            <a:spLocks noGrp="1"/>
          </p:cNvSpPr>
          <p:nvPr>
            <p:ph type="sldNum" sz="quarter" idx="12"/>
          </p:nvPr>
        </p:nvSpPr>
        <p:spPr/>
        <p:txBody>
          <a:bodyPr/>
          <a:lstStyle/>
          <a:p>
            <a:fld id="{5756AFA4-B865-4C52-9144-5891E637B0B5}" type="slidenum">
              <a:rPr lang="en-US" smtClean="0"/>
              <a:pPr/>
              <a:t>18</a:t>
            </a:fld>
            <a:endParaRPr lang="en-US" dirty="0"/>
          </a:p>
        </p:txBody>
      </p:sp>
      <p:pic>
        <p:nvPicPr>
          <p:cNvPr id="9" name="Picture 8" descr="A picture containing food, eaten, snack food&#10;&#10;Description automatically generated">
            <a:extLst>
              <a:ext uri="{FF2B5EF4-FFF2-40B4-BE49-F238E27FC236}">
                <a16:creationId xmlns:a16="http://schemas.microsoft.com/office/drawing/2014/main" id="{DE866D65-A04A-F269-C111-A43CDCE3D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78845" y="1222850"/>
            <a:ext cx="6274360" cy="4705770"/>
          </a:xfrm>
          <a:prstGeom prst="rect">
            <a:avLst/>
          </a:prstGeom>
        </p:spPr>
      </p:pic>
    </p:spTree>
    <p:extLst>
      <p:ext uri="{BB962C8B-B14F-4D97-AF65-F5344CB8AC3E}">
        <p14:creationId xmlns:p14="http://schemas.microsoft.com/office/powerpoint/2010/main" val="4151707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11</a:t>
            </a:r>
          </a:p>
        </p:txBody>
      </p:sp>
      <p:sp>
        <p:nvSpPr>
          <p:cNvPr id="7" name="Title 6">
            <a:extLst>
              <a:ext uri="{FF2B5EF4-FFF2-40B4-BE49-F238E27FC236}">
                <a16:creationId xmlns:a16="http://schemas.microsoft.com/office/drawing/2014/main" id="{8786A923-0BC8-49E4-848E-39B1AEF0F663}"/>
              </a:ext>
            </a:extLst>
          </p:cNvPr>
          <p:cNvSpPr>
            <a:spLocks noGrp="1"/>
          </p:cNvSpPr>
          <p:nvPr>
            <p:ph type="title"/>
          </p:nvPr>
        </p:nvSpPr>
        <p:spPr>
          <a:xfrm>
            <a:off x="1981200" y="1004215"/>
            <a:ext cx="8229600" cy="990600"/>
          </a:xfrm>
        </p:spPr>
        <p:txBody>
          <a:bodyPr>
            <a:noAutofit/>
          </a:bodyPr>
          <a:lstStyle/>
          <a:p>
            <a:r>
              <a:rPr lang="en-US" b="1" dirty="0"/>
              <a:t>Online</a:t>
            </a:r>
            <a:br>
              <a:rPr lang="en-US" b="1" dirty="0"/>
            </a:br>
            <a:r>
              <a:rPr lang="en-US" b="1" dirty="0"/>
              <a:t>Training</a:t>
            </a:r>
            <a:br>
              <a:rPr lang="en-US" b="1" dirty="0"/>
            </a:br>
            <a:r>
              <a:rPr lang="en-US" b="1" dirty="0"/>
              <a:t>Courses</a:t>
            </a:r>
          </a:p>
        </p:txBody>
      </p:sp>
      <p:pic>
        <p:nvPicPr>
          <p:cNvPr id="13" name="Picture 12">
            <a:extLst>
              <a:ext uri="{FF2B5EF4-FFF2-40B4-BE49-F238E27FC236}">
                <a16:creationId xmlns:a16="http://schemas.microsoft.com/office/drawing/2014/main" id="{1E613D3E-CD09-445E-8653-836920C27231}"/>
              </a:ext>
            </a:extLst>
          </p:cNvPr>
          <p:cNvPicPr>
            <a:picLocks noChangeAspect="1"/>
          </p:cNvPicPr>
          <p:nvPr/>
        </p:nvPicPr>
        <p:blipFill rotWithShape="1">
          <a:blip r:embed="rId3"/>
          <a:srcRect l="8111" t="18382" r="7880" b="2366"/>
          <a:stretch/>
        </p:blipFill>
        <p:spPr>
          <a:xfrm>
            <a:off x="4302409" y="465826"/>
            <a:ext cx="6365592" cy="6392174"/>
          </a:xfrm>
          <a:prstGeom prst="rect">
            <a:avLst/>
          </a:prstGeom>
        </p:spPr>
      </p:pic>
      <p:pic>
        <p:nvPicPr>
          <p:cNvPr id="15" name="Picture 14">
            <a:extLst>
              <a:ext uri="{FF2B5EF4-FFF2-40B4-BE49-F238E27FC236}">
                <a16:creationId xmlns:a16="http://schemas.microsoft.com/office/drawing/2014/main" id="{D4AD4232-A7B2-4E4A-8914-62CEE6A3231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90" b="96714" l="4334" r="97214">
                        <a14:foregroundMark x1="38080" y1="63380" x2="7740" y2="95775"/>
                        <a14:foregroundMark x1="55728" y1="82629" x2="97523" y2="94836"/>
                        <a14:foregroundMark x1="32198" y1="82629" x2="4334" y2="94836"/>
                        <a14:foregroundMark x1="4334" y1="94836" x2="4334" y2="96714"/>
                        <a14:foregroundMark x1="18885" y1="25822" x2="18885" y2="33333"/>
                      </a14:backgroundRemoval>
                    </a14:imgEffect>
                  </a14:imgLayer>
                </a14:imgProps>
              </a:ext>
            </a:extLst>
          </a:blip>
          <a:stretch>
            <a:fillRect/>
          </a:stretch>
        </p:blipFill>
        <p:spPr>
          <a:xfrm>
            <a:off x="1524000" y="2344132"/>
            <a:ext cx="2850790" cy="1879933"/>
          </a:xfrm>
          <a:prstGeom prst="rect">
            <a:avLst/>
          </a:prstGeom>
        </p:spPr>
      </p:pic>
      <p:sp>
        <p:nvSpPr>
          <p:cNvPr id="2" name="Arrow: Right 1">
            <a:extLst>
              <a:ext uri="{FF2B5EF4-FFF2-40B4-BE49-F238E27FC236}">
                <a16:creationId xmlns:a16="http://schemas.microsoft.com/office/drawing/2014/main" id="{19AB0BF7-7EEB-4990-AF52-125836397F3E}"/>
              </a:ext>
            </a:extLst>
          </p:cNvPr>
          <p:cNvSpPr/>
          <p:nvPr/>
        </p:nvSpPr>
        <p:spPr>
          <a:xfrm>
            <a:off x="3354369" y="5943601"/>
            <a:ext cx="859972" cy="509715"/>
          </a:xfrm>
          <a:prstGeom prst="rightArrow">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047D8B7-D5CC-609A-3EB3-DACF465E044A}"/>
              </a:ext>
            </a:extLst>
          </p:cNvPr>
          <p:cNvSpPr txBox="1"/>
          <p:nvPr/>
        </p:nvSpPr>
        <p:spPr>
          <a:xfrm>
            <a:off x="4569439" y="75501"/>
            <a:ext cx="609437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FHWA Local Aid Support – Office of Innovation and Workforce Solutions</a:t>
            </a:r>
          </a:p>
        </p:txBody>
      </p:sp>
    </p:spTree>
    <p:extLst>
      <p:ext uri="{BB962C8B-B14F-4D97-AF65-F5344CB8AC3E}">
        <p14:creationId xmlns:p14="http://schemas.microsoft.com/office/powerpoint/2010/main" val="30249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1CE9-8248-2CD5-5175-8B95D1762A6A}"/>
              </a:ext>
            </a:extLst>
          </p:cNvPr>
          <p:cNvSpPr>
            <a:spLocks noGrp="1"/>
          </p:cNvSpPr>
          <p:nvPr>
            <p:ph type="ctrTitle"/>
          </p:nvPr>
        </p:nvSpPr>
        <p:spPr>
          <a:xfrm>
            <a:off x="0" y="1431925"/>
            <a:ext cx="12192000" cy="1031875"/>
          </a:xfrm>
        </p:spPr>
        <p:txBody>
          <a:bodyPr rtlCol="0"/>
          <a:lstStyle/>
          <a:p>
            <a:pPr eaLnBrk="1" fontAlgn="auto" hangingPunct="1">
              <a:lnSpc>
                <a:spcPct val="100000"/>
              </a:lnSpc>
              <a:spcAft>
                <a:spcPts val="0"/>
              </a:spcAft>
              <a:defRPr/>
            </a:pPr>
            <a:br>
              <a:rPr lang="en-US" sz="6600" b="0">
                <a:latin typeface="Franklin Gothic Medium Cond" panose="020B0606030402020204" pitchFamily="34" charset="0"/>
              </a:rPr>
            </a:br>
            <a:br>
              <a:rPr lang="en-US" sz="6600" b="0">
                <a:latin typeface="Franklin Gothic Medium Cond" panose="020B0606030402020204" pitchFamily="34" charset="0"/>
              </a:rPr>
            </a:br>
            <a:br>
              <a:rPr lang="en-US" sz="6600" b="0">
                <a:latin typeface="Franklin Gothic Medium Cond" panose="020B0606030402020204" pitchFamily="34" charset="0"/>
              </a:rPr>
            </a:br>
            <a:r>
              <a:rPr lang="en-US" sz="6600" b="0">
                <a:latin typeface="Franklin Gothic Medium Cond" panose="020B0606030402020204" pitchFamily="34" charset="0"/>
              </a:rPr>
              <a:t>Lunch </a:t>
            </a:r>
          </a:p>
        </p:txBody>
      </p:sp>
      <p:sp>
        <p:nvSpPr>
          <p:cNvPr id="13315" name="TextBox 2">
            <a:extLst>
              <a:ext uri="{FF2B5EF4-FFF2-40B4-BE49-F238E27FC236}">
                <a16:creationId xmlns:a16="http://schemas.microsoft.com/office/drawing/2014/main" id="{72D32E2D-3AAB-9574-9C6F-8B47B6DA6EB9}"/>
              </a:ext>
            </a:extLst>
          </p:cNvPr>
          <p:cNvSpPr txBox="1">
            <a:spLocks noChangeArrowheads="1"/>
          </p:cNvSpPr>
          <p:nvPr/>
        </p:nvSpPr>
        <p:spPr bwMode="auto">
          <a:xfrm>
            <a:off x="2173288" y="3036888"/>
            <a:ext cx="83073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500">
                <a:solidFill>
                  <a:srgbClr val="00B0F0"/>
                </a:solidFill>
                <a:latin typeface="Franklin Gothic Medium Cond" panose="020B0606030402020204" pitchFamily="34" charset="0"/>
              </a:rPr>
              <a:t>Box Lunches Pick-up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8F6F5-7430-B9CE-38DA-0A4786DFE0A8}"/>
              </a:ext>
            </a:extLst>
          </p:cNvPr>
          <p:cNvSpPr>
            <a:spLocks noGrp="1"/>
          </p:cNvSpPr>
          <p:nvPr>
            <p:ph type="title"/>
          </p:nvPr>
        </p:nvSpPr>
        <p:spPr>
          <a:xfrm>
            <a:off x="619327" y="2438400"/>
            <a:ext cx="2542162" cy="990600"/>
          </a:xfrm>
        </p:spPr>
        <p:txBody>
          <a:bodyPr>
            <a:normAutofit fontScale="90000"/>
          </a:bodyPr>
          <a:lstStyle/>
          <a:p>
            <a:r>
              <a:rPr lang="en-US" dirty="0"/>
              <a:t>Local Aid Support Online Training </a:t>
            </a:r>
          </a:p>
        </p:txBody>
      </p:sp>
      <p:sp>
        <p:nvSpPr>
          <p:cNvPr id="4" name="Footer Placeholder 3">
            <a:extLst>
              <a:ext uri="{FF2B5EF4-FFF2-40B4-BE49-F238E27FC236}">
                <a16:creationId xmlns:a16="http://schemas.microsoft.com/office/drawing/2014/main" id="{5DA3A013-AA0B-07EA-33D3-019C5AC5CC41}"/>
              </a:ext>
            </a:extLst>
          </p:cNvPr>
          <p:cNvSpPr>
            <a:spLocks noGrp="1"/>
          </p:cNvSpPr>
          <p:nvPr>
            <p:ph type="ftr" sz="quarter" idx="11"/>
          </p:nvPr>
        </p:nvSpPr>
        <p:spPr/>
        <p:txBody>
          <a:bodyPr/>
          <a:lstStyle/>
          <a:p>
            <a:r>
              <a:rPr lang="en-US" dirty="0"/>
              <a:t>FHWA Local Aid Support – Office of Innovation and Workforce Solutions</a:t>
            </a:r>
          </a:p>
        </p:txBody>
      </p:sp>
      <p:sp>
        <p:nvSpPr>
          <p:cNvPr id="5" name="Slide Number Placeholder 4">
            <a:extLst>
              <a:ext uri="{FF2B5EF4-FFF2-40B4-BE49-F238E27FC236}">
                <a16:creationId xmlns:a16="http://schemas.microsoft.com/office/drawing/2014/main" id="{7CE433B2-5967-9ED3-95F6-503919FBB8B7}"/>
              </a:ext>
            </a:extLst>
          </p:cNvPr>
          <p:cNvSpPr>
            <a:spLocks noGrp="1"/>
          </p:cNvSpPr>
          <p:nvPr>
            <p:ph type="sldNum" sz="quarter" idx="12"/>
          </p:nvPr>
        </p:nvSpPr>
        <p:spPr/>
        <p:txBody>
          <a:bodyPr/>
          <a:lstStyle/>
          <a:p>
            <a:fld id="{5756AFA4-B865-4C52-9144-5891E637B0B5}" type="slidenum">
              <a:rPr lang="en-US" smtClean="0"/>
              <a:pPr/>
              <a:t>20</a:t>
            </a:fld>
            <a:endParaRPr lang="en-US" dirty="0"/>
          </a:p>
        </p:txBody>
      </p:sp>
      <p:pic>
        <p:nvPicPr>
          <p:cNvPr id="10" name="Picture 9">
            <a:extLst>
              <a:ext uri="{FF2B5EF4-FFF2-40B4-BE49-F238E27FC236}">
                <a16:creationId xmlns:a16="http://schemas.microsoft.com/office/drawing/2014/main" id="{1ACA1ADF-1B6E-8310-E668-331F72ED1C3C}"/>
              </a:ext>
            </a:extLst>
          </p:cNvPr>
          <p:cNvPicPr>
            <a:picLocks noChangeAspect="1"/>
          </p:cNvPicPr>
          <p:nvPr/>
        </p:nvPicPr>
        <p:blipFill rotWithShape="1">
          <a:blip r:embed="rId3"/>
          <a:srcRect b="5067"/>
          <a:stretch/>
        </p:blipFill>
        <p:spPr>
          <a:xfrm>
            <a:off x="2833098" y="347472"/>
            <a:ext cx="9358902" cy="6510528"/>
          </a:xfrm>
          <a:prstGeom prst="rect">
            <a:avLst/>
          </a:prstGeom>
        </p:spPr>
      </p:pic>
    </p:spTree>
    <p:extLst>
      <p:ext uri="{BB962C8B-B14F-4D97-AF65-F5344CB8AC3E}">
        <p14:creationId xmlns:p14="http://schemas.microsoft.com/office/powerpoint/2010/main" val="1377523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51C2E-E3C8-DE87-0543-F62684DB8B28}"/>
              </a:ext>
            </a:extLst>
          </p:cNvPr>
          <p:cNvSpPr>
            <a:spLocks noGrp="1"/>
          </p:cNvSpPr>
          <p:nvPr>
            <p:ph type="title"/>
          </p:nvPr>
        </p:nvSpPr>
        <p:spPr>
          <a:xfrm>
            <a:off x="402217" y="541622"/>
            <a:ext cx="10972800" cy="990600"/>
          </a:xfrm>
        </p:spPr>
        <p:txBody>
          <a:bodyPr/>
          <a:lstStyle/>
          <a:p>
            <a:r>
              <a:rPr lang="en-US" dirty="0"/>
              <a:t>Build a Better Mousetrap</a:t>
            </a:r>
          </a:p>
        </p:txBody>
      </p:sp>
      <p:sp>
        <p:nvSpPr>
          <p:cNvPr id="4" name="Footer Placeholder 3">
            <a:extLst>
              <a:ext uri="{FF2B5EF4-FFF2-40B4-BE49-F238E27FC236}">
                <a16:creationId xmlns:a16="http://schemas.microsoft.com/office/drawing/2014/main" id="{8BD9C96A-12B1-59B5-B19D-65CAD5FB8B62}"/>
              </a:ext>
            </a:extLst>
          </p:cNvPr>
          <p:cNvSpPr>
            <a:spLocks noGrp="1"/>
          </p:cNvSpPr>
          <p:nvPr>
            <p:ph type="ftr" sz="quarter" idx="11"/>
          </p:nvPr>
        </p:nvSpPr>
        <p:spPr/>
        <p:txBody>
          <a:bodyPr/>
          <a:lstStyle/>
          <a:p>
            <a:r>
              <a:rPr lang="en-US" dirty="0"/>
              <a:t>FHWA Local Aid Support – Office of Innovation and Workforce Solutions</a:t>
            </a:r>
          </a:p>
        </p:txBody>
      </p:sp>
      <p:sp>
        <p:nvSpPr>
          <p:cNvPr id="5" name="Slide Number Placeholder 4">
            <a:extLst>
              <a:ext uri="{FF2B5EF4-FFF2-40B4-BE49-F238E27FC236}">
                <a16:creationId xmlns:a16="http://schemas.microsoft.com/office/drawing/2014/main" id="{D149C9EB-F313-71D4-33B4-2F933B57F957}"/>
              </a:ext>
            </a:extLst>
          </p:cNvPr>
          <p:cNvSpPr>
            <a:spLocks noGrp="1"/>
          </p:cNvSpPr>
          <p:nvPr>
            <p:ph type="sldNum" sz="quarter" idx="12"/>
          </p:nvPr>
        </p:nvSpPr>
        <p:spPr/>
        <p:txBody>
          <a:bodyPr/>
          <a:lstStyle/>
          <a:p>
            <a:fld id="{5756AFA4-B865-4C52-9144-5891E637B0B5}" type="slidenum">
              <a:rPr lang="en-US" smtClean="0"/>
              <a:pPr/>
              <a:t>21</a:t>
            </a:fld>
            <a:endParaRPr lang="en-US" dirty="0"/>
          </a:p>
        </p:txBody>
      </p:sp>
      <p:pic>
        <p:nvPicPr>
          <p:cNvPr id="7" name="Picture 6">
            <a:extLst>
              <a:ext uri="{FF2B5EF4-FFF2-40B4-BE49-F238E27FC236}">
                <a16:creationId xmlns:a16="http://schemas.microsoft.com/office/drawing/2014/main" id="{3E7A26DD-1029-71D9-0D09-0390203AA3AC}"/>
              </a:ext>
            </a:extLst>
          </p:cNvPr>
          <p:cNvPicPr>
            <a:picLocks noChangeAspect="1"/>
          </p:cNvPicPr>
          <p:nvPr/>
        </p:nvPicPr>
        <p:blipFill>
          <a:blip r:embed="rId3"/>
          <a:stretch>
            <a:fillRect/>
          </a:stretch>
        </p:blipFill>
        <p:spPr>
          <a:xfrm>
            <a:off x="6449942" y="347472"/>
            <a:ext cx="5339841" cy="4144779"/>
          </a:xfrm>
          <a:prstGeom prst="rect">
            <a:avLst/>
          </a:prstGeom>
        </p:spPr>
      </p:pic>
      <p:pic>
        <p:nvPicPr>
          <p:cNvPr id="8" name="Picture 7" descr="Text&#10;&#10;Description automatically generated">
            <a:extLst>
              <a:ext uri="{FF2B5EF4-FFF2-40B4-BE49-F238E27FC236}">
                <a16:creationId xmlns:a16="http://schemas.microsoft.com/office/drawing/2014/main" id="{D9F217CA-83B4-28C2-D3AC-D8BEAD497DB2}"/>
              </a:ext>
            </a:extLst>
          </p:cNvPr>
          <p:cNvPicPr>
            <a:picLocks noChangeAspect="1"/>
          </p:cNvPicPr>
          <p:nvPr/>
        </p:nvPicPr>
        <p:blipFill>
          <a:blip r:embed="rId4"/>
          <a:stretch>
            <a:fillRect/>
          </a:stretch>
        </p:blipFill>
        <p:spPr>
          <a:xfrm>
            <a:off x="7833531" y="3242484"/>
            <a:ext cx="2563076" cy="3346891"/>
          </a:xfrm>
          <a:prstGeom prst="rect">
            <a:avLst/>
          </a:prstGeom>
        </p:spPr>
      </p:pic>
      <p:sp>
        <p:nvSpPr>
          <p:cNvPr id="13" name="TextBox 12">
            <a:extLst>
              <a:ext uri="{FF2B5EF4-FFF2-40B4-BE49-F238E27FC236}">
                <a16:creationId xmlns:a16="http://schemas.microsoft.com/office/drawing/2014/main" id="{DA3E39F8-8356-4AE4-95AB-F10302309755}"/>
              </a:ext>
            </a:extLst>
          </p:cNvPr>
          <p:cNvSpPr txBox="1"/>
          <p:nvPr/>
        </p:nvSpPr>
        <p:spPr>
          <a:xfrm>
            <a:off x="402217" y="1532222"/>
            <a:ext cx="6038138" cy="4524315"/>
          </a:xfrm>
          <a:prstGeom prst="rect">
            <a:avLst/>
          </a:prstGeom>
          <a:noFill/>
        </p:spPr>
        <p:txBody>
          <a:bodyPr wrap="square" rtlCol="0">
            <a:spAutoFit/>
          </a:bodyPr>
          <a:lstStyle/>
          <a:p>
            <a:pPr marL="285750" indent="-285750">
              <a:buFont typeface="Arial" panose="020B0604020202020204" pitchFamily="34" charset="0"/>
              <a:buChar char="•"/>
            </a:pPr>
            <a:r>
              <a:rPr lang="en-US" dirty="0"/>
              <a:t>National Competition for state, local and Tribal agencies who use home grown innovation to solve problems</a:t>
            </a:r>
            <a:br>
              <a:rPr lang="en-US" dirty="0"/>
            </a:br>
            <a:endParaRPr lang="en-US" dirty="0"/>
          </a:p>
          <a:p>
            <a:pPr marL="285750" indent="-285750">
              <a:buFont typeface="Arial" panose="020B0604020202020204" pitchFamily="34" charset="0"/>
              <a:buChar char="•"/>
            </a:pPr>
            <a:r>
              <a:rPr lang="en-US" dirty="0"/>
              <a:t>Four categories: 1) Innovative Project; 2) Bold Steps; 3) Pioneer; 4) Smart Transformation</a:t>
            </a:r>
            <a:br>
              <a:rPr lang="en-US" dirty="0"/>
            </a:br>
            <a:endParaRPr lang="en-US" dirty="0"/>
          </a:p>
          <a:p>
            <a:pPr marL="285750" indent="-285750">
              <a:buFont typeface="Arial" panose="020B0604020202020204" pitchFamily="34" charset="0"/>
              <a:buChar char="•"/>
            </a:pPr>
            <a:r>
              <a:rPr lang="en-US" dirty="0"/>
              <a:t>53 nominations from 20 States and a Tribe in 2023</a:t>
            </a:r>
            <a:br>
              <a:rPr lang="en-US" dirty="0"/>
            </a:br>
            <a:endParaRPr lang="en-US" dirty="0"/>
          </a:p>
          <a:p>
            <a:pPr marL="285750" indent="-285750">
              <a:buFont typeface="Arial" panose="020B0604020202020204" pitchFamily="34" charset="0"/>
              <a:buChar char="•"/>
            </a:pPr>
            <a:r>
              <a:rPr lang="en-US" dirty="0"/>
              <a:t>Both national and state winners’ innovations are highlighted in Build a Better Mousetrap booklet</a:t>
            </a:r>
            <a:br>
              <a:rPr lang="en-US" dirty="0"/>
            </a:br>
            <a:endParaRPr lang="en-US" dirty="0"/>
          </a:p>
          <a:p>
            <a:pPr marL="285750" indent="-285750">
              <a:buFont typeface="Arial" panose="020B0604020202020204" pitchFamily="34" charset="0"/>
              <a:buChar char="•"/>
            </a:pPr>
            <a:r>
              <a:rPr lang="en-US" dirty="0"/>
              <a:t>Purpose of the program is to recognize innovative agencies while encouraging other agencies to do the same.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59464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6638F-D4ED-5A18-8553-B5C77E5D7C8C}"/>
              </a:ext>
            </a:extLst>
          </p:cNvPr>
          <p:cNvSpPr>
            <a:spLocks noGrp="1"/>
          </p:cNvSpPr>
          <p:nvPr>
            <p:ph type="title"/>
          </p:nvPr>
        </p:nvSpPr>
        <p:spPr/>
        <p:txBody>
          <a:bodyPr/>
          <a:lstStyle/>
          <a:p>
            <a:r>
              <a:rPr lang="en-US" dirty="0"/>
              <a:t>Innovation Exchange Monthly Webinars</a:t>
            </a:r>
          </a:p>
        </p:txBody>
      </p:sp>
      <p:sp>
        <p:nvSpPr>
          <p:cNvPr id="3" name="Content Placeholder 2">
            <a:extLst>
              <a:ext uri="{FF2B5EF4-FFF2-40B4-BE49-F238E27FC236}">
                <a16:creationId xmlns:a16="http://schemas.microsoft.com/office/drawing/2014/main" id="{1D9EBD94-27BA-F849-FA1E-D6E1F4D463ED}"/>
              </a:ext>
            </a:extLst>
          </p:cNvPr>
          <p:cNvSpPr>
            <a:spLocks noGrp="1"/>
          </p:cNvSpPr>
          <p:nvPr>
            <p:ph idx="1"/>
          </p:nvPr>
        </p:nvSpPr>
        <p:spPr>
          <a:xfrm>
            <a:off x="609600" y="1333144"/>
            <a:ext cx="10972800" cy="5143856"/>
          </a:xfrm>
        </p:spPr>
        <p:txBody>
          <a:bodyPr/>
          <a:lstStyle/>
          <a:p>
            <a:pPr marL="0" indent="0">
              <a:buNone/>
            </a:pPr>
            <a:r>
              <a:rPr lang="en-US" dirty="0"/>
              <a:t>Encourage Peer to Peer support by sharing Innovative Solutions</a:t>
            </a:r>
          </a:p>
        </p:txBody>
      </p:sp>
      <p:sp>
        <p:nvSpPr>
          <p:cNvPr id="4" name="Footer Placeholder 3">
            <a:extLst>
              <a:ext uri="{FF2B5EF4-FFF2-40B4-BE49-F238E27FC236}">
                <a16:creationId xmlns:a16="http://schemas.microsoft.com/office/drawing/2014/main" id="{637BD53A-D980-2F08-C279-9F749008B09D}"/>
              </a:ext>
            </a:extLst>
          </p:cNvPr>
          <p:cNvSpPr>
            <a:spLocks noGrp="1"/>
          </p:cNvSpPr>
          <p:nvPr>
            <p:ph type="ftr" sz="quarter" idx="11"/>
          </p:nvPr>
        </p:nvSpPr>
        <p:spPr/>
        <p:txBody>
          <a:bodyPr/>
          <a:lstStyle/>
          <a:p>
            <a:r>
              <a:rPr lang="en-US" dirty="0"/>
              <a:t>Office of Innovation and Workforce Solutions – Local Aid Support</a:t>
            </a:r>
          </a:p>
        </p:txBody>
      </p:sp>
      <p:pic>
        <p:nvPicPr>
          <p:cNvPr id="7" name="Picture 6" descr="Diagram&#10;&#10;Description automatically generated">
            <a:extLst>
              <a:ext uri="{FF2B5EF4-FFF2-40B4-BE49-F238E27FC236}">
                <a16:creationId xmlns:a16="http://schemas.microsoft.com/office/drawing/2014/main" id="{85AC4AA5-7F55-39AE-DAAB-FDABAE5F1186}"/>
              </a:ext>
            </a:extLst>
          </p:cNvPr>
          <p:cNvPicPr>
            <a:picLocks noChangeAspect="1"/>
          </p:cNvPicPr>
          <p:nvPr/>
        </p:nvPicPr>
        <p:blipFill rotWithShape="1">
          <a:blip r:embed="rId3">
            <a:extLst>
              <a:ext uri="{28A0092B-C50C-407E-A947-70E740481C1C}">
                <a14:useLocalDpi xmlns:a14="http://schemas.microsoft.com/office/drawing/2010/main" val="0"/>
              </a:ext>
            </a:extLst>
          </a:blip>
          <a:srcRect l="11619" r="18132" b="21374"/>
          <a:stretch/>
        </p:blipFill>
        <p:spPr>
          <a:xfrm>
            <a:off x="8307156" y="3277535"/>
            <a:ext cx="3531427" cy="2977244"/>
          </a:xfrm>
          <a:prstGeom prst="rect">
            <a:avLst/>
          </a:prstGeom>
        </p:spPr>
      </p:pic>
      <p:sp>
        <p:nvSpPr>
          <p:cNvPr id="8" name="TextBox 7">
            <a:extLst>
              <a:ext uri="{FF2B5EF4-FFF2-40B4-BE49-F238E27FC236}">
                <a16:creationId xmlns:a16="http://schemas.microsoft.com/office/drawing/2014/main" id="{7E4D3B93-E463-5090-BA40-1F96D5751FA1}"/>
              </a:ext>
            </a:extLst>
          </p:cNvPr>
          <p:cNvSpPr txBox="1"/>
          <p:nvPr/>
        </p:nvSpPr>
        <p:spPr>
          <a:xfrm>
            <a:off x="738134" y="5376205"/>
            <a:ext cx="2248249" cy="307777"/>
          </a:xfrm>
          <a:prstGeom prst="rect">
            <a:avLst/>
          </a:prstGeom>
          <a:noFill/>
        </p:spPr>
        <p:txBody>
          <a:bodyPr wrap="square" rtlCol="0">
            <a:spAutoFit/>
          </a:bodyPr>
          <a:lstStyle/>
          <a:p>
            <a:pPr algn="ctr"/>
            <a:r>
              <a:rPr lang="en-US" sz="1400" dirty="0"/>
              <a:t>Smart Intersections</a:t>
            </a:r>
          </a:p>
        </p:txBody>
      </p:sp>
      <p:pic>
        <p:nvPicPr>
          <p:cNvPr id="13" name="Picture 12" descr="Graphical user interface, website&#10;&#10;Description automatically generated">
            <a:extLst>
              <a:ext uri="{FF2B5EF4-FFF2-40B4-BE49-F238E27FC236}">
                <a16:creationId xmlns:a16="http://schemas.microsoft.com/office/drawing/2014/main" id="{3ED5E6F8-23E2-E52B-D4DB-7681F86A040A}"/>
              </a:ext>
            </a:extLst>
          </p:cNvPr>
          <p:cNvPicPr>
            <a:picLocks noChangeAspect="1"/>
          </p:cNvPicPr>
          <p:nvPr/>
        </p:nvPicPr>
        <p:blipFill rotWithShape="1">
          <a:blip r:embed="rId4">
            <a:extLst>
              <a:ext uri="{28A0092B-C50C-407E-A947-70E740481C1C}">
                <a14:useLocalDpi xmlns:a14="http://schemas.microsoft.com/office/drawing/2010/main" val="0"/>
              </a:ext>
            </a:extLst>
          </a:blip>
          <a:srcRect l="11809" t="7513" r="22422" b="32590"/>
          <a:stretch/>
        </p:blipFill>
        <p:spPr>
          <a:xfrm>
            <a:off x="5288749" y="2104982"/>
            <a:ext cx="3925737" cy="2693018"/>
          </a:xfrm>
          <a:prstGeom prst="rect">
            <a:avLst/>
          </a:prstGeom>
        </p:spPr>
      </p:pic>
      <p:sp>
        <p:nvSpPr>
          <p:cNvPr id="14" name="TextBox 13">
            <a:extLst>
              <a:ext uri="{FF2B5EF4-FFF2-40B4-BE49-F238E27FC236}">
                <a16:creationId xmlns:a16="http://schemas.microsoft.com/office/drawing/2014/main" id="{DE0910B5-581E-242A-8D77-6A36695D4E68}"/>
              </a:ext>
            </a:extLst>
          </p:cNvPr>
          <p:cNvSpPr txBox="1"/>
          <p:nvPr/>
        </p:nvSpPr>
        <p:spPr>
          <a:xfrm>
            <a:off x="6274217" y="4796861"/>
            <a:ext cx="2248249" cy="307777"/>
          </a:xfrm>
          <a:prstGeom prst="rect">
            <a:avLst/>
          </a:prstGeom>
          <a:noFill/>
        </p:spPr>
        <p:txBody>
          <a:bodyPr wrap="square" rtlCol="0">
            <a:spAutoFit/>
          </a:bodyPr>
          <a:lstStyle/>
          <a:p>
            <a:pPr algn="ctr"/>
            <a:r>
              <a:rPr lang="en-US" sz="1400" dirty="0">
                <a:solidFill>
                  <a:schemeClr val="accent1">
                    <a:lumMod val="75000"/>
                  </a:schemeClr>
                </a:solidFill>
              </a:rPr>
              <a:t>Nighttime Visibility</a:t>
            </a:r>
          </a:p>
        </p:txBody>
      </p:sp>
      <p:pic>
        <p:nvPicPr>
          <p:cNvPr id="16" name="Picture 15" descr="Graphical user interface, website&#10;&#10;Description automatically generated">
            <a:extLst>
              <a:ext uri="{FF2B5EF4-FFF2-40B4-BE49-F238E27FC236}">
                <a16:creationId xmlns:a16="http://schemas.microsoft.com/office/drawing/2014/main" id="{6270711D-9A59-5106-EE22-F07DD97650E4}"/>
              </a:ext>
            </a:extLst>
          </p:cNvPr>
          <p:cNvPicPr>
            <a:picLocks noChangeAspect="1"/>
          </p:cNvPicPr>
          <p:nvPr/>
        </p:nvPicPr>
        <p:blipFill rotWithShape="1">
          <a:blip r:embed="rId5">
            <a:extLst>
              <a:ext uri="{28A0092B-C50C-407E-A947-70E740481C1C}">
                <a14:useLocalDpi xmlns:a14="http://schemas.microsoft.com/office/drawing/2010/main" val="0"/>
              </a:ext>
            </a:extLst>
          </a:blip>
          <a:srcRect l="5102" t="267" r="3460" b="15474"/>
          <a:stretch/>
        </p:blipFill>
        <p:spPr>
          <a:xfrm>
            <a:off x="353417" y="2103882"/>
            <a:ext cx="3622516" cy="3635578"/>
          </a:xfrm>
          <a:prstGeom prst="rect">
            <a:avLst/>
          </a:prstGeom>
        </p:spPr>
      </p:pic>
      <p:pic>
        <p:nvPicPr>
          <p:cNvPr id="10" name="Picture 9" descr="A road with cars on it&#10;&#10;Description automatically generated with low confidence">
            <a:extLst>
              <a:ext uri="{FF2B5EF4-FFF2-40B4-BE49-F238E27FC236}">
                <a16:creationId xmlns:a16="http://schemas.microsoft.com/office/drawing/2014/main" id="{DA3858A1-AE4F-CA96-0450-5A3B83B44FEC}"/>
              </a:ext>
            </a:extLst>
          </p:cNvPr>
          <p:cNvPicPr>
            <a:picLocks noChangeAspect="1"/>
          </p:cNvPicPr>
          <p:nvPr/>
        </p:nvPicPr>
        <p:blipFill rotWithShape="1">
          <a:blip r:embed="rId6">
            <a:extLst>
              <a:ext uri="{28A0092B-C50C-407E-A947-70E740481C1C}">
                <a14:useLocalDpi xmlns:a14="http://schemas.microsoft.com/office/drawing/2010/main" val="0"/>
              </a:ext>
            </a:extLst>
          </a:blip>
          <a:srcRect r="6370" b="17117"/>
          <a:stretch/>
        </p:blipFill>
        <p:spPr>
          <a:xfrm>
            <a:off x="2561436" y="3349951"/>
            <a:ext cx="3356348" cy="3150519"/>
          </a:xfrm>
          <a:prstGeom prst="rect">
            <a:avLst/>
          </a:prstGeom>
        </p:spPr>
      </p:pic>
      <p:sp>
        <p:nvSpPr>
          <p:cNvPr id="11" name="TextBox 10">
            <a:extLst>
              <a:ext uri="{FF2B5EF4-FFF2-40B4-BE49-F238E27FC236}">
                <a16:creationId xmlns:a16="http://schemas.microsoft.com/office/drawing/2014/main" id="{A8586CE7-1968-DB6E-9616-A6AB115B30D0}"/>
              </a:ext>
            </a:extLst>
          </p:cNvPr>
          <p:cNvSpPr txBox="1"/>
          <p:nvPr/>
        </p:nvSpPr>
        <p:spPr>
          <a:xfrm>
            <a:off x="5212332" y="5908467"/>
            <a:ext cx="2248249" cy="307777"/>
          </a:xfrm>
          <a:prstGeom prst="rect">
            <a:avLst/>
          </a:prstGeom>
          <a:noFill/>
        </p:spPr>
        <p:txBody>
          <a:bodyPr wrap="square" rtlCol="0">
            <a:spAutoFit/>
          </a:bodyPr>
          <a:lstStyle/>
          <a:p>
            <a:pPr algn="ctr"/>
            <a:r>
              <a:rPr lang="en-US" sz="1400" dirty="0">
                <a:solidFill>
                  <a:schemeClr val="accent1">
                    <a:lumMod val="75000"/>
                  </a:schemeClr>
                </a:solidFill>
              </a:rPr>
              <a:t>Mini-Roundabouts</a:t>
            </a:r>
          </a:p>
        </p:txBody>
      </p:sp>
      <p:sp>
        <p:nvSpPr>
          <p:cNvPr id="17" name="TextBox 16">
            <a:extLst>
              <a:ext uri="{FF2B5EF4-FFF2-40B4-BE49-F238E27FC236}">
                <a16:creationId xmlns:a16="http://schemas.microsoft.com/office/drawing/2014/main" id="{FF5E3F50-6032-CD01-7865-E05DA8CBD14B}"/>
              </a:ext>
            </a:extLst>
          </p:cNvPr>
          <p:cNvSpPr txBox="1"/>
          <p:nvPr/>
        </p:nvSpPr>
        <p:spPr>
          <a:xfrm>
            <a:off x="9126768" y="6243758"/>
            <a:ext cx="2248249" cy="307777"/>
          </a:xfrm>
          <a:prstGeom prst="rect">
            <a:avLst/>
          </a:prstGeom>
          <a:noFill/>
        </p:spPr>
        <p:txBody>
          <a:bodyPr wrap="square" rtlCol="0">
            <a:spAutoFit/>
          </a:bodyPr>
          <a:lstStyle/>
          <a:p>
            <a:pPr algn="ctr"/>
            <a:r>
              <a:rPr lang="en-US" sz="1400" dirty="0">
                <a:solidFill>
                  <a:schemeClr val="accent1">
                    <a:lumMod val="75000"/>
                  </a:schemeClr>
                </a:solidFill>
              </a:rPr>
              <a:t>SMART Intersections</a:t>
            </a:r>
          </a:p>
        </p:txBody>
      </p:sp>
      <p:sp>
        <p:nvSpPr>
          <p:cNvPr id="18" name="TextBox 17">
            <a:extLst>
              <a:ext uri="{FF2B5EF4-FFF2-40B4-BE49-F238E27FC236}">
                <a16:creationId xmlns:a16="http://schemas.microsoft.com/office/drawing/2014/main" id="{5AE145BD-7AEB-6DD1-CAFF-880A9ECA9EF6}"/>
              </a:ext>
            </a:extLst>
          </p:cNvPr>
          <p:cNvSpPr txBox="1"/>
          <p:nvPr/>
        </p:nvSpPr>
        <p:spPr>
          <a:xfrm>
            <a:off x="449643" y="5763569"/>
            <a:ext cx="2248249" cy="307777"/>
          </a:xfrm>
          <a:prstGeom prst="rect">
            <a:avLst/>
          </a:prstGeom>
          <a:noFill/>
        </p:spPr>
        <p:txBody>
          <a:bodyPr wrap="square" rtlCol="0">
            <a:spAutoFit/>
          </a:bodyPr>
          <a:lstStyle/>
          <a:p>
            <a:pPr algn="ctr"/>
            <a:r>
              <a:rPr lang="en-US" sz="1400" dirty="0">
                <a:solidFill>
                  <a:schemeClr val="accent1">
                    <a:lumMod val="75000"/>
                  </a:schemeClr>
                </a:solidFill>
              </a:rPr>
              <a:t>Ice Roads</a:t>
            </a:r>
          </a:p>
        </p:txBody>
      </p:sp>
    </p:spTree>
    <p:extLst>
      <p:ext uri="{BB962C8B-B14F-4D97-AF65-F5344CB8AC3E}">
        <p14:creationId xmlns:p14="http://schemas.microsoft.com/office/powerpoint/2010/main" val="924278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F28D-BEDA-1F55-D0EB-4E128842A19B}"/>
              </a:ext>
            </a:extLst>
          </p:cNvPr>
          <p:cNvSpPr>
            <a:spLocks noGrp="1"/>
          </p:cNvSpPr>
          <p:nvPr>
            <p:ph type="title"/>
          </p:nvPr>
        </p:nvSpPr>
        <p:spPr/>
        <p:txBody>
          <a:bodyPr/>
          <a:lstStyle/>
          <a:p>
            <a:r>
              <a:rPr lang="en-US" dirty="0"/>
              <a:t>Quarterly Newsletter</a:t>
            </a:r>
          </a:p>
        </p:txBody>
      </p:sp>
      <p:pic>
        <p:nvPicPr>
          <p:cNvPr id="7" name="Content Placeholder 6" descr="Graphical user interface, text, application&#10;&#10;Description automatically generated">
            <a:extLst>
              <a:ext uri="{FF2B5EF4-FFF2-40B4-BE49-F238E27FC236}">
                <a16:creationId xmlns:a16="http://schemas.microsoft.com/office/drawing/2014/main" id="{F65CF4E4-3D4A-863E-568A-988400D7719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9697"/>
          <a:stretch/>
        </p:blipFill>
        <p:spPr>
          <a:xfrm>
            <a:off x="681692" y="1447800"/>
            <a:ext cx="4531501" cy="4876800"/>
          </a:xfrm>
        </p:spPr>
      </p:pic>
      <p:sp>
        <p:nvSpPr>
          <p:cNvPr id="4" name="Footer Placeholder 3">
            <a:extLst>
              <a:ext uri="{FF2B5EF4-FFF2-40B4-BE49-F238E27FC236}">
                <a16:creationId xmlns:a16="http://schemas.microsoft.com/office/drawing/2014/main" id="{7555FC28-7A56-17E6-5B1A-36C5BE09FD60}"/>
              </a:ext>
            </a:extLst>
          </p:cNvPr>
          <p:cNvSpPr>
            <a:spLocks noGrp="1"/>
          </p:cNvSpPr>
          <p:nvPr>
            <p:ph type="ftr" sz="quarter" idx="11"/>
          </p:nvPr>
        </p:nvSpPr>
        <p:spPr/>
        <p:txBody>
          <a:bodyPr/>
          <a:lstStyle/>
          <a:p>
            <a:r>
              <a:rPr lang="en-US" dirty="0"/>
              <a:t>Office of Innovation and Workforce Solutions – Local Aid Support</a:t>
            </a:r>
          </a:p>
        </p:txBody>
      </p:sp>
      <p:pic>
        <p:nvPicPr>
          <p:cNvPr id="9" name="Picture 8">
            <a:extLst>
              <a:ext uri="{FF2B5EF4-FFF2-40B4-BE49-F238E27FC236}">
                <a16:creationId xmlns:a16="http://schemas.microsoft.com/office/drawing/2014/main" id="{C77B4979-2770-AA6F-6566-D5B12F5D2B92}"/>
              </a:ext>
            </a:extLst>
          </p:cNvPr>
          <p:cNvPicPr>
            <a:picLocks noChangeAspect="1"/>
          </p:cNvPicPr>
          <p:nvPr/>
        </p:nvPicPr>
        <p:blipFill>
          <a:blip r:embed="rId4"/>
          <a:stretch>
            <a:fillRect/>
          </a:stretch>
        </p:blipFill>
        <p:spPr>
          <a:xfrm>
            <a:off x="5285284" y="488135"/>
            <a:ext cx="2983100" cy="3997354"/>
          </a:xfrm>
          <a:prstGeom prst="rect">
            <a:avLst/>
          </a:prstGeom>
        </p:spPr>
      </p:pic>
      <p:pic>
        <p:nvPicPr>
          <p:cNvPr id="11" name="Picture 10">
            <a:extLst>
              <a:ext uri="{FF2B5EF4-FFF2-40B4-BE49-F238E27FC236}">
                <a16:creationId xmlns:a16="http://schemas.microsoft.com/office/drawing/2014/main" id="{C71307C7-B899-6185-6C58-3DC6C9895ADC}"/>
              </a:ext>
            </a:extLst>
          </p:cNvPr>
          <p:cNvPicPr>
            <a:picLocks noChangeAspect="1"/>
          </p:cNvPicPr>
          <p:nvPr/>
        </p:nvPicPr>
        <p:blipFill>
          <a:blip r:embed="rId5"/>
          <a:stretch>
            <a:fillRect/>
          </a:stretch>
        </p:blipFill>
        <p:spPr>
          <a:xfrm>
            <a:off x="8988373" y="600861"/>
            <a:ext cx="2905387" cy="3948461"/>
          </a:xfrm>
          <a:prstGeom prst="rect">
            <a:avLst/>
          </a:prstGeom>
        </p:spPr>
      </p:pic>
      <p:pic>
        <p:nvPicPr>
          <p:cNvPr id="13" name="Picture 12">
            <a:extLst>
              <a:ext uri="{FF2B5EF4-FFF2-40B4-BE49-F238E27FC236}">
                <a16:creationId xmlns:a16="http://schemas.microsoft.com/office/drawing/2014/main" id="{CE355A35-E319-D2F0-1051-4021CB067D47}"/>
              </a:ext>
            </a:extLst>
          </p:cNvPr>
          <p:cNvPicPr>
            <a:picLocks noChangeAspect="1"/>
          </p:cNvPicPr>
          <p:nvPr/>
        </p:nvPicPr>
        <p:blipFill rotWithShape="1">
          <a:blip r:embed="rId6"/>
          <a:srcRect b="15683"/>
          <a:stretch/>
        </p:blipFill>
        <p:spPr>
          <a:xfrm>
            <a:off x="7183667" y="3227822"/>
            <a:ext cx="2874733" cy="3512554"/>
          </a:xfrm>
          <a:prstGeom prst="rect">
            <a:avLst/>
          </a:prstGeom>
        </p:spPr>
      </p:pic>
    </p:spTree>
    <p:extLst>
      <p:ext uri="{BB962C8B-B14F-4D97-AF65-F5344CB8AC3E}">
        <p14:creationId xmlns:p14="http://schemas.microsoft.com/office/powerpoint/2010/main" val="1097247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0C83-D53C-8B7A-4494-B66B055D7F75}"/>
              </a:ext>
            </a:extLst>
          </p:cNvPr>
          <p:cNvSpPr>
            <a:spLocks noGrp="1"/>
          </p:cNvSpPr>
          <p:nvPr>
            <p:ph type="title"/>
          </p:nvPr>
        </p:nvSpPr>
        <p:spPr/>
        <p:txBody>
          <a:bodyPr/>
          <a:lstStyle/>
          <a:p>
            <a:r>
              <a:rPr lang="en-US" dirty="0"/>
              <a:t>Reports</a:t>
            </a:r>
          </a:p>
        </p:txBody>
      </p:sp>
      <p:pic>
        <p:nvPicPr>
          <p:cNvPr id="7" name="Content Placeholder 6" descr="A picture containing logo&#10;&#10;Description automatically generated">
            <a:extLst>
              <a:ext uri="{FF2B5EF4-FFF2-40B4-BE49-F238E27FC236}">
                <a16:creationId xmlns:a16="http://schemas.microsoft.com/office/drawing/2014/main" id="{402626F6-4FE2-D943-F8DB-7C19258CC9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08976" y="660574"/>
            <a:ext cx="3735650" cy="4876800"/>
          </a:xfrm>
        </p:spPr>
      </p:pic>
      <p:sp>
        <p:nvSpPr>
          <p:cNvPr id="4" name="Footer Placeholder 3">
            <a:extLst>
              <a:ext uri="{FF2B5EF4-FFF2-40B4-BE49-F238E27FC236}">
                <a16:creationId xmlns:a16="http://schemas.microsoft.com/office/drawing/2014/main" id="{6F936BA7-2934-6192-4E10-7921BCFBC0C4}"/>
              </a:ext>
            </a:extLst>
          </p:cNvPr>
          <p:cNvSpPr>
            <a:spLocks noGrp="1"/>
          </p:cNvSpPr>
          <p:nvPr>
            <p:ph type="ftr" sz="quarter" idx="11"/>
          </p:nvPr>
        </p:nvSpPr>
        <p:spPr/>
        <p:txBody>
          <a:bodyPr/>
          <a:lstStyle/>
          <a:p>
            <a:r>
              <a:rPr lang="en-US" dirty="0"/>
              <a:t>Office of Innovation and Workforce Solutions – Local Aid Support</a:t>
            </a:r>
          </a:p>
        </p:txBody>
      </p:sp>
      <p:sp>
        <p:nvSpPr>
          <p:cNvPr id="5" name="Slide Number Placeholder 4">
            <a:extLst>
              <a:ext uri="{FF2B5EF4-FFF2-40B4-BE49-F238E27FC236}">
                <a16:creationId xmlns:a16="http://schemas.microsoft.com/office/drawing/2014/main" id="{2B143310-BE75-1881-210A-130EDC7CE494}"/>
              </a:ext>
            </a:extLst>
          </p:cNvPr>
          <p:cNvSpPr>
            <a:spLocks noGrp="1"/>
          </p:cNvSpPr>
          <p:nvPr>
            <p:ph type="sldNum" sz="quarter" idx="12"/>
          </p:nvPr>
        </p:nvSpPr>
        <p:spPr/>
        <p:txBody>
          <a:bodyPr/>
          <a:lstStyle/>
          <a:p>
            <a:fld id="{5756AFA4-B865-4C52-9144-5891E637B0B5}" type="slidenum">
              <a:rPr lang="en-US" smtClean="0"/>
              <a:pPr/>
              <a:t>24</a:t>
            </a:fld>
            <a:endParaRPr lang="en-US" dirty="0"/>
          </a:p>
        </p:txBody>
      </p:sp>
      <p:pic>
        <p:nvPicPr>
          <p:cNvPr id="9" name="Picture 8" descr="Text&#10;&#10;Description automatically generated">
            <a:extLst>
              <a:ext uri="{FF2B5EF4-FFF2-40B4-BE49-F238E27FC236}">
                <a16:creationId xmlns:a16="http://schemas.microsoft.com/office/drawing/2014/main" id="{C4E3702E-81DA-6703-A0DF-98BB8F88C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7183" y="1028700"/>
            <a:ext cx="3863973" cy="5059261"/>
          </a:xfrm>
          <a:prstGeom prst="rect">
            <a:avLst/>
          </a:prstGeom>
        </p:spPr>
      </p:pic>
    </p:spTree>
    <p:extLst>
      <p:ext uri="{BB962C8B-B14F-4D97-AF65-F5344CB8AC3E}">
        <p14:creationId xmlns:p14="http://schemas.microsoft.com/office/powerpoint/2010/main" val="3431419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F03A4-A14A-3FFD-216F-16F92CF5D0A0}"/>
              </a:ext>
            </a:extLst>
          </p:cNvPr>
          <p:cNvSpPr>
            <a:spLocks noGrp="1"/>
          </p:cNvSpPr>
          <p:nvPr>
            <p:ph type="title"/>
          </p:nvPr>
        </p:nvSpPr>
        <p:spPr/>
        <p:txBody>
          <a:bodyPr/>
          <a:lstStyle/>
          <a:p>
            <a:r>
              <a:rPr lang="en-US" dirty="0"/>
              <a:t>Geosynthetics Mobile App</a:t>
            </a:r>
          </a:p>
        </p:txBody>
      </p:sp>
      <p:sp>
        <p:nvSpPr>
          <p:cNvPr id="4" name="Footer Placeholder 3">
            <a:extLst>
              <a:ext uri="{FF2B5EF4-FFF2-40B4-BE49-F238E27FC236}">
                <a16:creationId xmlns:a16="http://schemas.microsoft.com/office/drawing/2014/main" id="{CC6DE3E5-3213-A043-54A5-423649ADD32E}"/>
              </a:ext>
            </a:extLst>
          </p:cNvPr>
          <p:cNvSpPr>
            <a:spLocks noGrp="1"/>
          </p:cNvSpPr>
          <p:nvPr>
            <p:ph type="ftr" sz="quarter" idx="11"/>
          </p:nvPr>
        </p:nvSpPr>
        <p:spPr/>
        <p:txBody>
          <a:bodyPr/>
          <a:lstStyle/>
          <a:p>
            <a:r>
              <a:rPr lang="en-US" dirty="0"/>
              <a:t>Help spread the word!</a:t>
            </a:r>
          </a:p>
        </p:txBody>
      </p:sp>
      <p:pic>
        <p:nvPicPr>
          <p:cNvPr id="12" name="Picture 11">
            <a:extLst>
              <a:ext uri="{FF2B5EF4-FFF2-40B4-BE49-F238E27FC236}">
                <a16:creationId xmlns:a16="http://schemas.microsoft.com/office/drawing/2014/main" id="{C45651A4-2CF9-EDF8-8B07-7A43F06E8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936" y="1524000"/>
            <a:ext cx="4669277" cy="4669277"/>
          </a:xfrm>
          <a:prstGeom prst="rect">
            <a:avLst/>
          </a:prstGeom>
        </p:spPr>
      </p:pic>
      <p:sp>
        <p:nvSpPr>
          <p:cNvPr id="15" name="TextBox 14">
            <a:extLst>
              <a:ext uri="{FF2B5EF4-FFF2-40B4-BE49-F238E27FC236}">
                <a16:creationId xmlns:a16="http://schemas.microsoft.com/office/drawing/2014/main" id="{B9D48BA9-D318-A092-7FD6-2F05521BA5BD}"/>
              </a:ext>
            </a:extLst>
          </p:cNvPr>
          <p:cNvSpPr txBox="1"/>
          <p:nvPr/>
        </p:nvSpPr>
        <p:spPr>
          <a:xfrm>
            <a:off x="6602353" y="1292611"/>
            <a:ext cx="5218546" cy="4801314"/>
          </a:xfrm>
          <a:prstGeom prst="rect">
            <a:avLst/>
          </a:prstGeom>
          <a:noFill/>
        </p:spPr>
        <p:txBody>
          <a:bodyPr wrap="square" rtlCol="0">
            <a:spAutoFit/>
          </a:bodyPr>
          <a:lstStyle/>
          <a:p>
            <a:pPr marL="285750" indent="-285750">
              <a:buFont typeface="Wingdings" panose="05000000000000000000" pitchFamily="2" charset="2"/>
              <a:buChar char="ü"/>
            </a:pPr>
            <a:r>
              <a:rPr lang="en-US" dirty="0"/>
              <a:t>Collaborative effort between FHWA and the Geosynthetics industry</a:t>
            </a:r>
          </a:p>
          <a:p>
            <a:pPr marL="285750" indent="-285750">
              <a:buFont typeface="Wingdings" panose="05000000000000000000" pitchFamily="2" charset="2"/>
              <a:buChar char="ü"/>
            </a:pPr>
            <a:r>
              <a:rPr lang="en-US" dirty="0"/>
              <a:t>Provides information on the types and function of geosynthetic materials, specification requirements, and site inspection guidance for walls, slopes, pavements, erosion control and drainage</a:t>
            </a:r>
          </a:p>
          <a:p>
            <a:pPr marL="285750" indent="-285750">
              <a:buFont typeface="Wingdings" panose="05000000000000000000" pitchFamily="2" charset="2"/>
              <a:buChar char="ü"/>
            </a:pPr>
            <a:r>
              <a:rPr lang="en-US" dirty="0"/>
              <a:t>Provides easy on-demand access to information used by construction inspectors, project managers, and maintenance staff </a:t>
            </a:r>
          </a:p>
          <a:p>
            <a:pPr marL="285750" indent="-285750">
              <a:buFont typeface="Wingdings" panose="05000000000000000000" pitchFamily="2" charset="2"/>
              <a:buChar char="ü"/>
            </a:pPr>
            <a:r>
              <a:rPr lang="en-US" dirty="0"/>
              <a:t>Provides easy navigation to information</a:t>
            </a:r>
          </a:p>
          <a:p>
            <a:endParaRPr lang="en-US" dirty="0"/>
          </a:p>
          <a:p>
            <a:r>
              <a:rPr lang="en-US" sz="2000" u="sng" dirty="0"/>
              <a:t>Features include:</a:t>
            </a:r>
          </a:p>
          <a:p>
            <a:pPr marL="285750" indent="-285750">
              <a:buFont typeface="Wingdings" panose="05000000000000000000" pitchFamily="2" charset="2"/>
              <a:buChar char="ü"/>
            </a:pPr>
            <a:r>
              <a:rPr lang="en-US" dirty="0"/>
              <a:t>Quick searches</a:t>
            </a:r>
          </a:p>
          <a:p>
            <a:pPr marL="285750" indent="-285750">
              <a:buFont typeface="Wingdings" panose="05000000000000000000" pitchFamily="2" charset="2"/>
              <a:buChar char="ü"/>
            </a:pPr>
            <a:r>
              <a:rPr lang="en-US" dirty="0"/>
              <a:t>Notes</a:t>
            </a:r>
          </a:p>
          <a:p>
            <a:pPr marL="285750" indent="-285750">
              <a:buFont typeface="Wingdings" panose="05000000000000000000" pitchFamily="2" charset="2"/>
              <a:buChar char="ü"/>
            </a:pPr>
            <a:r>
              <a:rPr lang="en-US" dirty="0"/>
              <a:t>Bookmarks</a:t>
            </a:r>
          </a:p>
          <a:p>
            <a:pPr marL="285750" indent="-285750">
              <a:buFont typeface="Wingdings" panose="05000000000000000000" pitchFamily="2" charset="2"/>
              <a:buChar char="ü"/>
            </a:pPr>
            <a:r>
              <a:rPr lang="en-US" dirty="0"/>
              <a:t>Glossary for key terms</a:t>
            </a:r>
          </a:p>
          <a:p>
            <a:pPr marL="285750" indent="-285750">
              <a:buFont typeface="Wingdings" panose="05000000000000000000" pitchFamily="2" charset="2"/>
              <a:buChar char="ü"/>
            </a:pPr>
            <a:r>
              <a:rPr lang="en-US" dirty="0"/>
              <a:t>FHWA and Industry videos</a:t>
            </a:r>
          </a:p>
        </p:txBody>
      </p:sp>
    </p:spTree>
    <p:extLst>
      <p:ext uri="{BB962C8B-B14F-4D97-AF65-F5344CB8AC3E}">
        <p14:creationId xmlns:p14="http://schemas.microsoft.com/office/powerpoint/2010/main" val="294411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23FC-D788-4978-9754-98969F7EF593}"/>
              </a:ext>
            </a:extLst>
          </p:cNvPr>
          <p:cNvSpPr>
            <a:spLocks noGrp="1"/>
          </p:cNvSpPr>
          <p:nvPr>
            <p:ph type="title"/>
          </p:nvPr>
        </p:nvSpPr>
        <p:spPr/>
        <p:txBody>
          <a:bodyPr/>
          <a:lstStyle/>
          <a:p>
            <a:r>
              <a:rPr lang="en-US" b="1" dirty="0"/>
              <a:t>Stay Connected with LAS</a:t>
            </a:r>
          </a:p>
        </p:txBody>
      </p:sp>
      <p:sp>
        <p:nvSpPr>
          <p:cNvPr id="3" name="Content Placeholder 2">
            <a:extLst>
              <a:ext uri="{FF2B5EF4-FFF2-40B4-BE49-F238E27FC236}">
                <a16:creationId xmlns:a16="http://schemas.microsoft.com/office/drawing/2014/main" id="{F864A617-E0C4-4D12-A01E-8C772333EFB4}"/>
              </a:ext>
            </a:extLst>
          </p:cNvPr>
          <p:cNvSpPr>
            <a:spLocks noGrp="1"/>
          </p:cNvSpPr>
          <p:nvPr>
            <p:ph idx="1"/>
          </p:nvPr>
        </p:nvSpPr>
        <p:spPr/>
        <p:txBody>
          <a:bodyPr/>
          <a:lstStyle/>
          <a:p>
            <a:pPr marL="0" indent="0">
              <a:buNone/>
            </a:pPr>
            <a:r>
              <a:rPr lang="en-US" sz="3200" b="1" dirty="0"/>
              <a:t>Local Aid Support Quarterly Newsletter</a:t>
            </a:r>
          </a:p>
          <a:p>
            <a:pPr marL="0" indent="0">
              <a:buNone/>
            </a:pPr>
            <a:r>
              <a:rPr lang="en-US" dirty="0">
                <a:hlinkClick r:id="rId2"/>
              </a:rPr>
              <a:t>https://www.fhwa.dot.gov/clas/newsletters/</a:t>
            </a:r>
            <a:r>
              <a:rPr lang="en-US" dirty="0"/>
              <a:t> </a:t>
            </a:r>
          </a:p>
        </p:txBody>
      </p:sp>
      <p:sp>
        <p:nvSpPr>
          <p:cNvPr id="4" name="Footer Placeholder 3">
            <a:extLst>
              <a:ext uri="{FF2B5EF4-FFF2-40B4-BE49-F238E27FC236}">
                <a16:creationId xmlns:a16="http://schemas.microsoft.com/office/drawing/2014/main" id="{5F446C0E-D77E-47C1-B63B-7BBAD771A2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7E95328A-D9F5-4E62-8FCF-1871DE5B5A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6AFA4-B865-4C52-9144-5891E637B0B5}" type="slidenum">
              <a:rPr kumimoji="0" lang="en-US" sz="14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Qr code&#10;&#10;Description automatically generated">
            <a:extLst>
              <a:ext uri="{FF2B5EF4-FFF2-40B4-BE49-F238E27FC236}">
                <a16:creationId xmlns:a16="http://schemas.microsoft.com/office/drawing/2014/main" id="{C940C311-13F6-42B6-A8F4-16285E670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38" y="2648356"/>
            <a:ext cx="3904844" cy="3904844"/>
          </a:xfrm>
          <a:prstGeom prst="rect">
            <a:avLst/>
          </a:prstGeom>
        </p:spPr>
      </p:pic>
      <p:sp>
        <p:nvSpPr>
          <p:cNvPr id="7" name="TextBox 6">
            <a:extLst>
              <a:ext uri="{FF2B5EF4-FFF2-40B4-BE49-F238E27FC236}">
                <a16:creationId xmlns:a16="http://schemas.microsoft.com/office/drawing/2014/main" id="{2B385E99-D67A-169F-B433-B235E5879E52}"/>
              </a:ext>
            </a:extLst>
          </p:cNvPr>
          <p:cNvSpPr txBox="1"/>
          <p:nvPr/>
        </p:nvSpPr>
        <p:spPr>
          <a:xfrm>
            <a:off x="888933" y="3886492"/>
            <a:ext cx="3190673" cy="1200329"/>
          </a:xfrm>
          <a:prstGeom prst="rect">
            <a:avLst/>
          </a:prstGeom>
          <a:noFill/>
        </p:spPr>
        <p:txBody>
          <a:bodyPr wrap="square" rtlCol="0">
            <a:spAutoFit/>
          </a:bodyPr>
          <a:lstStyle/>
          <a:p>
            <a:r>
              <a:rPr lang="en-US" dirty="0">
                <a:hlinkClick r:id="rId4"/>
              </a:rPr>
              <a:t>https://public.govdelivery.com/accounts/USDOTFHWA/subscriber/new?topic_id=USDOTFHWA_153</a:t>
            </a:r>
            <a:r>
              <a:rPr lang="en-US" dirty="0"/>
              <a:t> </a:t>
            </a:r>
          </a:p>
        </p:txBody>
      </p:sp>
      <p:sp>
        <p:nvSpPr>
          <p:cNvPr id="8" name="TextBox 7">
            <a:extLst>
              <a:ext uri="{FF2B5EF4-FFF2-40B4-BE49-F238E27FC236}">
                <a16:creationId xmlns:a16="http://schemas.microsoft.com/office/drawing/2014/main" id="{089641FB-C2D7-DDC1-1460-0BF8B36E37FE}"/>
              </a:ext>
            </a:extLst>
          </p:cNvPr>
          <p:cNvSpPr txBox="1"/>
          <p:nvPr/>
        </p:nvSpPr>
        <p:spPr>
          <a:xfrm>
            <a:off x="888933" y="3521413"/>
            <a:ext cx="2797850" cy="369332"/>
          </a:xfrm>
          <a:prstGeom prst="rect">
            <a:avLst/>
          </a:prstGeom>
          <a:noFill/>
        </p:spPr>
        <p:txBody>
          <a:bodyPr wrap="square" rtlCol="0">
            <a:spAutoFit/>
          </a:bodyPr>
          <a:lstStyle/>
          <a:p>
            <a:r>
              <a:rPr lang="en-US" dirty="0"/>
              <a:t>To sign up: </a:t>
            </a:r>
          </a:p>
        </p:txBody>
      </p:sp>
    </p:spTree>
    <p:extLst>
      <p:ext uri="{BB962C8B-B14F-4D97-AF65-F5344CB8AC3E}">
        <p14:creationId xmlns:p14="http://schemas.microsoft.com/office/powerpoint/2010/main" val="1627425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0BEC-32A3-ACA7-C23A-65B08CC69A2B}"/>
              </a:ext>
            </a:extLst>
          </p:cNvPr>
          <p:cNvSpPr>
            <a:spLocks noGrp="1"/>
          </p:cNvSpPr>
          <p:nvPr>
            <p:ph type="ctrTitle"/>
          </p:nvPr>
        </p:nvSpPr>
        <p:spPr>
          <a:xfrm>
            <a:off x="0" y="1543050"/>
            <a:ext cx="12192000" cy="1033463"/>
          </a:xfrm>
        </p:spPr>
        <p:txBody>
          <a:bodyPr rtlCol="0"/>
          <a:lstStyle/>
          <a:p>
            <a:pPr eaLnBrk="1" fontAlgn="auto" hangingPunct="1">
              <a:lnSpc>
                <a:spcPct val="100000"/>
              </a:lnSpc>
              <a:spcAft>
                <a:spcPts val="0"/>
              </a:spcAft>
              <a:defRPr/>
            </a:pPr>
            <a:br>
              <a:rPr lang="en-US" sz="6000" b="0" dirty="0">
                <a:latin typeface="Franklin Gothic Medium Cond"/>
                <a:ea typeface="Open Sans"/>
                <a:cs typeface="Open Sans"/>
              </a:rPr>
            </a:br>
            <a:r>
              <a:rPr lang="en-US" sz="6000" b="0" dirty="0">
                <a:latin typeface="Franklin Gothic Medium Cond"/>
                <a:ea typeface="Open Sans"/>
                <a:cs typeface="Open Sans"/>
              </a:rPr>
              <a:t>Strategic Workforce Development Update-WFD Phase ll</a:t>
            </a:r>
            <a:endParaRPr lang="en-US" sz="6000" b="0" dirty="0">
              <a:latin typeface="Franklin Gothic Medium Cond" panose="020B0606030402020204" pitchFamily="34" charset="0"/>
            </a:endParaRPr>
          </a:p>
        </p:txBody>
      </p:sp>
      <p:sp>
        <p:nvSpPr>
          <p:cNvPr id="3" name="Subtitle 2">
            <a:extLst>
              <a:ext uri="{FF2B5EF4-FFF2-40B4-BE49-F238E27FC236}">
                <a16:creationId xmlns:a16="http://schemas.microsoft.com/office/drawing/2014/main" id="{79802D82-4383-D238-932E-379EE82F1F51}"/>
              </a:ext>
            </a:extLst>
          </p:cNvPr>
          <p:cNvSpPr>
            <a:spLocks noGrp="1"/>
          </p:cNvSpPr>
          <p:nvPr>
            <p:ph type="subTitle" idx="1"/>
          </p:nvPr>
        </p:nvSpPr>
        <p:spPr>
          <a:xfrm>
            <a:off x="-323850" y="2725738"/>
            <a:ext cx="12839700" cy="1898650"/>
          </a:xfrm>
        </p:spPr>
        <p:txBody>
          <a:bodyPr rtlCol="0">
            <a:normAutofit fontScale="25000" lnSpcReduction="20000"/>
          </a:bodyPr>
          <a:lstStyle/>
          <a:p>
            <a:pPr eaLnBrk="1" fontAlgn="auto" hangingPunct="1">
              <a:lnSpc>
                <a:spcPct val="120000"/>
              </a:lnSpc>
              <a:spcAft>
                <a:spcPts val="0"/>
              </a:spcAft>
              <a:buFont typeface="Arial"/>
              <a:buNone/>
              <a:defRPr/>
            </a:pPr>
            <a:endParaRPr lang="en-US" sz="4000" b="0" dirty="0">
              <a:latin typeface="Franklin Gothic Medium Cond"/>
              <a:ea typeface="Open Sans"/>
              <a:cs typeface="Open Sans"/>
            </a:endParaRPr>
          </a:p>
          <a:p>
            <a:pPr eaLnBrk="1" fontAlgn="auto" hangingPunct="1">
              <a:lnSpc>
                <a:spcPct val="120000"/>
              </a:lnSpc>
              <a:spcBef>
                <a:spcPts val="0"/>
              </a:spcBef>
              <a:spcAft>
                <a:spcPts val="0"/>
              </a:spcAft>
              <a:buFont typeface="Arial"/>
              <a:buNone/>
              <a:defRPr/>
            </a:pPr>
            <a:r>
              <a:rPr lang="en-US" sz="12800" b="0" dirty="0">
                <a:latin typeface="Franklin Gothic Medium Cond"/>
                <a:ea typeface="Open Sans"/>
                <a:cs typeface="Open Sans"/>
              </a:rPr>
              <a:t>Ray Belk</a:t>
            </a:r>
          </a:p>
          <a:p>
            <a:pPr eaLnBrk="1" fontAlgn="auto" hangingPunct="1">
              <a:lnSpc>
                <a:spcPct val="120000"/>
              </a:lnSpc>
              <a:spcBef>
                <a:spcPts val="0"/>
              </a:spcBef>
              <a:spcAft>
                <a:spcPts val="0"/>
              </a:spcAft>
              <a:buFont typeface="Arial"/>
              <a:buNone/>
              <a:defRPr/>
            </a:pPr>
            <a:r>
              <a:rPr lang="en-US" sz="12800" b="0" dirty="0">
                <a:latin typeface="Franklin Gothic Medium Cond"/>
                <a:ea typeface="Open Sans"/>
                <a:cs typeface="Open Sans"/>
              </a:rPr>
              <a:t>Texas Local Technical Assistance Program (TxLTAP)</a:t>
            </a:r>
          </a:p>
          <a:p>
            <a:pPr eaLnBrk="1" fontAlgn="auto" hangingPunct="1">
              <a:lnSpc>
                <a:spcPct val="120000"/>
              </a:lnSpc>
              <a:spcBef>
                <a:spcPts val="0"/>
              </a:spcBef>
              <a:spcAft>
                <a:spcPts val="0"/>
              </a:spcAft>
              <a:buFont typeface="Arial"/>
              <a:buNone/>
              <a:defRPr/>
            </a:pPr>
            <a:r>
              <a:rPr lang="en-US" sz="12800" b="0" dirty="0">
                <a:latin typeface="Franklin Gothic Medium Cond"/>
                <a:ea typeface="Open Sans"/>
                <a:cs typeface="Open Sans"/>
              </a:rPr>
              <a:t>University of Texas at Arlington</a:t>
            </a:r>
          </a:p>
          <a:p>
            <a:pPr eaLnBrk="1" fontAlgn="auto" hangingPunct="1">
              <a:lnSpc>
                <a:spcPct val="120000"/>
              </a:lnSpc>
              <a:spcBef>
                <a:spcPts val="0"/>
              </a:spcBef>
              <a:spcAft>
                <a:spcPts val="0"/>
              </a:spcAft>
              <a:buFont typeface="Arial"/>
              <a:buNone/>
              <a:defRPr/>
            </a:pPr>
            <a:endParaRPr lang="en-US" sz="12800" b="0" dirty="0">
              <a:latin typeface="Franklin Gothic Medium Cond"/>
              <a:ea typeface="Open Sans"/>
              <a:cs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3250" y="595476"/>
            <a:ext cx="10985500" cy="1343121"/>
          </a:xfrm>
        </p:spPr>
        <p:txBody>
          <a:bodyPr/>
          <a:lstStyle/>
          <a:p>
            <a:br>
              <a:rPr lang="es-MX" cap="none" dirty="0"/>
            </a:br>
            <a:r>
              <a:rPr lang="es-MX" cap="none" dirty="0"/>
              <a:t>5 Stage Employee Attraction and Retention Model</a:t>
            </a:r>
          </a:p>
        </p:txBody>
      </p:sp>
      <p:sp>
        <p:nvSpPr>
          <p:cNvPr id="3" name="Subtitle 2"/>
          <p:cNvSpPr>
            <a:spLocks noGrp="1"/>
          </p:cNvSpPr>
          <p:nvPr>
            <p:ph type="subTitle" idx="1"/>
          </p:nvPr>
        </p:nvSpPr>
        <p:spPr>
          <a:xfrm>
            <a:off x="62144" y="2348519"/>
            <a:ext cx="11940466" cy="1008104"/>
          </a:xfrm>
        </p:spPr>
        <p:txBody>
          <a:bodyPr>
            <a:normAutofit fontScale="92500" lnSpcReduction="10000"/>
          </a:bodyPr>
          <a:lstStyle/>
          <a:p>
            <a:r>
              <a:rPr lang="es-MX" sz="3200" dirty="0"/>
              <a:t>State Transportation Innovation Council</a:t>
            </a:r>
          </a:p>
          <a:p>
            <a:r>
              <a:rPr lang="es-MX" sz="3200" dirty="0"/>
              <a:t>Project 5-9055-01 Update July 25, 2023  </a:t>
            </a:r>
          </a:p>
        </p:txBody>
      </p:sp>
    </p:spTree>
    <p:extLst>
      <p:ext uri="{BB962C8B-B14F-4D97-AF65-F5344CB8AC3E}">
        <p14:creationId xmlns:p14="http://schemas.microsoft.com/office/powerpoint/2010/main" val="3451333481"/>
      </p:ext>
    </p:extLst>
  </p:cSld>
  <p:clrMapOvr>
    <a:masterClrMapping/>
  </p:clrMapOvr>
  <p:transition spd="slow" advClick="0"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C9C7-97A7-46EB-A20F-C46B993B9D1C}"/>
              </a:ext>
            </a:extLst>
          </p:cNvPr>
          <p:cNvSpPr>
            <a:spLocks noGrp="1"/>
          </p:cNvSpPr>
          <p:nvPr>
            <p:ph type="title"/>
          </p:nvPr>
        </p:nvSpPr>
        <p:spPr>
          <a:xfrm>
            <a:off x="186432" y="843669"/>
            <a:ext cx="11588044" cy="1225118"/>
          </a:xfrm>
        </p:spPr>
        <p:txBody>
          <a:bodyPr>
            <a:normAutofit fontScale="90000"/>
          </a:bodyPr>
          <a:lstStyle/>
          <a:p>
            <a:pPr algn="ctr"/>
            <a:r>
              <a:rPr lang="en-US" dirty="0">
                <a:solidFill>
                  <a:srgbClr val="0070C0"/>
                </a:solidFill>
              </a:rPr>
              <a:t>The 5 Stage Employee Attraction and Retention Model – Project Overview</a:t>
            </a:r>
          </a:p>
        </p:txBody>
      </p:sp>
      <p:sp>
        <p:nvSpPr>
          <p:cNvPr id="4" name="Footer Placeholder 3">
            <a:extLst>
              <a:ext uri="{FF2B5EF4-FFF2-40B4-BE49-F238E27FC236}">
                <a16:creationId xmlns:a16="http://schemas.microsoft.com/office/drawing/2014/main" id="{8AF302BF-1F04-4B98-BE4C-A30410F6E715}"/>
              </a:ext>
            </a:extLst>
          </p:cNvPr>
          <p:cNvSpPr>
            <a:spLocks noGrp="1"/>
          </p:cNvSpPr>
          <p:nvPr>
            <p:ph type="ftr" sz="quarter" idx="3"/>
          </p:nvPr>
        </p:nvSpPr>
        <p:spPr>
          <a:xfrm>
            <a:off x="613457" y="6402387"/>
            <a:ext cx="4584466" cy="365125"/>
          </a:xfrm>
        </p:spPr>
        <p:txBody>
          <a:bodyPr/>
          <a:lstStyle/>
          <a:p>
            <a:r>
              <a:rPr lang="es-MX" sz="1200" dirty="0"/>
              <a:t>Project 5-9055-01 5 Stage Model STIC Council Update 07-25-2023</a:t>
            </a:r>
          </a:p>
        </p:txBody>
      </p:sp>
      <p:sp>
        <p:nvSpPr>
          <p:cNvPr id="5" name="Slide Number Placeholder 4">
            <a:extLst>
              <a:ext uri="{FF2B5EF4-FFF2-40B4-BE49-F238E27FC236}">
                <a16:creationId xmlns:a16="http://schemas.microsoft.com/office/drawing/2014/main" id="{95F83D10-4377-44F9-BA16-0B1AAC849B22}"/>
              </a:ext>
            </a:extLst>
          </p:cNvPr>
          <p:cNvSpPr>
            <a:spLocks noGrp="1"/>
          </p:cNvSpPr>
          <p:nvPr>
            <p:ph type="sldNum" sz="quarter" idx="4"/>
          </p:nvPr>
        </p:nvSpPr>
        <p:spPr/>
        <p:txBody>
          <a:bodyPr/>
          <a:lstStyle/>
          <a:p>
            <a:fld id="{916F867E-1D9A-4C66-8751-5DA81827F39F}" type="slidenum">
              <a:rPr lang="ro-RO" smtClean="0"/>
              <a:pPr/>
              <a:t>29</a:t>
            </a:fld>
            <a:endParaRPr lang="ro-RO" dirty="0"/>
          </a:p>
        </p:txBody>
      </p:sp>
      <p:sp>
        <p:nvSpPr>
          <p:cNvPr id="7" name="Content Placeholder 6">
            <a:extLst>
              <a:ext uri="{FF2B5EF4-FFF2-40B4-BE49-F238E27FC236}">
                <a16:creationId xmlns:a16="http://schemas.microsoft.com/office/drawing/2014/main" id="{62373F74-610C-AFFF-B062-2426DD362D22}"/>
              </a:ext>
            </a:extLst>
          </p:cNvPr>
          <p:cNvSpPr>
            <a:spLocks noGrp="1"/>
          </p:cNvSpPr>
          <p:nvPr>
            <p:ph idx="1"/>
          </p:nvPr>
        </p:nvSpPr>
        <p:spPr>
          <a:xfrm>
            <a:off x="275208" y="2065229"/>
            <a:ext cx="11641583" cy="3787582"/>
          </a:xfrm>
        </p:spPr>
        <p:txBody>
          <a:bodyPr>
            <a:normAutofit fontScale="85000" lnSpcReduction="20000"/>
          </a:bodyPr>
          <a:lstStyle/>
          <a:p>
            <a:pPr marL="0" indent="0">
              <a:buNone/>
            </a:pPr>
            <a:r>
              <a:rPr lang="en-US" dirty="0"/>
              <a:t>In the public sector, especially in the Public Works/Road and Bridge departments, many cities and counties need help to keep good employees, find quality replacements, and then develop them with the hopes of them staying with the organization. </a:t>
            </a:r>
          </a:p>
          <a:p>
            <a:pPr marL="0" indent="0">
              <a:buNone/>
            </a:pPr>
            <a:endParaRPr lang="en-US" sz="2100" dirty="0"/>
          </a:p>
          <a:p>
            <a:pPr marL="0" indent="0">
              <a:buNone/>
            </a:pPr>
            <a:r>
              <a:rPr lang="en-US" dirty="0"/>
              <a:t>The project is designed to assist cities and counties in overcoming those challenges, improving recruiting, and reducing attrition of quality employees.  </a:t>
            </a:r>
          </a:p>
          <a:p>
            <a:pPr marL="0" indent="0">
              <a:buNone/>
            </a:pPr>
            <a:endParaRPr lang="en-US" sz="2100" dirty="0"/>
          </a:p>
          <a:p>
            <a:pPr marL="0" indent="0">
              <a:buNone/>
            </a:pPr>
            <a:r>
              <a:rPr lang="en-US" dirty="0"/>
              <a:t>As a result, the 5-Stage Model to Attract and Retain Employees for Public Works and Road &amp; Bridge Departments for Texas Cities and Counties has been developed. </a:t>
            </a:r>
          </a:p>
        </p:txBody>
      </p:sp>
    </p:spTree>
    <p:extLst>
      <p:ext uri="{BB962C8B-B14F-4D97-AF65-F5344CB8AC3E}">
        <p14:creationId xmlns:p14="http://schemas.microsoft.com/office/powerpoint/2010/main" val="804473041"/>
      </p:ext>
    </p:extLst>
  </p:cSld>
  <p:clrMapOvr>
    <a:masterClrMapping/>
  </p:clrMapOvr>
  <p:transition spd="slow" advClick="0" advTm="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7153-4687-E268-4D58-3AF86631557D}"/>
              </a:ext>
            </a:extLst>
          </p:cNvPr>
          <p:cNvSpPr>
            <a:spLocks noGrp="1"/>
          </p:cNvSpPr>
          <p:nvPr>
            <p:ph type="ctrTitle"/>
          </p:nvPr>
        </p:nvSpPr>
        <p:spPr>
          <a:xfrm>
            <a:off x="0" y="1354138"/>
            <a:ext cx="12192000" cy="1033462"/>
          </a:xfrm>
        </p:spPr>
        <p:txBody>
          <a:bodyPr rtlCol="0"/>
          <a:lstStyle/>
          <a:p>
            <a:pPr eaLnBrk="1" fontAlgn="auto" hangingPunct="1">
              <a:lnSpc>
                <a:spcPct val="100000"/>
              </a:lnSpc>
              <a:spcAft>
                <a:spcPts val="0"/>
              </a:spcAft>
              <a:defRPr/>
            </a:pPr>
            <a:r>
              <a:rPr lang="en-US" sz="6600" b="0" dirty="0">
                <a:latin typeface="Franklin Gothic Medium Cond"/>
                <a:ea typeface="Open Sans"/>
                <a:cs typeface="Open Sans"/>
              </a:rPr>
              <a:t>Benjamin King</a:t>
            </a:r>
            <a:endParaRPr lang="en-US" dirty="0">
              <a:latin typeface="Franklin Gothic Medium Cond"/>
            </a:endParaRPr>
          </a:p>
        </p:txBody>
      </p:sp>
      <p:sp>
        <p:nvSpPr>
          <p:cNvPr id="3" name="Subtitle 2">
            <a:extLst>
              <a:ext uri="{FF2B5EF4-FFF2-40B4-BE49-F238E27FC236}">
                <a16:creationId xmlns:a16="http://schemas.microsoft.com/office/drawing/2014/main" id="{0E77679D-7DD3-E396-F9B2-C6D60E300685}"/>
              </a:ext>
            </a:extLst>
          </p:cNvPr>
          <p:cNvSpPr>
            <a:spLocks noGrp="1"/>
          </p:cNvSpPr>
          <p:nvPr>
            <p:ph type="subTitle" idx="1"/>
          </p:nvPr>
        </p:nvSpPr>
        <p:spPr>
          <a:xfrm>
            <a:off x="77788" y="3022600"/>
            <a:ext cx="12036425" cy="1898650"/>
          </a:xfrm>
        </p:spPr>
        <p:txBody>
          <a:bodyPr rtlCol="0">
            <a:noAutofit/>
          </a:bodyPr>
          <a:lstStyle/>
          <a:p>
            <a:pPr eaLnBrk="1" fontAlgn="auto" hangingPunct="1">
              <a:lnSpc>
                <a:spcPct val="100000"/>
              </a:lnSpc>
              <a:spcBef>
                <a:spcPts val="0"/>
              </a:spcBef>
              <a:spcAft>
                <a:spcPts val="0"/>
              </a:spcAft>
              <a:buFont typeface="Arial"/>
              <a:buNone/>
              <a:defRPr/>
            </a:pPr>
            <a:r>
              <a:rPr lang="en-US" sz="3600" b="0" dirty="0">
                <a:latin typeface="Franklin Gothic Medium Cond" panose="020B0606030402020204" pitchFamily="34" charset="0"/>
                <a:ea typeface="Open Sans"/>
                <a:cs typeface="Open Sans"/>
              </a:rPr>
              <a:t>TxDOT, Section Director, Innovation Section</a:t>
            </a:r>
            <a:endParaRPr lang="en-US" sz="3600" b="0" dirty="0">
              <a:latin typeface="Franklin Gothic Medium Cond" panose="020B0606030402020204" pitchFamily="34" charset="0"/>
            </a:endParaRPr>
          </a:p>
          <a:p>
            <a:pPr eaLnBrk="1" fontAlgn="auto" hangingPunct="1">
              <a:lnSpc>
                <a:spcPct val="100000"/>
              </a:lnSpc>
              <a:spcBef>
                <a:spcPts val="0"/>
              </a:spcBef>
              <a:spcAft>
                <a:spcPts val="0"/>
              </a:spcAft>
              <a:buFont typeface="Arial"/>
              <a:buNone/>
              <a:defRPr/>
            </a:pPr>
            <a:r>
              <a:rPr lang="en-US" sz="3600" b="0" dirty="0">
                <a:latin typeface="Franklin Gothic Medium Cond" panose="020B0606030402020204" pitchFamily="34" charset="0"/>
                <a:ea typeface="Open Sans"/>
                <a:cs typeface="Open Sans"/>
              </a:rPr>
              <a:t>Strategic Planning Division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5" name="Freeform: Shape 14">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8DAFA4A2-0497-44FE-BC7F-25C6EB4788CC}"/>
              </a:ext>
            </a:extLst>
          </p:cNvPr>
          <p:cNvSpPr>
            <a:spLocks noGrp="1"/>
          </p:cNvSpPr>
          <p:nvPr>
            <p:ph idx="1"/>
          </p:nvPr>
        </p:nvSpPr>
        <p:spPr>
          <a:xfrm>
            <a:off x="512719" y="1008068"/>
            <a:ext cx="3668259" cy="4841863"/>
          </a:xfrm>
        </p:spPr>
        <p:txBody>
          <a:bodyPr>
            <a:normAutofit fontScale="85000" lnSpcReduction="20000"/>
          </a:bodyPr>
          <a:lstStyle/>
          <a:p>
            <a:pPr marL="0" marR="0" indent="0">
              <a:spcBef>
                <a:spcPts val="0"/>
              </a:spcBef>
              <a:spcAft>
                <a:spcPts val="60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000" spc="-15" dirty="0">
              <a:solidFill>
                <a:schemeClr val="bg1">
                  <a:alpha val="60000"/>
                </a:schemeClr>
              </a:solidFill>
              <a:effectLst/>
              <a:latin typeface="Arial" panose="020B0604020202020204" pitchFamily="34" charset="0"/>
              <a:ea typeface="Times New Roman" panose="02020603050405020304" pitchFamily="18" charset="0"/>
            </a:endParaRPr>
          </a:p>
          <a:p>
            <a:pPr marL="0" marR="0" lvl="0" indent="0">
              <a:spcBef>
                <a:spcPts val="0"/>
              </a:spcBef>
              <a:spcAft>
                <a:spcPts val="60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pc="-15" dirty="0">
                <a:solidFill>
                  <a:schemeClr val="bg1">
                    <a:alpha val="60000"/>
                  </a:schemeClr>
                </a:solidFill>
                <a:latin typeface="Arial" panose="020B0604020202020204" pitchFamily="34" charset="0"/>
                <a:ea typeface="Times New Roman" panose="02020603050405020304" pitchFamily="18" charset="0"/>
              </a:rPr>
              <a:t>A preliminary </a:t>
            </a:r>
            <a:r>
              <a:rPr lang="en-US" i="1" spc="-15" dirty="0">
                <a:solidFill>
                  <a:schemeClr val="bg1">
                    <a:alpha val="60000"/>
                  </a:schemeClr>
                </a:solidFill>
                <a:latin typeface="Arial" panose="020B0604020202020204" pitchFamily="34" charset="0"/>
                <a:ea typeface="Times New Roman" panose="02020603050405020304" pitchFamily="18" charset="0"/>
              </a:rPr>
              <a:t>Guide</a:t>
            </a:r>
            <a:r>
              <a:rPr lang="en-US" spc="-15" dirty="0">
                <a:solidFill>
                  <a:schemeClr val="bg1">
                    <a:alpha val="60000"/>
                  </a:schemeClr>
                </a:solidFill>
                <a:latin typeface="Arial" panose="020B0604020202020204" pitchFamily="34" charset="0"/>
                <a:ea typeface="Times New Roman" panose="02020603050405020304" pitchFamily="18" charset="0"/>
              </a:rPr>
              <a:t> was developed with limited distribution to gauge interest and effectiveness of the 5-Stage Model.</a:t>
            </a:r>
          </a:p>
          <a:p>
            <a:pPr marL="0" marR="0" lvl="0" indent="0">
              <a:spcBef>
                <a:spcPts val="0"/>
              </a:spcBef>
              <a:spcAft>
                <a:spcPts val="60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pc="-15" dirty="0">
              <a:solidFill>
                <a:schemeClr val="bg1">
                  <a:alpha val="60000"/>
                </a:schemeClr>
              </a:solidFill>
              <a:latin typeface="Arial" panose="020B0604020202020204" pitchFamily="34" charset="0"/>
              <a:ea typeface="Times New Roman" panose="02020603050405020304" pitchFamily="18" charset="0"/>
            </a:endParaRPr>
          </a:p>
          <a:p>
            <a:pPr marL="0" marR="0" lvl="0" indent="0">
              <a:spcBef>
                <a:spcPts val="0"/>
              </a:spcBef>
              <a:spcAft>
                <a:spcPts val="60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pc="-15" dirty="0">
                <a:solidFill>
                  <a:schemeClr val="bg1">
                    <a:alpha val="60000"/>
                  </a:schemeClr>
                </a:solidFill>
                <a:latin typeface="Arial" panose="020B0604020202020204" pitchFamily="34" charset="0"/>
                <a:ea typeface="Times New Roman" panose="02020603050405020304" pitchFamily="18" charset="0"/>
              </a:rPr>
              <a:t>It has been well received.  </a:t>
            </a:r>
          </a:p>
          <a:p>
            <a:pPr marL="0" marR="0" lvl="0" indent="0">
              <a:spcBef>
                <a:spcPts val="0"/>
              </a:spcBef>
              <a:spcAft>
                <a:spcPts val="60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pc="-15" dirty="0">
              <a:solidFill>
                <a:schemeClr val="bg1">
                  <a:alpha val="60000"/>
                </a:schemeClr>
              </a:solidFill>
              <a:latin typeface="Arial" panose="020B0604020202020204" pitchFamily="34" charset="0"/>
              <a:ea typeface="Times New Roman" panose="02020603050405020304" pitchFamily="18" charset="0"/>
            </a:endParaRPr>
          </a:p>
          <a:p>
            <a:pPr marL="0" marR="0" lvl="0" indent="0">
              <a:spcBef>
                <a:spcPts val="0"/>
              </a:spcBef>
              <a:spcAft>
                <a:spcPts val="60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pc="-15" dirty="0">
                <a:solidFill>
                  <a:schemeClr val="bg1">
                    <a:alpha val="60000"/>
                  </a:schemeClr>
                </a:solidFill>
                <a:latin typeface="Arial" panose="020B0604020202020204" pitchFamily="34" charset="0"/>
                <a:ea typeface="Times New Roman" panose="02020603050405020304" pitchFamily="18" charset="0"/>
              </a:rPr>
              <a:t>A finalized </a:t>
            </a:r>
            <a:r>
              <a:rPr lang="en-US" i="1" spc="-15" dirty="0">
                <a:solidFill>
                  <a:schemeClr val="bg1">
                    <a:alpha val="60000"/>
                  </a:schemeClr>
                </a:solidFill>
                <a:latin typeface="Arial" panose="020B0604020202020204" pitchFamily="34" charset="0"/>
                <a:ea typeface="Times New Roman" panose="02020603050405020304" pitchFamily="18" charset="0"/>
              </a:rPr>
              <a:t>Guide</a:t>
            </a:r>
            <a:r>
              <a:rPr lang="en-US" spc="-15" dirty="0">
                <a:solidFill>
                  <a:schemeClr val="bg1">
                    <a:alpha val="60000"/>
                  </a:schemeClr>
                </a:solidFill>
                <a:latin typeface="Arial" panose="020B0604020202020204" pitchFamily="34" charset="0"/>
                <a:ea typeface="Times New Roman" panose="02020603050405020304" pitchFamily="18" charset="0"/>
              </a:rPr>
              <a:t> will be produced no later than August 31, 2023.  </a:t>
            </a:r>
          </a:p>
          <a:p>
            <a:pPr marL="0" marR="0" lvl="0" indent="0">
              <a:spcBef>
                <a:spcPts val="0"/>
              </a:spcBef>
              <a:spcAft>
                <a:spcPts val="60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000" spc="-15" dirty="0">
              <a:solidFill>
                <a:schemeClr val="bg1">
                  <a:alpha val="60000"/>
                </a:schemeClr>
              </a:solidFill>
              <a:effectLst/>
              <a:latin typeface="Arial" panose="020B0604020202020204" pitchFamily="34" charset="0"/>
              <a:ea typeface="Times New Roman" panose="02020603050405020304" pitchFamily="18" charset="0"/>
            </a:endParaRPr>
          </a:p>
          <a:p>
            <a:pPr marL="0" marR="0" lvl="0" indent="0">
              <a:spcBef>
                <a:spcPts val="0"/>
              </a:spcBef>
              <a:spcAft>
                <a:spcPts val="60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000" dirty="0">
              <a:solidFill>
                <a:schemeClr val="bg1">
                  <a:alpha val="60000"/>
                </a:schemeClr>
              </a:solidFill>
              <a:effectLst/>
              <a:latin typeface="Courier New" panose="02070309020205020404" pitchFamily="49" charset="0"/>
              <a:ea typeface="Times New Roman" panose="02020603050405020304" pitchFamily="18" charset="0"/>
            </a:endParaRPr>
          </a:p>
        </p:txBody>
      </p:sp>
      <p:pic>
        <p:nvPicPr>
          <p:cNvPr id="6" name="Picture 5">
            <a:extLst>
              <a:ext uri="{FF2B5EF4-FFF2-40B4-BE49-F238E27FC236}">
                <a16:creationId xmlns:a16="http://schemas.microsoft.com/office/drawing/2014/main" id="{0436D1CD-E36B-8A0C-35AA-C1218A5B81A8}"/>
              </a:ext>
            </a:extLst>
          </p:cNvPr>
          <p:cNvPicPr>
            <a:picLocks noChangeAspect="1"/>
          </p:cNvPicPr>
          <p:nvPr/>
        </p:nvPicPr>
        <p:blipFill rotWithShape="1">
          <a:blip r:embed="rId3"/>
          <a:srcRect l="25485" t="12816" r="38852" b="5442"/>
          <a:stretch/>
        </p:blipFill>
        <p:spPr>
          <a:xfrm>
            <a:off x="6251488" y="69005"/>
            <a:ext cx="4838075" cy="6237670"/>
          </a:xfrm>
          <a:prstGeom prst="rect">
            <a:avLst/>
          </a:prstGeom>
        </p:spPr>
      </p:pic>
      <p:sp>
        <p:nvSpPr>
          <p:cNvPr id="4" name="Footer Placeholder 3">
            <a:extLst>
              <a:ext uri="{FF2B5EF4-FFF2-40B4-BE49-F238E27FC236}">
                <a16:creationId xmlns:a16="http://schemas.microsoft.com/office/drawing/2014/main" id="{8AF302BF-1F04-4B98-BE4C-A30410F6E715}"/>
              </a:ext>
            </a:extLst>
          </p:cNvPr>
          <p:cNvSpPr>
            <a:spLocks noGrp="1"/>
          </p:cNvSpPr>
          <p:nvPr>
            <p:ph type="ftr" sz="quarter" idx="3"/>
          </p:nvPr>
        </p:nvSpPr>
        <p:spPr>
          <a:xfrm>
            <a:off x="5315803" y="6375679"/>
            <a:ext cx="4450156" cy="345796"/>
          </a:xfrm>
        </p:spPr>
        <p:txBody>
          <a:bodyPr>
            <a:normAutofit fontScale="77500" lnSpcReduction="20000"/>
          </a:bodyPr>
          <a:lstStyle/>
          <a:p>
            <a:pPr>
              <a:lnSpc>
                <a:spcPct val="90000"/>
              </a:lnSpc>
              <a:spcAft>
                <a:spcPts val="600"/>
              </a:spcAft>
            </a:pPr>
            <a:r>
              <a:rPr lang="es-MX" sz="1500" dirty="0">
                <a:solidFill>
                  <a:schemeClr val="tx1">
                    <a:alpha val="60000"/>
                  </a:schemeClr>
                </a:solidFill>
              </a:rPr>
              <a:t> </a:t>
            </a:r>
            <a:r>
              <a:rPr lang="en-US" sz="1500" dirty="0">
                <a:solidFill>
                  <a:schemeClr val="tx1">
                    <a:alpha val="60000"/>
                  </a:schemeClr>
                </a:solidFill>
              </a:rPr>
              <a:t>Project 5-9055-01 5 Stage Model STIC Council Update 07-25-2023</a:t>
            </a:r>
          </a:p>
          <a:p>
            <a:pPr>
              <a:lnSpc>
                <a:spcPct val="90000"/>
              </a:lnSpc>
              <a:spcAft>
                <a:spcPts val="600"/>
              </a:spcAft>
            </a:pPr>
            <a:endParaRPr lang="es-MX" sz="1500" dirty="0">
              <a:solidFill>
                <a:schemeClr val="tx1">
                  <a:alpha val="60000"/>
                </a:schemeClr>
              </a:solidFill>
            </a:endParaRPr>
          </a:p>
        </p:txBody>
      </p:sp>
      <p:sp>
        <p:nvSpPr>
          <p:cNvPr id="5" name="Slide Number Placeholder 4">
            <a:extLst>
              <a:ext uri="{FF2B5EF4-FFF2-40B4-BE49-F238E27FC236}">
                <a16:creationId xmlns:a16="http://schemas.microsoft.com/office/drawing/2014/main" id="{95F83D10-4377-44F9-BA16-0B1AAC849B22}"/>
              </a:ext>
            </a:extLst>
          </p:cNvPr>
          <p:cNvSpPr>
            <a:spLocks noGrp="1"/>
          </p:cNvSpPr>
          <p:nvPr>
            <p:ph type="sldNum" sz="quarter" idx="4"/>
          </p:nvPr>
        </p:nvSpPr>
        <p:spPr>
          <a:xfrm>
            <a:off x="10365474" y="6375679"/>
            <a:ext cx="1059763" cy="345796"/>
          </a:xfrm>
        </p:spPr>
        <p:txBody>
          <a:bodyPr>
            <a:normAutofit/>
          </a:bodyPr>
          <a:lstStyle/>
          <a:p>
            <a:pPr>
              <a:lnSpc>
                <a:spcPct val="90000"/>
              </a:lnSpc>
              <a:spcAft>
                <a:spcPts val="600"/>
              </a:spcAft>
            </a:pPr>
            <a:fld id="{916F867E-1D9A-4C66-8751-5DA81827F39F}" type="slidenum">
              <a:rPr lang="ro-RO" sz="1200">
                <a:solidFill>
                  <a:schemeClr val="tx1">
                    <a:alpha val="60000"/>
                  </a:schemeClr>
                </a:solidFill>
              </a:rPr>
              <a:pPr>
                <a:lnSpc>
                  <a:spcPct val="90000"/>
                </a:lnSpc>
                <a:spcAft>
                  <a:spcPts val="600"/>
                </a:spcAft>
              </a:pPr>
              <a:t>30</a:t>
            </a:fld>
            <a:endParaRPr lang="ro-RO" sz="1200">
              <a:solidFill>
                <a:schemeClr val="tx1">
                  <a:alpha val="60000"/>
                </a:schemeClr>
              </a:solidFill>
            </a:endParaRPr>
          </a:p>
        </p:txBody>
      </p:sp>
    </p:spTree>
    <p:extLst>
      <p:ext uri="{BB962C8B-B14F-4D97-AF65-F5344CB8AC3E}">
        <p14:creationId xmlns:p14="http://schemas.microsoft.com/office/powerpoint/2010/main" val="2584104853"/>
      </p:ext>
    </p:extLst>
  </p:cSld>
  <p:clrMapOvr>
    <a:masterClrMapping/>
  </p:clrMapOvr>
  <p:transition spd="slow" advClick="0"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AFA4A2-0497-44FE-BC7F-25C6EB4788CC}"/>
              </a:ext>
            </a:extLst>
          </p:cNvPr>
          <p:cNvSpPr>
            <a:spLocks noGrp="1"/>
          </p:cNvSpPr>
          <p:nvPr>
            <p:ph idx="1"/>
          </p:nvPr>
        </p:nvSpPr>
        <p:spPr>
          <a:xfrm>
            <a:off x="301841" y="878890"/>
            <a:ext cx="11614951" cy="5272124"/>
          </a:xfrm>
        </p:spPr>
        <p:txBody>
          <a:bodyPr>
            <a:noAutofit/>
          </a:bodyPr>
          <a:lstStyle/>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latin typeface="Arial" panose="020B0604020202020204" pitchFamily="34" charset="0"/>
                <a:ea typeface="Times New Roman" panose="02020603050405020304" pitchFamily="18" charset="0"/>
              </a:rPr>
              <a:t>Additional information, suggestions, and advice have been received from the partners engaged in developing the preliminary </a:t>
            </a:r>
            <a:r>
              <a:rPr lang="en-US" sz="2200" i="1" spc="-15" dirty="0">
                <a:latin typeface="Arial" panose="020B0604020202020204" pitchFamily="34" charset="0"/>
                <a:ea typeface="Times New Roman" panose="02020603050405020304" pitchFamily="18" charset="0"/>
              </a:rPr>
              <a:t>Guide</a:t>
            </a:r>
            <a:r>
              <a:rPr lang="en-US" sz="2200" spc="-15" dirty="0">
                <a:latin typeface="Arial" panose="020B0604020202020204" pitchFamily="34" charset="0"/>
                <a:ea typeface="Times New Roman" panose="02020603050405020304" pitchFamily="18" charset="0"/>
              </a:rPr>
              <a:t>.  </a:t>
            </a: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200" spc="-15" dirty="0">
              <a:latin typeface="Arial" panose="020B0604020202020204" pitchFamily="34" charset="0"/>
              <a:ea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latin typeface="Arial" panose="020B0604020202020204" pitchFamily="34" charset="0"/>
                <a:ea typeface="Times New Roman" panose="02020603050405020304" pitchFamily="18" charset="0"/>
              </a:rPr>
              <a:t>Suggested changes will be made and incorporated into the finalized version of the </a:t>
            </a:r>
            <a:r>
              <a:rPr lang="en-US" sz="2200" i="1" spc="-15" dirty="0">
                <a:latin typeface="Arial" panose="020B0604020202020204" pitchFamily="34" charset="0"/>
                <a:ea typeface="Times New Roman" panose="02020603050405020304" pitchFamily="18" charset="0"/>
              </a:rPr>
              <a:t>Guide. </a:t>
            </a: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200" spc="-15" dirty="0">
              <a:latin typeface="Arial" panose="020B0604020202020204" pitchFamily="34" charset="0"/>
              <a:ea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latin typeface="Arial" panose="020B0604020202020204" pitchFamily="34" charset="0"/>
                <a:ea typeface="Times New Roman" panose="02020603050405020304" pitchFamily="18" charset="0"/>
              </a:rPr>
              <a:t>Contributing partners include:  </a:t>
            </a: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Lori Ardoin – Orange County</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Tania Rushing – Wichita County</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Baby Raley – City of Richardson </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Kevin Godley – Bexar County (also member of the TxLTAP Advisory Board) </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David Sanchez – City of Amarillo</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Haley Smithson – Wichita County </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Dana McWilliams – Ector County</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Don Spear – City of Dallas</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Kelly Rodriguez – City of Killeen, Texas Municipal League Trustee </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Amanda Lehde – North Texas Tollway Authority</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000" dirty="0">
              <a:latin typeface="Courier New" panose="02070309020205020404" pitchFamily="49" charset="0"/>
              <a:ea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000" dirty="0">
              <a:effectLst/>
              <a:latin typeface="Courier New" panose="02070309020205020404" pitchFamily="49"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8AF302BF-1F04-4B98-BE4C-A30410F6E715}"/>
              </a:ext>
            </a:extLst>
          </p:cNvPr>
          <p:cNvSpPr>
            <a:spLocks noGrp="1"/>
          </p:cNvSpPr>
          <p:nvPr>
            <p:ph type="ftr" sz="quarter" idx="3"/>
          </p:nvPr>
        </p:nvSpPr>
        <p:spPr>
          <a:xfrm>
            <a:off x="613457" y="6402387"/>
            <a:ext cx="4584466" cy="365125"/>
          </a:xfrm>
        </p:spPr>
        <p:txBody>
          <a:bodyPr/>
          <a:lstStyle/>
          <a:p>
            <a:r>
              <a:rPr lang="en-US" sz="1200" dirty="0"/>
              <a:t>Project 5-9055-01 5 Stage Model STIC Council Update 07-25-2023</a:t>
            </a:r>
          </a:p>
          <a:p>
            <a:endParaRPr lang="es-MX" sz="1200" dirty="0"/>
          </a:p>
        </p:txBody>
      </p:sp>
      <p:sp>
        <p:nvSpPr>
          <p:cNvPr id="5" name="Slide Number Placeholder 4">
            <a:extLst>
              <a:ext uri="{FF2B5EF4-FFF2-40B4-BE49-F238E27FC236}">
                <a16:creationId xmlns:a16="http://schemas.microsoft.com/office/drawing/2014/main" id="{95F83D10-4377-44F9-BA16-0B1AAC849B22}"/>
              </a:ext>
            </a:extLst>
          </p:cNvPr>
          <p:cNvSpPr>
            <a:spLocks noGrp="1"/>
          </p:cNvSpPr>
          <p:nvPr>
            <p:ph type="sldNum" sz="quarter" idx="4"/>
          </p:nvPr>
        </p:nvSpPr>
        <p:spPr/>
        <p:txBody>
          <a:bodyPr/>
          <a:lstStyle/>
          <a:p>
            <a:fld id="{916F867E-1D9A-4C66-8751-5DA81827F39F}" type="slidenum">
              <a:rPr lang="ro-RO" smtClean="0"/>
              <a:pPr/>
              <a:t>31</a:t>
            </a:fld>
            <a:endParaRPr lang="ro-RO" dirty="0"/>
          </a:p>
        </p:txBody>
      </p:sp>
    </p:spTree>
    <p:extLst>
      <p:ext uri="{BB962C8B-B14F-4D97-AF65-F5344CB8AC3E}">
        <p14:creationId xmlns:p14="http://schemas.microsoft.com/office/powerpoint/2010/main" val="3283126620"/>
      </p:ext>
    </p:extLst>
  </p:cSld>
  <p:clrMapOvr>
    <a:masterClrMapping/>
  </p:clrMapOvr>
  <p:transition spd="slow" advClick="0" advTm="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330007" cy="365125"/>
          </a:xfrm>
        </p:spPr>
        <p:txBody>
          <a:bodyPr/>
          <a:lstStyle/>
          <a:p>
            <a:pPr>
              <a:defRPr/>
            </a:pPr>
            <a:r>
              <a:rPr lang="en-US" sz="1200" dirty="0"/>
              <a:t>Project 5-9055-01 5 Stage Model STIC Council Update 07-25-2023</a:t>
            </a:r>
          </a:p>
          <a:p>
            <a:pPr>
              <a:defRPr/>
            </a:pPr>
            <a:endParaRPr lang="es-MX"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823B252A-EAA7-4CEB-9042-C97F53CB7745}"/>
              </a:ext>
            </a:extLst>
          </p:cNvPr>
          <p:cNvSpPr>
            <a:spLocks noGrp="1"/>
          </p:cNvSpPr>
          <p:nvPr>
            <p:ph idx="1"/>
          </p:nvPr>
        </p:nvSpPr>
        <p:spPr>
          <a:xfrm>
            <a:off x="337351" y="825622"/>
            <a:ext cx="11638626" cy="5140171"/>
          </a:xfrm>
        </p:spPr>
        <p:txBody>
          <a:bodyPr>
            <a:normAutofit/>
          </a:bodyPr>
          <a:lstStyle/>
          <a:p>
            <a:pPr marL="0" marR="0" lvl="0" indent="0">
              <a:spcBef>
                <a:spcPts val="0"/>
              </a:spcBef>
              <a:spcAft>
                <a:spcPts val="0"/>
              </a:spcAft>
              <a:buNone/>
            </a:pPr>
            <a:r>
              <a:rPr lang="en-US" dirty="0"/>
              <a:t> </a:t>
            </a:r>
          </a:p>
        </p:txBody>
      </p:sp>
      <p:graphicFrame>
        <p:nvGraphicFramePr>
          <p:cNvPr id="8" name="Diagram 7">
            <a:extLst>
              <a:ext uri="{FF2B5EF4-FFF2-40B4-BE49-F238E27FC236}">
                <a16:creationId xmlns:a16="http://schemas.microsoft.com/office/drawing/2014/main" id="{7C164161-62D8-03A1-BE96-D4ED410218D0}"/>
              </a:ext>
            </a:extLst>
          </p:cNvPr>
          <p:cNvGraphicFramePr/>
          <p:nvPr/>
        </p:nvGraphicFramePr>
        <p:xfrm>
          <a:off x="2309090" y="719666"/>
          <a:ext cx="735214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rrow: Right 8">
            <a:extLst>
              <a:ext uri="{FF2B5EF4-FFF2-40B4-BE49-F238E27FC236}">
                <a16:creationId xmlns:a16="http://schemas.microsoft.com/office/drawing/2014/main" id="{6D9C29D7-ADA1-7050-7FAF-C04793A7A64A}"/>
              </a:ext>
            </a:extLst>
          </p:cNvPr>
          <p:cNvSpPr/>
          <p:nvPr/>
        </p:nvSpPr>
        <p:spPr>
          <a:xfrm rot="2648845">
            <a:off x="7403393" y="1414342"/>
            <a:ext cx="562616" cy="311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A611695-05DD-26B1-FFD5-BCB21591A3F6}"/>
              </a:ext>
            </a:extLst>
          </p:cNvPr>
          <p:cNvSpPr/>
          <p:nvPr/>
        </p:nvSpPr>
        <p:spPr>
          <a:xfrm rot="19399568">
            <a:off x="4138923" y="1414014"/>
            <a:ext cx="541346" cy="3117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9BD3A7C-007B-1B9F-26A5-278DB2F1A33D}"/>
              </a:ext>
            </a:extLst>
          </p:cNvPr>
          <p:cNvSpPr/>
          <p:nvPr/>
        </p:nvSpPr>
        <p:spPr>
          <a:xfrm rot="10800000">
            <a:off x="5811648" y="4988295"/>
            <a:ext cx="568704" cy="354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7DE8FDAC-CD30-7A24-67F9-D9F1FDC7ADC1}"/>
              </a:ext>
            </a:extLst>
          </p:cNvPr>
          <p:cNvSpPr/>
          <p:nvPr/>
        </p:nvSpPr>
        <p:spPr>
          <a:xfrm rot="16200000">
            <a:off x="2991100" y="3997861"/>
            <a:ext cx="569414" cy="3202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8D07260-5980-9D4A-98D6-3C33AF2E45C6}"/>
              </a:ext>
            </a:extLst>
          </p:cNvPr>
          <p:cNvSpPr/>
          <p:nvPr/>
        </p:nvSpPr>
        <p:spPr>
          <a:xfrm rot="5193842">
            <a:off x="8736907" y="3961049"/>
            <a:ext cx="624942" cy="320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6">
            <a:extLst>
              <a:ext uri="{FF2B5EF4-FFF2-40B4-BE49-F238E27FC236}">
                <a16:creationId xmlns:a16="http://schemas.microsoft.com/office/drawing/2014/main" id="{D4D68CE0-3920-5FA3-B3DD-DDD2617490C7}"/>
              </a:ext>
            </a:extLst>
          </p:cNvPr>
          <p:cNvSpPr txBox="1">
            <a:spLocks/>
          </p:cNvSpPr>
          <p:nvPr/>
        </p:nvSpPr>
        <p:spPr>
          <a:xfrm>
            <a:off x="337351" y="1089816"/>
            <a:ext cx="2515890" cy="422235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70C0"/>
                </a:solidFill>
              </a:rPr>
              <a:t>5-Stage Model</a:t>
            </a:r>
          </a:p>
          <a:p>
            <a:pPr marL="0" indent="0">
              <a:buFont typeface="Arial" panose="020B0604020202020204" pitchFamily="34" charset="0"/>
              <a:buNone/>
            </a:pPr>
            <a:endParaRPr lang="en-US" dirty="0"/>
          </a:p>
          <a:p>
            <a:r>
              <a:rPr lang="en-US" dirty="0"/>
              <a:t>Recruit</a:t>
            </a:r>
          </a:p>
          <a:p>
            <a:r>
              <a:rPr lang="en-US" dirty="0"/>
              <a:t>Onboard</a:t>
            </a:r>
          </a:p>
          <a:p>
            <a:r>
              <a:rPr lang="en-US" dirty="0"/>
              <a:t>Training and development </a:t>
            </a:r>
          </a:p>
          <a:p>
            <a:r>
              <a:rPr lang="en-US" dirty="0"/>
              <a:t>Engage and evaluate</a:t>
            </a:r>
          </a:p>
          <a:p>
            <a:r>
              <a:rPr lang="en-US" dirty="0"/>
              <a:t>Succession planning</a:t>
            </a:r>
          </a:p>
        </p:txBody>
      </p:sp>
      <p:sp>
        <p:nvSpPr>
          <p:cNvPr id="3" name="Content Placeholder 6">
            <a:extLst>
              <a:ext uri="{FF2B5EF4-FFF2-40B4-BE49-F238E27FC236}">
                <a16:creationId xmlns:a16="http://schemas.microsoft.com/office/drawing/2014/main" id="{E96EB11C-D620-5CC1-E6F8-9E6387C2C47C}"/>
              </a:ext>
            </a:extLst>
          </p:cNvPr>
          <p:cNvSpPr txBox="1">
            <a:spLocks/>
          </p:cNvSpPr>
          <p:nvPr/>
        </p:nvSpPr>
        <p:spPr>
          <a:xfrm>
            <a:off x="9453491" y="1536700"/>
            <a:ext cx="2664528" cy="37180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 model is scalable, allowing users the flexibility to use stages independently, in any order, or use what is best for them.  </a:t>
            </a:r>
          </a:p>
        </p:txBody>
      </p:sp>
    </p:spTree>
    <p:extLst>
      <p:ext uri="{BB962C8B-B14F-4D97-AF65-F5344CB8AC3E}">
        <p14:creationId xmlns:p14="http://schemas.microsoft.com/office/powerpoint/2010/main" val="3175819846"/>
      </p:ext>
    </p:extLst>
  </p:cSld>
  <p:clrMapOvr>
    <a:masterClrMapping/>
  </p:clrMapOvr>
  <p:transition spd="slow" advClick="0" advTm="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AFA4A2-0497-44FE-BC7F-25C6EB4788CC}"/>
              </a:ext>
            </a:extLst>
          </p:cNvPr>
          <p:cNvSpPr>
            <a:spLocks noGrp="1"/>
          </p:cNvSpPr>
          <p:nvPr>
            <p:ph idx="1"/>
          </p:nvPr>
        </p:nvSpPr>
        <p:spPr>
          <a:xfrm>
            <a:off x="301841" y="878890"/>
            <a:ext cx="11614951" cy="5272124"/>
          </a:xfrm>
        </p:spPr>
        <p:txBody>
          <a:bodyPr>
            <a:noAutofit/>
          </a:bodyPr>
          <a:lstStyle/>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rPr>
              <a:t>Resources developed and included in the draft </a:t>
            </a:r>
            <a:r>
              <a:rPr lang="en-US" sz="2200" i="1" spc="-15" dirty="0">
                <a:effectLst/>
                <a:latin typeface="Arial" panose="020B0604020202020204" pitchFamily="34" charset="0"/>
                <a:ea typeface="Times New Roman" panose="02020603050405020304" pitchFamily="18" charset="0"/>
              </a:rPr>
              <a:t>Guide</a:t>
            </a:r>
            <a:r>
              <a:rPr lang="en-US" sz="2200" spc="-15" dirty="0">
                <a:effectLst/>
                <a:latin typeface="Arial" panose="020B0604020202020204" pitchFamily="34" charset="0"/>
                <a:ea typeface="Times New Roman" panose="02020603050405020304" pitchFamily="18" charset="0"/>
              </a:rPr>
              <a:t> include:   </a:t>
            </a:r>
            <a:endParaRPr lang="en-US" sz="2200" dirty="0">
              <a:effectLst/>
              <a:latin typeface="Courier New" panose="02070309020205020404" pitchFamily="49" charset="0"/>
              <a:ea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rPr>
              <a:t> </a:t>
            </a:r>
            <a:endParaRPr lang="en-US" sz="2200" dirty="0">
              <a:effectLst/>
              <a:latin typeface="Courier New" panose="02070309020205020404" pitchFamily="49"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rPr>
              <a:t>Proven approaches to recruiting employees into a public sector job.</a:t>
            </a:r>
            <a:endParaRPr lang="en-US" sz="2200" dirty="0">
              <a:effectLst/>
              <a:latin typeface="Courier New" panose="02070309020205020404" pitchFamily="49"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rPr>
              <a:t>Onboarding strategies and processes recommended for cities and counties to bring on new hires for higher retention rates. </a:t>
            </a:r>
            <a:endParaRPr lang="en-US" sz="2200" dirty="0">
              <a:effectLst/>
              <a:latin typeface="Courier New" panose="02070309020205020404" pitchFamily="49"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rPr>
              <a:t>Training course resources recommended for new hires, regardless of job classification. </a:t>
            </a:r>
            <a:endParaRPr lang="en-US" sz="2200" dirty="0">
              <a:effectLst/>
              <a:latin typeface="Courier New" panose="02070309020205020404" pitchFamily="49"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rPr>
              <a:t>Training courses recommended for Public Works/Road and Bridge personnel. </a:t>
            </a:r>
            <a:endParaRPr lang="en-US" sz="2200" dirty="0">
              <a:effectLst/>
              <a:latin typeface="Courier New" panose="02070309020205020404" pitchFamily="49"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rPr>
              <a:t>How to tie training, job descriptions, and employee performance plans together for continuous employee engagement. </a:t>
            </a:r>
            <a:endParaRPr lang="en-US" sz="2200" dirty="0">
              <a:effectLst/>
              <a:latin typeface="Courier New" panose="02070309020205020404" pitchFamily="49"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rPr>
              <a:t>Employee engagement tools and strategies include personal and professional development, coaching, mentoring, and employee recognition programs. </a:t>
            </a:r>
            <a:endParaRPr lang="en-US" sz="2200" dirty="0">
              <a:effectLst/>
              <a:latin typeface="Courier New" panose="02070309020205020404" pitchFamily="49"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rPr>
              <a:t>Providing guidance on which tools may work best for them depending on the size of their organization or unique needs. </a:t>
            </a:r>
            <a:endParaRPr lang="en-US" sz="2200" dirty="0">
              <a:effectLst/>
              <a:latin typeface="Courier New" panose="02070309020205020404" pitchFamily="49"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rPr>
              <a:t>All tools will be downloadable from the TxLTAP website, which </a:t>
            </a:r>
            <a:r>
              <a:rPr lang="en-US" sz="2200" spc="-15" dirty="0">
                <a:latin typeface="Arial" panose="020B0604020202020204" pitchFamily="34" charset="0"/>
                <a:ea typeface="Times New Roman" panose="02020603050405020304" pitchFamily="18" charset="0"/>
              </a:rPr>
              <a:t>allows editing by the end user to meet their own unique needs.</a:t>
            </a:r>
            <a:endParaRPr lang="en-US" sz="2200" dirty="0">
              <a:effectLst/>
              <a:latin typeface="Courier New" panose="02070309020205020404" pitchFamily="49"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8AF302BF-1F04-4B98-BE4C-A30410F6E715}"/>
              </a:ext>
            </a:extLst>
          </p:cNvPr>
          <p:cNvSpPr>
            <a:spLocks noGrp="1"/>
          </p:cNvSpPr>
          <p:nvPr>
            <p:ph type="ftr" sz="quarter" idx="3"/>
          </p:nvPr>
        </p:nvSpPr>
        <p:spPr>
          <a:xfrm>
            <a:off x="613457" y="6402387"/>
            <a:ext cx="4584466" cy="365125"/>
          </a:xfrm>
        </p:spPr>
        <p:txBody>
          <a:bodyPr/>
          <a:lstStyle/>
          <a:p>
            <a:r>
              <a:rPr lang="en-US" sz="1200" dirty="0"/>
              <a:t>Project 5-9055-01 5 Stage Model STIC Council Update 07-25-2023</a:t>
            </a:r>
          </a:p>
          <a:p>
            <a:endParaRPr lang="es-MX" sz="1200" dirty="0"/>
          </a:p>
        </p:txBody>
      </p:sp>
      <p:sp>
        <p:nvSpPr>
          <p:cNvPr id="5" name="Slide Number Placeholder 4">
            <a:extLst>
              <a:ext uri="{FF2B5EF4-FFF2-40B4-BE49-F238E27FC236}">
                <a16:creationId xmlns:a16="http://schemas.microsoft.com/office/drawing/2014/main" id="{95F83D10-4377-44F9-BA16-0B1AAC849B22}"/>
              </a:ext>
            </a:extLst>
          </p:cNvPr>
          <p:cNvSpPr>
            <a:spLocks noGrp="1"/>
          </p:cNvSpPr>
          <p:nvPr>
            <p:ph type="sldNum" sz="quarter" idx="4"/>
          </p:nvPr>
        </p:nvSpPr>
        <p:spPr/>
        <p:txBody>
          <a:bodyPr/>
          <a:lstStyle/>
          <a:p>
            <a:fld id="{916F867E-1D9A-4C66-8751-5DA81827F39F}" type="slidenum">
              <a:rPr lang="ro-RO" smtClean="0"/>
              <a:pPr/>
              <a:t>33</a:t>
            </a:fld>
            <a:endParaRPr lang="ro-RO" dirty="0"/>
          </a:p>
        </p:txBody>
      </p:sp>
    </p:spTree>
    <p:extLst>
      <p:ext uri="{BB962C8B-B14F-4D97-AF65-F5344CB8AC3E}">
        <p14:creationId xmlns:p14="http://schemas.microsoft.com/office/powerpoint/2010/main" val="2081963586"/>
      </p:ext>
    </p:extLst>
  </p:cSld>
  <p:clrMapOvr>
    <a:masterClrMapping/>
  </p:clrMapOvr>
  <p:transition spd="slow" advClick="0" advTm="5000"/>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DB7E856-7630-5B9D-7C16-49B909190B2D}"/>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Facts, Myths vs. Reality, and FAQs </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4A80FA0C-6101-9E49-9CC7-9F86ECB06D69}"/>
              </a:ext>
            </a:extLst>
          </p:cNvPr>
          <p:cNvSpPr>
            <a:spLocks noGrp="1"/>
          </p:cNvSpPr>
          <p:nvPr>
            <p:ph idx="1"/>
          </p:nvPr>
        </p:nvSpPr>
        <p:spPr>
          <a:xfrm>
            <a:off x="4349654" y="136525"/>
            <a:ext cx="7155512" cy="6037262"/>
          </a:xfrm>
        </p:spPr>
        <p:txBody>
          <a:bodyPr anchor="ctr">
            <a:normAutofit lnSpcReduction="10000"/>
          </a:bodyPr>
          <a:lstStyle/>
          <a:p>
            <a:pPr marL="0" indent="0">
              <a:buNone/>
            </a:pPr>
            <a:r>
              <a:rPr lang="en-US" sz="3600" dirty="0"/>
              <a:t>For those tasked with the management of Public Works/Road and Bridge employees, a series of facts surrounding employee retention have been provided for their consideration.   Myths vs. reality that prevail in some workplaces on why not to implement a program to retain employees were also addressed.   Frequently asked questions about the program were also provided. </a:t>
            </a:r>
          </a:p>
          <a:p>
            <a:pPr marL="0" indent="0">
              <a:buNone/>
            </a:pPr>
            <a:r>
              <a:rPr lang="en-US" sz="3600" dirty="0"/>
              <a:t>Examples include:</a:t>
            </a:r>
          </a:p>
        </p:txBody>
      </p:sp>
      <p:sp>
        <p:nvSpPr>
          <p:cNvPr id="5" name="Slide Number Placeholder 4">
            <a:extLst>
              <a:ext uri="{FF2B5EF4-FFF2-40B4-BE49-F238E27FC236}">
                <a16:creationId xmlns:a16="http://schemas.microsoft.com/office/drawing/2014/main" id="{95F83D10-4377-44F9-BA16-0B1AAC849B22}"/>
              </a:ext>
            </a:extLst>
          </p:cNvPr>
          <p:cNvSpPr>
            <a:spLocks noGrp="1"/>
          </p:cNvSpPr>
          <p:nvPr>
            <p:ph type="sldNum" sz="quarter" idx="4"/>
          </p:nvPr>
        </p:nvSpPr>
        <p:spPr>
          <a:xfrm>
            <a:off x="9541564" y="6356350"/>
            <a:ext cx="1812235" cy="365125"/>
          </a:xfrm>
        </p:spPr>
        <p:txBody>
          <a:bodyPr>
            <a:normAutofit/>
          </a:bodyPr>
          <a:lstStyle/>
          <a:p>
            <a:pPr>
              <a:lnSpc>
                <a:spcPct val="90000"/>
              </a:lnSpc>
              <a:spcAft>
                <a:spcPts val="600"/>
              </a:spcAft>
            </a:pPr>
            <a:fld id="{916F867E-1D9A-4C66-8751-5DA81827F39F}" type="slidenum">
              <a:rPr lang="ro-RO" sz="1300" smtClean="0"/>
              <a:pPr>
                <a:lnSpc>
                  <a:spcPct val="90000"/>
                </a:lnSpc>
                <a:spcAft>
                  <a:spcPts val="600"/>
                </a:spcAft>
              </a:pPr>
              <a:t>34</a:t>
            </a:fld>
            <a:endParaRPr lang="ro-RO" sz="1300"/>
          </a:p>
        </p:txBody>
      </p:sp>
    </p:spTree>
    <p:extLst>
      <p:ext uri="{BB962C8B-B14F-4D97-AF65-F5344CB8AC3E}">
        <p14:creationId xmlns:p14="http://schemas.microsoft.com/office/powerpoint/2010/main" val="254360293"/>
      </p:ext>
    </p:extLst>
  </p:cSld>
  <p:clrMapOvr>
    <a:masterClrMapping/>
  </p:clrMapOvr>
  <p:transition spd="slow" advClick="0" advTm="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AFA4A2-0497-44FE-BC7F-25C6EB4788CC}"/>
              </a:ext>
            </a:extLst>
          </p:cNvPr>
          <p:cNvSpPr>
            <a:spLocks noGrp="1"/>
          </p:cNvSpPr>
          <p:nvPr>
            <p:ph idx="1"/>
          </p:nvPr>
        </p:nvSpPr>
        <p:spPr>
          <a:xfrm>
            <a:off x="-103483" y="1799675"/>
            <a:ext cx="12020275" cy="4351338"/>
          </a:xfrm>
        </p:spPr>
        <p:txBody>
          <a:bodyPr>
            <a:noAutofit/>
          </a:bodyPr>
          <a:lstStyle/>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8AF302BF-1F04-4B98-BE4C-A30410F6E715}"/>
              </a:ext>
            </a:extLst>
          </p:cNvPr>
          <p:cNvSpPr>
            <a:spLocks noGrp="1"/>
          </p:cNvSpPr>
          <p:nvPr>
            <p:ph type="ftr" sz="quarter" idx="3"/>
          </p:nvPr>
        </p:nvSpPr>
        <p:spPr>
          <a:xfrm>
            <a:off x="613457" y="6402387"/>
            <a:ext cx="4584466" cy="365125"/>
          </a:xfrm>
        </p:spPr>
        <p:txBody>
          <a:bodyPr/>
          <a:lstStyle/>
          <a:p>
            <a:r>
              <a:rPr lang="es-MX" sz="1200" dirty="0"/>
              <a:t> </a:t>
            </a:r>
            <a:r>
              <a:rPr lang="en-US" sz="1200" dirty="0"/>
              <a:t>Project 5-9055-01 5 Stage Model STIC Council Update 07-25-2023</a:t>
            </a:r>
          </a:p>
          <a:p>
            <a:endParaRPr lang="es-MX" sz="1200" dirty="0"/>
          </a:p>
        </p:txBody>
      </p:sp>
      <p:sp>
        <p:nvSpPr>
          <p:cNvPr id="5" name="Slide Number Placeholder 4">
            <a:extLst>
              <a:ext uri="{FF2B5EF4-FFF2-40B4-BE49-F238E27FC236}">
                <a16:creationId xmlns:a16="http://schemas.microsoft.com/office/drawing/2014/main" id="{95F83D10-4377-44F9-BA16-0B1AAC849B22}"/>
              </a:ext>
            </a:extLst>
          </p:cNvPr>
          <p:cNvSpPr>
            <a:spLocks noGrp="1"/>
          </p:cNvSpPr>
          <p:nvPr>
            <p:ph type="sldNum" sz="quarter" idx="4"/>
          </p:nvPr>
        </p:nvSpPr>
        <p:spPr/>
        <p:txBody>
          <a:bodyPr/>
          <a:lstStyle/>
          <a:p>
            <a:fld id="{916F867E-1D9A-4C66-8751-5DA81827F39F}" type="slidenum">
              <a:rPr lang="ro-RO" smtClean="0"/>
              <a:pPr/>
              <a:t>35</a:t>
            </a:fld>
            <a:endParaRPr lang="ro-RO" dirty="0"/>
          </a:p>
        </p:txBody>
      </p:sp>
      <p:sp>
        <p:nvSpPr>
          <p:cNvPr id="7" name="TextBox 6">
            <a:extLst>
              <a:ext uri="{FF2B5EF4-FFF2-40B4-BE49-F238E27FC236}">
                <a16:creationId xmlns:a16="http://schemas.microsoft.com/office/drawing/2014/main" id="{7F0AEFF4-1B05-F731-EB62-159E73A1504E}"/>
              </a:ext>
            </a:extLst>
          </p:cNvPr>
          <p:cNvSpPr txBox="1"/>
          <p:nvPr/>
        </p:nvSpPr>
        <p:spPr>
          <a:xfrm>
            <a:off x="408373" y="923278"/>
            <a:ext cx="11508419" cy="4524315"/>
          </a:xfrm>
          <a:prstGeom prst="rect">
            <a:avLst/>
          </a:prstGeom>
          <a:noFill/>
        </p:spPr>
        <p:txBody>
          <a:bodyPr wrap="square">
            <a:spAutoFit/>
          </a:bodyPr>
          <a:lstStyle/>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3200" b="1" spc="-15" dirty="0">
                <a:effectLst/>
                <a:latin typeface="Arial" panose="020B0604020202020204" pitchFamily="34" charset="0"/>
                <a:ea typeface="Times New Roman" panose="02020603050405020304" pitchFamily="18" charset="0"/>
                <a:cs typeface="Arial" panose="020B0604020202020204" pitchFamily="34" charset="0"/>
              </a:rPr>
              <a:t>Fact:</a:t>
            </a:r>
            <a:r>
              <a:rPr lang="en-US" sz="3200" spc="-15" dirty="0">
                <a:effectLst/>
                <a:latin typeface="Arial" panose="020B0604020202020204" pitchFamily="34" charset="0"/>
                <a:ea typeface="Times New Roman" panose="02020603050405020304" pitchFamily="18" charset="0"/>
                <a:cs typeface="Arial" panose="020B0604020202020204" pitchFamily="34" charset="0"/>
              </a:rPr>
              <a:t> Your organization competes with the private sector and many other public sector organizations to attract and retain the best employees possible.  </a:t>
            </a:r>
            <a:endParaRPr lang="en-US" sz="3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3200" spc="-15" dirty="0">
                <a:effectLst/>
                <a:latin typeface="Arial" panose="020B0604020202020204" pitchFamily="34" charset="0"/>
                <a:ea typeface="Times New Roman" panose="02020603050405020304" pitchFamily="18"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3200" b="1" spc="-15" dirty="0">
                <a:effectLst/>
                <a:latin typeface="Arial" panose="020B0604020202020204" pitchFamily="34" charset="0"/>
                <a:ea typeface="Times New Roman" panose="02020603050405020304" pitchFamily="18" charset="0"/>
                <a:cs typeface="Arial" panose="020B0604020202020204" pitchFamily="34" charset="0"/>
              </a:rPr>
              <a:t>Fact:</a:t>
            </a:r>
            <a:r>
              <a:rPr lang="en-US" sz="3200" spc="-15" dirty="0">
                <a:effectLst/>
                <a:latin typeface="Arial" panose="020B0604020202020204" pitchFamily="34" charset="0"/>
                <a:ea typeface="Times New Roman" panose="02020603050405020304" pitchFamily="18" charset="0"/>
                <a:cs typeface="Arial" panose="020B0604020202020204" pitchFamily="34" charset="0"/>
              </a:rPr>
              <a:t>  Whether you are a metro, urban or rural city, or county, you will have employee turnover.  Your high turnover rate depends on the programs and practices you have in place today.  The fewer practices you have to address turnover, the higher your turnover will be. </a:t>
            </a:r>
            <a:endParaRPr lang="en-US" sz="32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758611"/>
      </p:ext>
    </p:extLst>
  </p:cSld>
  <p:clrMapOvr>
    <a:masterClrMapping/>
  </p:clrMapOvr>
  <p:transition spd="slow" advClick="0" advTm="5000"/>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9" descr="White puzzle with one red piece">
            <a:extLst>
              <a:ext uri="{FF2B5EF4-FFF2-40B4-BE49-F238E27FC236}">
                <a16:creationId xmlns:a16="http://schemas.microsoft.com/office/drawing/2014/main" id="{3E25950A-75C1-F587-6F42-20CB02A34CCF}"/>
              </a:ext>
            </a:extLst>
          </p:cNvPr>
          <p:cNvPicPr>
            <a:picLocks noChangeAspect="1"/>
          </p:cNvPicPr>
          <p:nvPr/>
        </p:nvPicPr>
        <p:blipFill rotWithShape="1">
          <a:blip r:embed="rId3"/>
          <a:srcRect l="25718" r="24114"/>
          <a:stretch/>
        </p:blipFill>
        <p:spPr>
          <a:xfrm>
            <a:off x="363915" y="793115"/>
            <a:ext cx="4840010" cy="542671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TextBox 7">
            <a:extLst>
              <a:ext uri="{FF2B5EF4-FFF2-40B4-BE49-F238E27FC236}">
                <a16:creationId xmlns:a16="http://schemas.microsoft.com/office/drawing/2014/main" id="{85A3C0FF-1DA1-6A6C-D8AC-500205446757}"/>
              </a:ext>
            </a:extLst>
          </p:cNvPr>
          <p:cNvSpPr txBox="1"/>
          <p:nvPr/>
        </p:nvSpPr>
        <p:spPr>
          <a:xfrm>
            <a:off x="5496751" y="420521"/>
            <a:ext cx="6222498" cy="5663038"/>
          </a:xfrm>
          <a:prstGeom prst="rect">
            <a:avLst/>
          </a:prstGeom>
        </p:spPr>
        <p:txBody>
          <a:bodyPr vert="horz" lIns="91440" tIns="45720" rIns="91440" bIns="45720" rtlCol="0">
            <a:noAutofit/>
          </a:bodyPr>
          <a:lstStyle/>
          <a:p>
            <a:pPr marL="0" marR="0" indent="-228600">
              <a:lnSpc>
                <a:spcPct val="90000"/>
              </a:lnSpc>
              <a:spcBef>
                <a:spcPts val="0"/>
              </a:spcBef>
              <a:spcAft>
                <a:spcPts val="600"/>
              </a:spcAft>
              <a:buFont typeface="Arial" panose="020B0604020202020204" pitchFamily="34" charset="0"/>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b="1" spc="-15" dirty="0">
                <a:effectLst/>
              </a:rPr>
              <a:t>Myth:</a:t>
            </a:r>
            <a:r>
              <a:rPr lang="en-US" sz="2000" spc="-15" dirty="0">
                <a:effectLst/>
              </a:rPr>
              <a:t> We don’t need a retention program; many people want a city or county job.  </a:t>
            </a:r>
          </a:p>
          <a:p>
            <a:pPr marL="0" marR="0" indent="-228600">
              <a:lnSpc>
                <a:spcPct val="90000"/>
              </a:lnSpc>
              <a:spcBef>
                <a:spcPts val="0"/>
              </a:spcBef>
              <a:spcAft>
                <a:spcPts val="600"/>
              </a:spcAft>
              <a:buFont typeface="Arial" panose="020B0604020202020204" pitchFamily="34" charset="0"/>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b="1" spc="-15" dirty="0">
                <a:effectLst/>
              </a:rPr>
              <a:t>Reality: </a:t>
            </a:r>
            <a:r>
              <a:rPr lang="en-US" sz="2000" spc="-15" dirty="0">
                <a:effectLst/>
              </a:rPr>
              <a:t> A successful retention strategy aims at decreasing employee separations and attrition by engaging and motivating employees for the long run.  Your organization's goals are critical to a successful employee retention strategy.  Some of the elements of a sound strategy include:</a:t>
            </a:r>
            <a:endParaRPr lang="en-US" sz="2000" dirty="0">
              <a:effectLst/>
            </a:endParaRPr>
          </a:p>
          <a:p>
            <a:pPr marL="342900" marR="0" lvl="0" indent="-228600">
              <a:lnSpc>
                <a:spcPct val="90000"/>
              </a:lnSpc>
              <a:spcBef>
                <a:spcPts val="0"/>
              </a:spcBef>
              <a:spcAft>
                <a:spcPts val="600"/>
              </a:spcAft>
              <a:buFont typeface="Arial" panose="020B0604020202020204" pitchFamily="34" charset="0"/>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rPr>
              <a:t>Salary and benefits that are in alignment with the local area. </a:t>
            </a:r>
            <a:endParaRPr lang="en-US" sz="2000" dirty="0">
              <a:effectLst/>
            </a:endParaRPr>
          </a:p>
          <a:p>
            <a:pPr marL="342900" marR="0" lvl="0" indent="-228600">
              <a:lnSpc>
                <a:spcPct val="90000"/>
              </a:lnSpc>
              <a:spcBef>
                <a:spcPts val="0"/>
              </a:spcBef>
              <a:spcAft>
                <a:spcPts val="600"/>
              </a:spcAft>
              <a:buFont typeface="Arial" panose="020B0604020202020204" pitchFamily="34" charset="0"/>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rPr>
              <a:t>Transparent onboarding process.</a:t>
            </a:r>
            <a:endParaRPr lang="en-US" sz="2000" dirty="0">
              <a:effectLst/>
            </a:endParaRPr>
          </a:p>
          <a:p>
            <a:pPr marL="342900" marR="0" lvl="0" indent="-228600">
              <a:lnSpc>
                <a:spcPct val="90000"/>
              </a:lnSpc>
              <a:spcBef>
                <a:spcPts val="0"/>
              </a:spcBef>
              <a:spcAft>
                <a:spcPts val="600"/>
              </a:spcAft>
              <a:buFont typeface="Arial" panose="020B0604020202020204" pitchFamily="34" charset="0"/>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rPr>
              <a:t>Work-life balance support.</a:t>
            </a:r>
            <a:endParaRPr lang="en-US" sz="2000" dirty="0">
              <a:effectLst/>
            </a:endParaRPr>
          </a:p>
          <a:p>
            <a:pPr marL="342900" marR="0" lvl="0" indent="-228600">
              <a:lnSpc>
                <a:spcPct val="90000"/>
              </a:lnSpc>
              <a:spcBef>
                <a:spcPts val="0"/>
              </a:spcBef>
              <a:spcAft>
                <a:spcPts val="600"/>
              </a:spcAft>
              <a:buFont typeface="Arial" panose="020B0604020202020204" pitchFamily="34" charset="0"/>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rPr>
              <a:t>Productive leadership.</a:t>
            </a:r>
            <a:endParaRPr lang="en-US" sz="2000" dirty="0">
              <a:effectLst/>
            </a:endParaRPr>
          </a:p>
          <a:p>
            <a:pPr marL="342900" marR="0" lvl="0" indent="-228600">
              <a:lnSpc>
                <a:spcPct val="90000"/>
              </a:lnSpc>
              <a:spcBef>
                <a:spcPts val="0"/>
              </a:spcBef>
              <a:spcAft>
                <a:spcPts val="600"/>
              </a:spcAft>
              <a:buFont typeface="Arial" panose="020B0604020202020204" pitchFamily="34" charset="0"/>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rPr>
              <a:t>Open communication culture. </a:t>
            </a:r>
            <a:endParaRPr lang="en-US" sz="2000" dirty="0">
              <a:effectLst/>
            </a:endParaRPr>
          </a:p>
          <a:p>
            <a:pPr marL="342900" marR="0" lvl="0" indent="-228600">
              <a:lnSpc>
                <a:spcPct val="90000"/>
              </a:lnSpc>
              <a:spcBef>
                <a:spcPts val="0"/>
              </a:spcBef>
              <a:spcAft>
                <a:spcPts val="600"/>
              </a:spcAft>
              <a:buFont typeface="Arial" panose="020B0604020202020204" pitchFamily="34" charset="0"/>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rPr>
              <a:t>Employee engagement.</a:t>
            </a:r>
            <a:endParaRPr lang="en-US" sz="2000" dirty="0">
              <a:effectLst/>
            </a:endParaRPr>
          </a:p>
          <a:p>
            <a:pPr marL="0" marR="0" indent="-228600">
              <a:lnSpc>
                <a:spcPct val="90000"/>
              </a:lnSpc>
              <a:spcBef>
                <a:spcPts val="0"/>
              </a:spcBef>
              <a:spcAft>
                <a:spcPts val="600"/>
              </a:spcAft>
              <a:buFont typeface="Arial" panose="020B0604020202020204" pitchFamily="34" charset="0"/>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rPr>
              <a:t>	Source: TeamStage </a:t>
            </a:r>
            <a:r>
              <a:rPr lang="en-US" sz="2000" u="sng" dirty="0">
                <a:effectLst/>
              </a:rPr>
              <a:t>Employee Retention Statistics: A 		</a:t>
            </a:r>
            <a:r>
              <a:rPr lang="en-US" sz="2000" dirty="0"/>
              <a:t>         </a:t>
            </a:r>
            <a:r>
              <a:rPr lang="en-US" sz="2000" u="sng" dirty="0">
                <a:effectLst/>
              </a:rPr>
              <a:t>2022 Overview | TeamStage</a:t>
            </a:r>
            <a:endParaRPr lang="en-US" sz="2000" dirty="0">
              <a:effectLst/>
            </a:endParaRPr>
          </a:p>
        </p:txBody>
      </p:sp>
      <p:sp>
        <p:nvSpPr>
          <p:cNvPr id="4" name="Footer Placeholder 3">
            <a:extLst>
              <a:ext uri="{FF2B5EF4-FFF2-40B4-BE49-F238E27FC236}">
                <a16:creationId xmlns:a16="http://schemas.microsoft.com/office/drawing/2014/main" id="{8AF302BF-1F04-4B98-BE4C-A30410F6E715}"/>
              </a:ext>
            </a:extLst>
          </p:cNvPr>
          <p:cNvSpPr>
            <a:spLocks noGrp="1"/>
          </p:cNvSpPr>
          <p:nvPr>
            <p:ph type="ftr" sz="quarter" idx="3"/>
          </p:nvPr>
        </p:nvSpPr>
        <p:spPr>
          <a:xfrm>
            <a:off x="4038600" y="6356350"/>
            <a:ext cx="4114800" cy="365125"/>
          </a:xfrm>
        </p:spPr>
        <p:txBody>
          <a:bodyPr vert="horz" lIns="91440" tIns="45720" rIns="91440" bIns="45720" rtlCol="0" anchor="ctr">
            <a:normAutofit fontScale="92500"/>
          </a:bodyPr>
          <a:lstStyle/>
          <a:p>
            <a:pPr algn="ctr">
              <a:spcAft>
                <a:spcPts val="600"/>
              </a:spcAft>
              <a:defRPr/>
            </a:pPr>
            <a:r>
              <a:rPr lang="en-US" sz="1200" kern="1200" dirty="0">
                <a:solidFill>
                  <a:prstClr val="black">
                    <a:tint val="75000"/>
                  </a:prstClr>
                </a:solidFill>
                <a:latin typeface="Calibri" panose="020F0502020204030204"/>
                <a:ea typeface="+mn-ea"/>
                <a:cs typeface="+mn-cs"/>
              </a:rPr>
              <a:t> Project 5-9055-01 5 Stage Model STIC Council Update 07-25-2023</a:t>
            </a:r>
          </a:p>
          <a:p>
            <a:pPr algn="ctr">
              <a:spcAft>
                <a:spcPts val="600"/>
              </a:spcAft>
              <a:defRPr/>
            </a:pPr>
            <a:endParaRPr lang="en-US" sz="1200" kern="1200" dirty="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5F83D10-4377-44F9-BA16-0B1AAC849B2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lnSpc>
                <a:spcPct val="90000"/>
              </a:lnSpc>
              <a:spcAft>
                <a:spcPts val="600"/>
              </a:spcAft>
              <a:defRPr/>
            </a:pPr>
            <a:fld id="{916F867E-1D9A-4C66-8751-5DA81827F39F}" type="slidenum">
              <a:rPr lang="en-US" sz="1200" b="0" smtClean="0">
                <a:solidFill>
                  <a:prstClr val="black">
                    <a:tint val="75000"/>
                  </a:prstClr>
                </a:solidFill>
                <a:latin typeface="Calibri" panose="020F0502020204030204"/>
              </a:rPr>
              <a:pPr algn="r">
                <a:lnSpc>
                  <a:spcPct val="90000"/>
                </a:lnSpc>
                <a:spcAft>
                  <a:spcPts val="600"/>
                </a:spcAft>
                <a:defRPr/>
              </a:pPr>
              <a:t>36</a:t>
            </a:fld>
            <a:endParaRPr lang="en-US" sz="1200" b="0">
              <a:solidFill>
                <a:prstClr val="black">
                  <a:tint val="75000"/>
                </a:prstClr>
              </a:solidFill>
              <a:latin typeface="Calibri" panose="020F0502020204030204"/>
            </a:endParaRPr>
          </a:p>
        </p:txBody>
      </p:sp>
    </p:spTree>
    <p:extLst>
      <p:ext uri="{BB962C8B-B14F-4D97-AF65-F5344CB8AC3E}">
        <p14:creationId xmlns:p14="http://schemas.microsoft.com/office/powerpoint/2010/main" val="164662419"/>
      </p:ext>
    </p:extLst>
  </p:cSld>
  <p:clrMapOvr>
    <a:masterClrMapping/>
  </p:clrMapOvr>
  <p:transition spd="slow" advClick="0" advTm="5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AFA4A2-0497-44FE-BC7F-25C6EB4788CC}"/>
              </a:ext>
            </a:extLst>
          </p:cNvPr>
          <p:cNvSpPr>
            <a:spLocks noGrp="1"/>
          </p:cNvSpPr>
          <p:nvPr>
            <p:ph idx="1"/>
          </p:nvPr>
        </p:nvSpPr>
        <p:spPr>
          <a:xfrm>
            <a:off x="-103483" y="1799675"/>
            <a:ext cx="12020275" cy="4351338"/>
          </a:xfrm>
        </p:spPr>
        <p:txBody>
          <a:bodyPr>
            <a:noAutofit/>
          </a:bodyPr>
          <a:lstStyle/>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8AF302BF-1F04-4B98-BE4C-A30410F6E715}"/>
              </a:ext>
            </a:extLst>
          </p:cNvPr>
          <p:cNvSpPr>
            <a:spLocks noGrp="1"/>
          </p:cNvSpPr>
          <p:nvPr>
            <p:ph type="ftr" sz="quarter" idx="3"/>
          </p:nvPr>
        </p:nvSpPr>
        <p:spPr>
          <a:xfrm>
            <a:off x="613457" y="6402387"/>
            <a:ext cx="4584466" cy="365125"/>
          </a:xfrm>
        </p:spPr>
        <p:txBody>
          <a:bodyPr/>
          <a:lstStyle/>
          <a:p>
            <a:r>
              <a:rPr lang="es-MX" sz="1200" dirty="0"/>
              <a:t> </a:t>
            </a:r>
            <a:r>
              <a:rPr lang="en-US" sz="1200" dirty="0"/>
              <a:t>Project 5-9055-01 5 Stage Model STIC Council Update 07-25-2023</a:t>
            </a:r>
          </a:p>
          <a:p>
            <a:endParaRPr lang="es-MX" sz="1200" dirty="0"/>
          </a:p>
        </p:txBody>
      </p:sp>
      <p:sp>
        <p:nvSpPr>
          <p:cNvPr id="5" name="Slide Number Placeholder 4">
            <a:extLst>
              <a:ext uri="{FF2B5EF4-FFF2-40B4-BE49-F238E27FC236}">
                <a16:creationId xmlns:a16="http://schemas.microsoft.com/office/drawing/2014/main" id="{95F83D10-4377-44F9-BA16-0B1AAC849B22}"/>
              </a:ext>
            </a:extLst>
          </p:cNvPr>
          <p:cNvSpPr>
            <a:spLocks noGrp="1"/>
          </p:cNvSpPr>
          <p:nvPr>
            <p:ph type="sldNum" sz="quarter" idx="4"/>
          </p:nvPr>
        </p:nvSpPr>
        <p:spPr/>
        <p:txBody>
          <a:bodyPr/>
          <a:lstStyle/>
          <a:p>
            <a:fld id="{916F867E-1D9A-4C66-8751-5DA81827F39F}" type="slidenum">
              <a:rPr lang="ro-RO" smtClean="0"/>
              <a:pPr/>
              <a:t>37</a:t>
            </a:fld>
            <a:endParaRPr lang="ro-RO" dirty="0"/>
          </a:p>
        </p:txBody>
      </p:sp>
      <p:sp>
        <p:nvSpPr>
          <p:cNvPr id="6" name="TextBox 5">
            <a:extLst>
              <a:ext uri="{FF2B5EF4-FFF2-40B4-BE49-F238E27FC236}">
                <a16:creationId xmlns:a16="http://schemas.microsoft.com/office/drawing/2014/main" id="{71A079F2-01EB-99E8-D0F3-F06975F4E04F}"/>
              </a:ext>
            </a:extLst>
          </p:cNvPr>
          <p:cNvSpPr txBox="1"/>
          <p:nvPr/>
        </p:nvSpPr>
        <p:spPr>
          <a:xfrm>
            <a:off x="335916" y="797510"/>
            <a:ext cx="11141476" cy="4524315"/>
          </a:xfrm>
          <a:prstGeom prst="rect">
            <a:avLst/>
          </a:prstGeom>
          <a:noFill/>
        </p:spPr>
        <p:txBody>
          <a:bodyPr wrap="square">
            <a:spAutoFit/>
          </a:bodyPr>
          <a:lstStyle/>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400" b="1" spc="-15" dirty="0">
                <a:effectLst/>
                <a:latin typeface="Arial" panose="020B0604020202020204" pitchFamily="34" charset="0"/>
                <a:ea typeface="Times New Roman" panose="02020603050405020304" pitchFamily="18" charset="0"/>
                <a:cs typeface="Arial" panose="020B0604020202020204" pitchFamily="34" charset="0"/>
              </a:rPr>
              <a:t>Q:</a:t>
            </a:r>
            <a:r>
              <a:rPr lang="en-US" sz="2400" spc="-15" dirty="0">
                <a:effectLst/>
                <a:latin typeface="Arial" panose="020B0604020202020204" pitchFamily="34" charset="0"/>
                <a:ea typeface="Times New Roman" panose="02020603050405020304" pitchFamily="18" charset="0"/>
                <a:cs typeface="Arial" panose="020B0604020202020204" pitchFamily="34" charset="0"/>
              </a:rPr>
              <a:t>  What other assistance can I get under this project regarding how to use this information? </a:t>
            </a: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400" b="1" spc="-15" dirty="0">
                <a:effectLst/>
                <a:latin typeface="Arial" panose="020B0604020202020204" pitchFamily="34" charset="0"/>
                <a:ea typeface="Times New Roman" panose="02020603050405020304" pitchFamily="18" charset="0"/>
                <a:cs typeface="Arial" panose="020B0604020202020204" pitchFamily="34" charset="0"/>
              </a:rPr>
              <a:t>A: </a:t>
            </a:r>
            <a:r>
              <a:rPr lang="en-US" sz="2400" spc="-15" dirty="0">
                <a:effectLst/>
                <a:latin typeface="Arial" panose="020B0604020202020204" pitchFamily="34" charset="0"/>
                <a:ea typeface="Times New Roman" panose="02020603050405020304" pitchFamily="18" charset="0"/>
                <a:cs typeface="Arial" panose="020B0604020202020204" pitchFamily="34" charset="0"/>
              </a:rPr>
              <a:t> There are provisions in this project for a well-qualified HR professional consultant to come on-site and help your HR personnel, administrators, commissioners, and managers (you decide whom to bring to the table) to discuss and customize plans for your organization – all at </a:t>
            </a:r>
            <a:r>
              <a:rPr lang="en-US" sz="2400" b="1" spc="-15" dirty="0">
                <a:effectLst/>
                <a:latin typeface="Arial" panose="020B0604020202020204" pitchFamily="34" charset="0"/>
                <a:ea typeface="Times New Roman" panose="02020603050405020304" pitchFamily="18" charset="0"/>
                <a:cs typeface="Arial" panose="020B0604020202020204" pitchFamily="34" charset="0"/>
              </a:rPr>
              <a:t>NO CHARGE</a:t>
            </a:r>
            <a:r>
              <a:rPr lang="en-US" sz="2400" spc="-15" dirty="0">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400" spc="-15" dirty="0">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400" b="1" spc="-15" dirty="0">
                <a:effectLst/>
                <a:latin typeface="Arial" panose="020B0604020202020204" pitchFamily="34" charset="0"/>
                <a:ea typeface="Times New Roman" panose="02020603050405020304" pitchFamily="18" charset="0"/>
                <a:cs typeface="Arial" panose="020B0604020202020204" pitchFamily="34" charset="0"/>
              </a:rPr>
              <a:t>Q:</a:t>
            </a:r>
            <a:r>
              <a:rPr lang="en-US" sz="2400" spc="-15" dirty="0">
                <a:effectLst/>
                <a:latin typeface="Arial" panose="020B0604020202020204" pitchFamily="34" charset="0"/>
                <a:ea typeface="Times New Roman" panose="02020603050405020304" pitchFamily="18" charset="0"/>
                <a:cs typeface="Arial" panose="020B0604020202020204" pitchFamily="34" charset="0"/>
              </a:rPr>
              <a:t>  I do not know how to implement a Workforce Retention Plan; where can I get help?</a:t>
            </a: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400" b="1" spc="-15" dirty="0">
                <a:effectLst/>
                <a:latin typeface="Arial" panose="020B0604020202020204" pitchFamily="34" charset="0"/>
                <a:ea typeface="Times New Roman" panose="02020603050405020304" pitchFamily="18" charset="0"/>
                <a:cs typeface="Arial" panose="020B0604020202020204" pitchFamily="34" charset="0"/>
              </a:rPr>
              <a:t>A:</a:t>
            </a:r>
            <a:r>
              <a:rPr lang="en-US" sz="2400" spc="-15" dirty="0">
                <a:effectLst/>
                <a:latin typeface="Arial" panose="020B0604020202020204" pitchFamily="34" charset="0"/>
                <a:ea typeface="Times New Roman" panose="02020603050405020304" pitchFamily="18" charset="0"/>
                <a:cs typeface="Arial" panose="020B0604020202020204" pitchFamily="34" charset="0"/>
              </a:rPr>
              <a:t>  This project is designed to provide your organization with a “jump start” to implement a Workforce Retention Plan with the already developed tools.  TxLTAP stands ready to provide a consultant to come onsite and help you.    </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1653306"/>
      </p:ext>
    </p:extLst>
  </p:cSld>
  <p:clrMapOvr>
    <a:masterClrMapping/>
  </p:clrMapOvr>
  <p:transition spd="slow" advClick="0" advTm="5000"/>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E4017A4C-51BC-3E22-9C79-DEDE3D867C81}"/>
              </a:ext>
            </a:extLst>
          </p:cNvPr>
          <p:cNvSpPr>
            <a:spLocks noGrp="1"/>
          </p:cNvSpPr>
          <p:nvPr>
            <p:ph idx="1"/>
          </p:nvPr>
        </p:nvSpPr>
        <p:spPr>
          <a:xfrm>
            <a:off x="326571" y="484632"/>
            <a:ext cx="5713591" cy="5410141"/>
          </a:xfrm>
        </p:spPr>
        <p:txBody>
          <a:bodyPr>
            <a:normAutofit fontScale="92500" lnSpcReduction="10000"/>
          </a:bodyPr>
          <a:lstStyle/>
          <a:p>
            <a:pPr marL="0" indent="0">
              <a:buNone/>
            </a:pPr>
            <a:r>
              <a:rPr lang="en-US" sz="2800" dirty="0"/>
              <a:t>Stage 1, Recruiting, is where many cities and counties struggle.  Getting good quality candidates to apply for a job and then selecting a quality candidate on a timely basis is a critical step.  </a:t>
            </a:r>
          </a:p>
          <a:p>
            <a:pPr marL="0" indent="0">
              <a:buNone/>
            </a:pPr>
            <a:r>
              <a:rPr lang="en-US" sz="2800" dirty="0"/>
              <a:t>The </a:t>
            </a:r>
            <a:r>
              <a:rPr lang="en-US" sz="2800" i="1" dirty="0"/>
              <a:t>Guide</a:t>
            </a:r>
            <a:r>
              <a:rPr lang="en-US" sz="2800" dirty="0"/>
              <a:t> provides users with resources, ideas, and suggestions on how to effectively recruit the best talent possible regardless of the location or size of your organization.</a:t>
            </a:r>
          </a:p>
          <a:p>
            <a:pPr marL="0" indent="0">
              <a:buNone/>
            </a:pPr>
            <a:r>
              <a:rPr lang="en-US" sz="2800" i="1" u="sng" dirty="0"/>
              <a:t>The key is to get organizations to tell their story to potential applicants. </a:t>
            </a:r>
          </a:p>
          <a:p>
            <a:pPr marL="0" indent="0">
              <a:buNone/>
            </a:pPr>
            <a:r>
              <a:rPr lang="en-US" sz="2800" dirty="0"/>
              <a:t>Some of the resources provided in the Recruiting section of the </a:t>
            </a:r>
            <a:r>
              <a:rPr lang="en-US" sz="2800" i="1" dirty="0"/>
              <a:t>Guide </a:t>
            </a:r>
            <a:r>
              <a:rPr lang="en-US" sz="2800" dirty="0"/>
              <a:t>include:</a:t>
            </a:r>
          </a:p>
        </p:txBody>
      </p:sp>
      <p:pic>
        <p:nvPicPr>
          <p:cNvPr id="7" name="Picture 6">
            <a:extLst>
              <a:ext uri="{FF2B5EF4-FFF2-40B4-BE49-F238E27FC236}">
                <a16:creationId xmlns:a16="http://schemas.microsoft.com/office/drawing/2014/main" id="{9A0EF3F2-8F81-F557-CF80-899EE850C344}"/>
              </a:ext>
            </a:extLst>
          </p:cNvPr>
          <p:cNvPicPr>
            <a:picLocks noChangeAspect="1"/>
          </p:cNvPicPr>
          <p:nvPr/>
        </p:nvPicPr>
        <p:blipFill>
          <a:blip r:embed="rId3"/>
          <a:stretch>
            <a:fillRect/>
          </a:stretch>
        </p:blipFill>
        <p:spPr>
          <a:xfrm>
            <a:off x="7021741" y="484632"/>
            <a:ext cx="3629138" cy="2770632"/>
          </a:xfrm>
          <a:prstGeom prst="rect">
            <a:avLst/>
          </a:prstGeom>
        </p:spPr>
      </p:pic>
      <p:pic>
        <p:nvPicPr>
          <p:cNvPr id="2" name="Picture 1">
            <a:extLst>
              <a:ext uri="{FF2B5EF4-FFF2-40B4-BE49-F238E27FC236}">
                <a16:creationId xmlns:a16="http://schemas.microsoft.com/office/drawing/2014/main" id="{5E3F4217-04DB-533A-E2ED-D205CB819AE6}"/>
              </a:ext>
            </a:extLst>
          </p:cNvPr>
          <p:cNvPicPr>
            <a:picLocks noChangeAspect="1"/>
          </p:cNvPicPr>
          <p:nvPr/>
        </p:nvPicPr>
        <p:blipFill>
          <a:blip r:embed="rId4"/>
          <a:stretch>
            <a:fillRect/>
          </a:stretch>
        </p:blipFill>
        <p:spPr>
          <a:xfrm>
            <a:off x="7021741" y="3447287"/>
            <a:ext cx="3958046" cy="2770632"/>
          </a:xfrm>
          <a:prstGeom prst="rect">
            <a:avLst/>
          </a:prstGeom>
        </p:spPr>
      </p:pic>
      <p:sp>
        <p:nvSpPr>
          <p:cNvPr id="5" name="Footer Placeholder 4"/>
          <p:cNvSpPr>
            <a:spLocks noGrp="1"/>
          </p:cNvSpPr>
          <p:nvPr>
            <p:ph type="ftr" sz="quarter" idx="3"/>
          </p:nvPr>
        </p:nvSpPr>
        <p:spPr>
          <a:xfrm>
            <a:off x="841248" y="6356350"/>
            <a:ext cx="4114800" cy="365125"/>
          </a:xfrm>
        </p:spPr>
        <p:txBody>
          <a:bodyPr>
            <a:normAutofit fontScale="77500" lnSpcReduction="20000"/>
          </a:bodyPr>
          <a:lstStyle/>
          <a:p>
            <a:pPr>
              <a:lnSpc>
                <a:spcPct val="90000"/>
              </a:lnSpc>
              <a:spcAft>
                <a:spcPts val="600"/>
              </a:spcAft>
            </a:pPr>
            <a:r>
              <a:rPr lang="es-MX" sz="1400" dirty="0">
                <a:solidFill>
                  <a:schemeClr val="tx1">
                    <a:alpha val="80000"/>
                  </a:schemeClr>
                </a:solidFill>
              </a:rPr>
              <a:t> </a:t>
            </a:r>
            <a:r>
              <a:rPr lang="en-US" sz="1400" dirty="0">
                <a:solidFill>
                  <a:schemeClr val="tx1">
                    <a:alpha val="80000"/>
                  </a:schemeClr>
                </a:solidFill>
              </a:rPr>
              <a:t>Project 5-9055-01 5 Stage Model STIC Council Update 07-25-2023</a:t>
            </a:r>
            <a:endParaRPr lang="es-MX" sz="1400" dirty="0">
              <a:solidFill>
                <a:schemeClr val="tx1">
                  <a:alpha val="80000"/>
                </a:schemeClr>
              </a:solidFill>
            </a:endParaRPr>
          </a:p>
          <a:p>
            <a:pPr lvl="0">
              <a:lnSpc>
                <a:spcPct val="90000"/>
              </a:lnSpc>
              <a:spcAft>
                <a:spcPts val="600"/>
              </a:spcAft>
            </a:pPr>
            <a:endParaRPr lang="es-MX" sz="1400" dirty="0">
              <a:solidFill>
                <a:schemeClr val="tx1">
                  <a:alpha val="80000"/>
                </a:schemeClr>
              </a:solidFill>
            </a:endParaRPr>
          </a:p>
        </p:txBody>
      </p:sp>
      <p:sp>
        <p:nvSpPr>
          <p:cNvPr id="4" name="Slide Number Placeholder 3"/>
          <p:cNvSpPr>
            <a:spLocks noGrp="1"/>
          </p:cNvSpPr>
          <p:nvPr>
            <p:ph type="sldNum" sz="quarter" idx="4"/>
          </p:nvPr>
        </p:nvSpPr>
        <p:spPr>
          <a:xfrm>
            <a:off x="10260418" y="6356350"/>
            <a:ext cx="1096429" cy="365125"/>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916F867E-1D9A-4C66-8751-5DA81827F39F}" type="slidenum">
              <a:rPr kumimoji="0" lang="ro-RO" sz="1300" b="1" i="0" u="none" strike="noStrike" kern="1200" cap="none" spc="0" normalizeH="0" baseline="0" noProof="0">
                <a:ln>
                  <a:noFill/>
                </a:ln>
                <a:solidFill>
                  <a:schemeClr val="bg1">
                    <a:alpha val="80000"/>
                  </a:schemeClr>
                </a:solidFill>
                <a:effectLst/>
                <a:uLnTx/>
                <a:uFillTx/>
                <a:latin typeface="Calibri" panose="020F0502020204030204"/>
                <a:ea typeface="+mn-ea"/>
                <a:cs typeface="+mn-cs"/>
              </a:rPr>
              <a:pPr marL="0" marR="0" lvl="0" indent="0" defTabSz="914400" rtl="0" eaLnBrk="1" fontAlgn="auto" latinLnBrk="0" hangingPunct="1">
                <a:lnSpc>
                  <a:spcPct val="90000"/>
                </a:lnSpc>
                <a:spcBef>
                  <a:spcPts val="0"/>
                </a:spcBef>
                <a:spcAft>
                  <a:spcPts val="600"/>
                </a:spcAft>
                <a:buClrTx/>
                <a:buSzTx/>
                <a:buFontTx/>
                <a:buNone/>
                <a:tabLst/>
                <a:defRPr/>
              </a:pPr>
              <a:t>38</a:t>
            </a:fld>
            <a:endParaRPr kumimoji="0" lang="ro-RO" sz="1300" b="1" i="0" u="none" strike="noStrike" kern="1200" cap="none" spc="0" normalizeH="0" baseline="0" noProof="0">
              <a:ln>
                <a:noFill/>
              </a:ln>
              <a:solidFill>
                <a:schemeClr val="bg1">
                  <a:alpha val="8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868635"/>
      </p:ext>
    </p:extLst>
  </p:cSld>
  <p:clrMapOvr>
    <a:overrideClrMapping bg1="dk1" tx1="lt1" bg2="dk2" tx2="lt2" accent1="accent1" accent2="accent2" accent3="accent3" accent4="accent4" accent5="accent5" accent6="accent6" hlink="hlink" folHlink="folHlink"/>
  </p:clrMapOvr>
  <p:transition spd="slow" advClick="0" advTm="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451" y="546853"/>
            <a:ext cx="11602217" cy="5516595"/>
          </a:xfrm>
        </p:spPr>
        <p:txBody>
          <a:bodyPr>
            <a:normAutofit fontScale="92500" lnSpcReduction="20000"/>
          </a:bodyPr>
          <a:lstStyle/>
          <a:p>
            <a:pPr marL="0" marR="0" indent="0">
              <a:spcBef>
                <a:spcPts val="200"/>
              </a:spcBef>
              <a:spcAft>
                <a:spcPts val="0"/>
              </a:spcAft>
              <a:buNone/>
            </a:pPr>
            <a:r>
              <a:rPr lang="en-US" sz="30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Leveling the Playing Field: </a:t>
            </a:r>
          </a:p>
          <a:p>
            <a:pPr marL="0" marR="0" indent="0">
              <a:spcBef>
                <a:spcPts val="200"/>
              </a:spcBef>
              <a:spcAft>
                <a:spcPts val="0"/>
              </a:spcAft>
              <a:buNone/>
            </a:pPr>
            <a:r>
              <a:rPr lang="en-US" sz="30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Strategies for Hiring Public Sector Employees</a:t>
            </a:r>
          </a:p>
          <a:p>
            <a:pPr marL="0" marR="0" indent="0">
              <a:spcBef>
                <a:spcPts val="0"/>
              </a:spcBef>
              <a:spcAft>
                <a:spcPts val="0"/>
              </a:spcAft>
              <a:buNone/>
            </a:pPr>
            <a:r>
              <a:rPr lang="en-US" sz="2400" dirty="0">
                <a:effectLst/>
                <a:latin typeface="Arial" panose="020B0604020202020204" pitchFamily="34" charset="0"/>
                <a:ea typeface="Calibri" panose="020F0502020204030204" pitchFamily="34" charset="0"/>
                <a:cs typeface="Times New Roman" panose="02020603050405020304" pitchFamily="18" charset="0"/>
              </a:rPr>
              <a:t> </a:t>
            </a:r>
          </a:p>
          <a:p>
            <a:pPr marL="0" indent="0">
              <a:buNone/>
            </a:pPr>
            <a:r>
              <a:rPr lang="en-US" sz="2400" spc="-15" dirty="0">
                <a:effectLst/>
                <a:latin typeface="Arial" panose="020B0604020202020204" pitchFamily="34" charset="0"/>
                <a:ea typeface="Times New Roman" panose="02020603050405020304" pitchFamily="18" charset="0"/>
              </a:rPr>
              <a:t>Despite the challenges we face in the public sector, there are still several effective recruiting strategies that Local Public Agencies (LPAs) can use.  By understanding our unique challenges and implementing an effective recruiting strategy for your organization, LPAs can continue attracting good employees.</a:t>
            </a:r>
          </a:p>
          <a:p>
            <a:pPr marL="0" marR="0" indent="0">
              <a:spcBef>
                <a:spcPts val="200"/>
              </a:spcBef>
              <a:spcAft>
                <a:spcPts val="0"/>
              </a:spcAft>
              <a:buNone/>
            </a:pPr>
            <a:endParaRPr lang="en-US" sz="24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indent="0">
              <a:spcBef>
                <a:spcPts val="200"/>
              </a:spcBef>
              <a:spcAft>
                <a:spcPts val="0"/>
              </a:spcAft>
              <a:buNone/>
            </a:pPr>
            <a:r>
              <a:rPr lang="en-US" sz="26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Benefits </a:t>
            </a:r>
          </a:p>
          <a:p>
            <a:pPr marL="0" marR="0" indent="0">
              <a:spcBef>
                <a:spcPts val="0"/>
              </a:spcBef>
              <a:spcAft>
                <a:spcPts val="0"/>
              </a:spcAft>
              <a:buNone/>
            </a:pPr>
            <a:r>
              <a:rPr lang="en-US" sz="2400" dirty="0">
                <a:effectLst/>
                <a:latin typeface="Arial" panose="020B0604020202020204" pitchFamily="34" charset="0"/>
                <a:ea typeface="Calibri" panose="020F0502020204030204" pitchFamily="34" charset="0"/>
                <a:cs typeface="Arial" panose="020B0604020202020204" pitchFamily="34" charset="0"/>
              </a:rPr>
              <a:t>There are numerous benefits that LPAs can offer, and some that the private industry cannot match.  Among them are: </a:t>
            </a:r>
          </a:p>
          <a:p>
            <a:r>
              <a:rPr lang="en-US" sz="2400" dirty="0">
                <a:latin typeface="Arial" panose="020B0604020202020204" pitchFamily="34" charset="0"/>
                <a:cs typeface="Arial" panose="020B0604020202020204" pitchFamily="34" charset="0"/>
              </a:rPr>
              <a:t>Medical insurance </a:t>
            </a:r>
          </a:p>
          <a:p>
            <a:r>
              <a:rPr lang="en-US" sz="2400" dirty="0">
                <a:latin typeface="Arial" panose="020B0604020202020204" pitchFamily="34" charset="0"/>
                <a:cs typeface="Arial" panose="020B0604020202020204" pitchFamily="34" charset="0"/>
              </a:rPr>
              <a:t>Optional Coverages such as dental, eyecare, life insurance, disability</a:t>
            </a:r>
          </a:p>
          <a:p>
            <a:r>
              <a:rPr lang="en-US" sz="2400" dirty="0">
                <a:latin typeface="Arial" panose="020B0604020202020204" pitchFamily="34" charset="0"/>
                <a:cs typeface="Arial" panose="020B0604020202020204" pitchFamily="34" charset="0"/>
              </a:rPr>
              <a:t>Retirement plans such as monthly annuities </a:t>
            </a:r>
          </a:p>
          <a:p>
            <a:r>
              <a:rPr lang="en-US" sz="2400" dirty="0">
                <a:latin typeface="Arial" panose="020B0604020202020204" pitchFamily="34" charset="0"/>
                <a:cs typeface="Arial" panose="020B0604020202020204" pitchFamily="34" charset="0"/>
              </a:rPr>
              <a:t>Paid Leave – sick leave, vacation time </a:t>
            </a:r>
          </a:p>
          <a:p>
            <a:r>
              <a:rPr lang="en-US" sz="2400" dirty="0">
                <a:latin typeface="Arial" panose="020B0604020202020204" pitchFamily="34" charset="0"/>
                <a:cs typeface="Arial" panose="020B0604020202020204" pitchFamily="34" charset="0"/>
              </a:rPr>
              <a:t>Paid Holidays</a:t>
            </a:r>
          </a:p>
          <a:p>
            <a:r>
              <a:rPr lang="en-US" sz="2400" dirty="0">
                <a:latin typeface="Arial" panose="020B0604020202020204" pitchFamily="34" charset="0"/>
                <a:cs typeface="Arial" panose="020B0604020202020204" pitchFamily="34" charset="0"/>
              </a:rPr>
              <a:t>Other Paid Leave such as paid leave awards, jury duty, blood donation, voting, recovery time as an organ donor,  court proceedings to adopt a child, community service </a:t>
            </a:r>
          </a:p>
          <a:p>
            <a:pPr marL="0" indent="0">
              <a:buNone/>
            </a:pPr>
            <a:endParaRPr lang="en-US" sz="2000" dirty="0"/>
          </a:p>
          <a:p>
            <a:pPr marL="0" indent="0">
              <a:buNone/>
            </a:pPr>
            <a:endParaRPr lang="en-US" sz="2000" dirty="0"/>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s-MX" sz="1200" dirty="0"/>
              <a:t> </a:t>
            </a:r>
            <a:r>
              <a:rPr lang="en-US" sz="1200" dirty="0"/>
              <a:t>Project 5-9055-01 5 Stage Model STIC Council Update 07-25-2023</a:t>
            </a:r>
            <a:endParaRPr lang="es-MX" sz="1200" dirty="0"/>
          </a:p>
          <a:p>
            <a:pPr lvl="0"/>
            <a:endParaRPr lang="es-MX" sz="1200" dirty="0">
              <a:solidFill>
                <a:prstClr val="white"/>
              </a:solidFill>
            </a:endParaRPr>
          </a:p>
        </p:txBody>
      </p:sp>
    </p:spTree>
    <p:extLst>
      <p:ext uri="{BB962C8B-B14F-4D97-AF65-F5344CB8AC3E}">
        <p14:creationId xmlns:p14="http://schemas.microsoft.com/office/powerpoint/2010/main" val="3913573498"/>
      </p:ext>
    </p:extLst>
  </p:cSld>
  <p:clrMapOvr>
    <a:masterClrMapping/>
  </p:clrMapOvr>
  <p:transition spd="slow"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032" y="109728"/>
            <a:ext cx="8353424" cy="400110"/>
          </a:xfrm>
        </p:spPr>
        <p:txBody>
          <a:bodyPr/>
          <a:lstStyle/>
          <a:p>
            <a:r>
              <a:rPr lang="en-US" dirty="0"/>
              <a:t>Safety Moment</a:t>
            </a:r>
          </a:p>
        </p:txBody>
      </p:sp>
      <p:pic>
        <p:nvPicPr>
          <p:cNvPr id="6" name="Picture 2" descr="Excessive Heat Awareness and Safety">
            <a:extLst>
              <a:ext uri="{FF2B5EF4-FFF2-40B4-BE49-F238E27FC236}">
                <a16:creationId xmlns:a16="http://schemas.microsoft.com/office/drawing/2014/main" id="{39A632A2-8675-4F9F-BA63-486E0950A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212" y="1267606"/>
            <a:ext cx="8645577" cy="432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109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106" y="591244"/>
            <a:ext cx="11611094" cy="5241386"/>
          </a:xfrm>
        </p:spPr>
        <p:txBody>
          <a:bodyPr>
            <a:normAutofit fontScale="92500" lnSpcReduction="10000"/>
          </a:bodyPr>
          <a:lstStyle/>
          <a:p>
            <a:pPr marL="0" marR="0" indent="0">
              <a:spcBef>
                <a:spcPts val="200"/>
              </a:spcBef>
              <a:spcAft>
                <a:spcPts val="0"/>
              </a:spcAft>
              <a:buNone/>
            </a:pPr>
            <a:r>
              <a:rPr lang="en-US" sz="3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Leveling the Playing Field: </a:t>
            </a:r>
          </a:p>
          <a:p>
            <a:pPr marL="0" marR="0" indent="0">
              <a:spcBef>
                <a:spcPts val="200"/>
              </a:spcBef>
              <a:spcAft>
                <a:spcPts val="0"/>
              </a:spcAft>
              <a:buNone/>
            </a:pPr>
            <a:r>
              <a:rPr lang="en-US" sz="3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Strategies for Hiring Public Sector Employees</a:t>
            </a:r>
          </a:p>
          <a:p>
            <a:pPr marL="0" indent="0" algn="just">
              <a:buNone/>
            </a:pPr>
            <a:r>
              <a:rPr lang="en-US" sz="20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Benefits – continued</a:t>
            </a:r>
          </a:p>
          <a:p>
            <a:pPr algn="just"/>
            <a:r>
              <a:rPr lang="en-US" sz="2000" dirty="0">
                <a:solidFill>
                  <a:srgbClr val="1F3763"/>
                </a:solidFill>
                <a:effectLst/>
                <a:latin typeface="Arial" panose="020B0604020202020204" pitchFamily="34" charset="0"/>
                <a:ea typeface="Times New Roman" panose="02020603050405020304" pitchFamily="18" charset="0"/>
                <a:cs typeface="Arial" panose="020B0604020202020204" pitchFamily="34" charset="0"/>
              </a:rPr>
              <a:t>Training and development opportunities </a:t>
            </a:r>
          </a:p>
          <a:p>
            <a:pPr algn="just"/>
            <a:r>
              <a:rPr lang="en-US" sz="2000" dirty="0">
                <a:solidFill>
                  <a:srgbClr val="1F3763"/>
                </a:solidFill>
                <a:latin typeface="Arial" panose="020B0604020202020204" pitchFamily="34" charset="0"/>
                <a:ea typeface="Times New Roman" panose="02020603050405020304" pitchFamily="18" charset="0"/>
                <a:cs typeface="Arial" panose="020B0604020202020204" pitchFamily="34" charset="0"/>
              </a:rPr>
              <a:t>Tuition reimbursement plans</a:t>
            </a:r>
          </a:p>
          <a:p>
            <a:pPr algn="just"/>
            <a:r>
              <a:rPr lang="en-US" sz="2000" dirty="0">
                <a:solidFill>
                  <a:srgbClr val="1F3763"/>
                </a:solidFill>
                <a:effectLst/>
                <a:latin typeface="Arial" panose="020B0604020202020204" pitchFamily="34" charset="0"/>
                <a:ea typeface="Times New Roman" panose="02020603050405020304" pitchFamily="18" charset="0"/>
                <a:cs typeface="Arial" panose="020B0604020202020204" pitchFamily="34" charset="0"/>
              </a:rPr>
              <a:t>Merit Increases</a:t>
            </a:r>
          </a:p>
          <a:p>
            <a:pPr algn="just"/>
            <a:r>
              <a:rPr lang="en-US" sz="2000" dirty="0">
                <a:solidFill>
                  <a:srgbClr val="1F3763"/>
                </a:solidFill>
                <a:latin typeface="Arial" panose="020B0604020202020204" pitchFamily="34" charset="0"/>
                <a:ea typeface="Times New Roman" panose="02020603050405020304" pitchFamily="18" charset="0"/>
                <a:cs typeface="Arial" panose="020B0604020202020204" pitchFamily="34" charset="0"/>
              </a:rPr>
              <a:t>Longevity pay</a:t>
            </a:r>
          </a:p>
          <a:p>
            <a:pPr algn="just"/>
            <a:r>
              <a:rPr lang="en-US" sz="2000" dirty="0">
                <a:solidFill>
                  <a:srgbClr val="1F3763"/>
                </a:solidFill>
                <a:effectLst/>
                <a:latin typeface="Arial" panose="020B0604020202020204" pitchFamily="34" charset="0"/>
                <a:ea typeface="Times New Roman" panose="02020603050405020304" pitchFamily="18" charset="0"/>
                <a:cs typeface="Arial" panose="020B0604020202020204" pitchFamily="34" charset="0"/>
              </a:rPr>
              <a:t>13</a:t>
            </a:r>
            <a:r>
              <a:rPr lang="en-US" sz="2000" baseline="30000" dirty="0">
                <a:solidFill>
                  <a:srgbClr val="1F3763"/>
                </a:solidFill>
                <a:effectLst/>
                <a:latin typeface="Arial" panose="020B0604020202020204" pitchFamily="34" charset="0"/>
                <a:ea typeface="Times New Roman" panose="02020603050405020304" pitchFamily="18" charset="0"/>
                <a:cs typeface="Arial" panose="020B0604020202020204" pitchFamily="34" charset="0"/>
              </a:rPr>
              <a:t>th</a:t>
            </a:r>
            <a:r>
              <a:rPr lang="en-US" sz="2000" dirty="0">
                <a:solidFill>
                  <a:srgbClr val="1F3763"/>
                </a:solidFill>
                <a:effectLst/>
                <a:latin typeface="Arial" panose="020B0604020202020204" pitchFamily="34" charset="0"/>
                <a:ea typeface="Times New Roman" panose="02020603050405020304" pitchFamily="18" charset="0"/>
                <a:cs typeface="Arial" panose="020B0604020202020204" pitchFamily="34" charset="0"/>
              </a:rPr>
              <a:t> Check S</a:t>
            </a:r>
            <a:r>
              <a:rPr lang="en-US" sz="2000" dirty="0">
                <a:solidFill>
                  <a:srgbClr val="1F3763"/>
                </a:solidFill>
                <a:latin typeface="Arial" panose="020B0604020202020204" pitchFamily="34" charset="0"/>
                <a:ea typeface="Times New Roman" panose="02020603050405020304" pitchFamily="18" charset="0"/>
                <a:cs typeface="Arial" panose="020B0604020202020204" pitchFamily="34" charset="0"/>
              </a:rPr>
              <a:t>cenario </a:t>
            </a:r>
            <a:endParaRPr lang="en-US" sz="2000" dirty="0">
              <a:solidFill>
                <a:srgbClr val="1F3763"/>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buNone/>
            </a:pPr>
            <a:endParaRPr lang="en-US" sz="2000" dirty="0"/>
          </a:p>
          <a:p>
            <a:pPr marL="0" indent="0" algn="just">
              <a:buNone/>
            </a:pPr>
            <a:endParaRPr lang="en-US" sz="2000" dirty="0"/>
          </a:p>
          <a:p>
            <a:pPr marL="0" indent="0" algn="just">
              <a:buNone/>
            </a:pPr>
            <a:endParaRPr lang="en-US" sz="2000" dirty="0"/>
          </a:p>
          <a:p>
            <a:pPr marL="0" indent="0" algn="just">
              <a:buNone/>
            </a:pPr>
            <a:endParaRPr lang="en-US" sz="2000" dirty="0"/>
          </a:p>
          <a:p>
            <a:pPr marL="0" indent="0" algn="just">
              <a:buNone/>
            </a:pPr>
            <a:endParaRPr lang="en-US" sz="2000" dirty="0"/>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All figures are based on an employee making $18.00/hr </a:t>
            </a:r>
          </a:p>
          <a:p>
            <a:pPr marL="0" marR="0" indent="0">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Full time, 2080 hours = $37,440 annual or $3120/month</a:t>
            </a:r>
          </a:p>
          <a:p>
            <a:pPr marL="0" indent="0" algn="just">
              <a:buNone/>
            </a:pPr>
            <a:endParaRPr lang="en-US" sz="2000" dirty="0"/>
          </a:p>
          <a:p>
            <a:pPr marL="0" indent="0" algn="just">
              <a:buNone/>
            </a:pPr>
            <a:endParaRPr lang="en-US" sz="2000" dirty="0"/>
          </a:p>
          <a:p>
            <a:pPr marL="0" indent="0" algn="just">
              <a:buNone/>
            </a:pPr>
            <a:endParaRPr lang="en-US" sz="2000" dirty="0"/>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r>
              <a:rPr lang="es-MX" sz="1200" dirty="0"/>
              <a:t> </a:t>
            </a:r>
          </a:p>
          <a:p>
            <a:pPr lvl="0"/>
            <a:endParaRPr lang="es-MX" sz="1200" dirty="0">
              <a:solidFill>
                <a:prstClr val="white"/>
              </a:solidFill>
            </a:endParaRPr>
          </a:p>
        </p:txBody>
      </p:sp>
      <p:graphicFrame>
        <p:nvGraphicFramePr>
          <p:cNvPr id="9" name="Table 8">
            <a:extLst>
              <a:ext uri="{FF2B5EF4-FFF2-40B4-BE49-F238E27FC236}">
                <a16:creationId xmlns:a16="http://schemas.microsoft.com/office/drawing/2014/main" id="{AF047063-5D90-304C-6B65-9AD8535101C9}"/>
              </a:ext>
            </a:extLst>
          </p:cNvPr>
          <p:cNvGraphicFramePr>
            <a:graphicFrameLocks noGrp="1"/>
          </p:cNvGraphicFramePr>
          <p:nvPr/>
        </p:nvGraphicFramePr>
        <p:xfrm>
          <a:off x="3506680" y="2666754"/>
          <a:ext cx="7634795" cy="2423530"/>
        </p:xfrm>
        <a:graphic>
          <a:graphicData uri="http://schemas.openxmlformats.org/drawingml/2006/table">
            <a:tbl>
              <a:tblPr firstRow="1" firstCol="1" bandRow="1">
                <a:tableStyleId>{5C22544A-7EE6-4342-B048-85BDC9FD1C3A}</a:tableStyleId>
              </a:tblPr>
              <a:tblGrid>
                <a:gridCol w="5758318">
                  <a:extLst>
                    <a:ext uri="{9D8B030D-6E8A-4147-A177-3AD203B41FA5}">
                      <a16:colId xmlns:a16="http://schemas.microsoft.com/office/drawing/2014/main" val="157156651"/>
                    </a:ext>
                  </a:extLst>
                </a:gridCol>
                <a:gridCol w="861284">
                  <a:extLst>
                    <a:ext uri="{9D8B030D-6E8A-4147-A177-3AD203B41FA5}">
                      <a16:colId xmlns:a16="http://schemas.microsoft.com/office/drawing/2014/main" val="4261208027"/>
                    </a:ext>
                  </a:extLst>
                </a:gridCol>
                <a:gridCol w="1015193">
                  <a:extLst>
                    <a:ext uri="{9D8B030D-6E8A-4147-A177-3AD203B41FA5}">
                      <a16:colId xmlns:a16="http://schemas.microsoft.com/office/drawing/2014/main" val="2173530786"/>
                    </a:ext>
                  </a:extLst>
                </a:gridCol>
              </a:tblGrid>
              <a:tr h="0">
                <a:tc>
                  <a:txBody>
                    <a:bodyPr/>
                    <a:lstStyle/>
                    <a:p>
                      <a:pPr marL="0" marR="0" algn="ctr">
                        <a:spcBef>
                          <a:spcPts val="0"/>
                        </a:spcBef>
                        <a:spcAft>
                          <a:spcPts val="0"/>
                        </a:spcAft>
                      </a:pPr>
                      <a:r>
                        <a:rPr lang="en-US" sz="1600" dirty="0">
                          <a:effectLst/>
                        </a:rPr>
                        <a:t>Benefit</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Monthly</a:t>
                      </a:r>
                    </a:p>
                    <a:p>
                      <a:pPr marL="0" marR="0" algn="ctr">
                        <a:spcBef>
                          <a:spcPts val="0"/>
                        </a:spcBef>
                        <a:spcAft>
                          <a:spcPts val="0"/>
                        </a:spcAft>
                      </a:pPr>
                      <a:r>
                        <a:rPr lang="en-US" sz="1600">
                          <a:effectLst/>
                        </a:rPr>
                        <a:t>Value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Annual</a:t>
                      </a:r>
                    </a:p>
                    <a:p>
                      <a:pPr marL="0" marR="0" algn="ctr">
                        <a:spcBef>
                          <a:spcPts val="0"/>
                        </a:spcBef>
                        <a:spcAft>
                          <a:spcPts val="0"/>
                        </a:spcAft>
                      </a:pPr>
                      <a:r>
                        <a:rPr lang="en-US" sz="1600">
                          <a:effectLst/>
                        </a:rPr>
                        <a:t>Value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5842024"/>
                  </a:ext>
                </a:extLst>
              </a:tr>
              <a:tr h="289634">
                <a:tc>
                  <a:txBody>
                    <a:bodyPr/>
                    <a:lstStyle/>
                    <a:p>
                      <a:pPr marL="0" marR="0">
                        <a:spcBef>
                          <a:spcPts val="0"/>
                        </a:spcBef>
                        <a:spcAft>
                          <a:spcPts val="0"/>
                        </a:spcAft>
                      </a:pPr>
                      <a:r>
                        <a:rPr lang="en-US" sz="1600" dirty="0">
                          <a:effectLst/>
                        </a:rPr>
                        <a:t>Health insurance premiums paid on behalf of the employee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$400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$4800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9470801"/>
                  </a:ext>
                </a:extLst>
              </a:tr>
              <a:tr h="289634">
                <a:tc>
                  <a:txBody>
                    <a:bodyPr/>
                    <a:lstStyle/>
                    <a:p>
                      <a:pPr marL="0" marR="0">
                        <a:spcBef>
                          <a:spcPts val="0"/>
                        </a:spcBef>
                        <a:spcAft>
                          <a:spcPts val="0"/>
                        </a:spcAft>
                      </a:pPr>
                      <a:r>
                        <a:rPr lang="en-US" sz="1600" dirty="0">
                          <a:effectLst/>
                        </a:rPr>
                        <a:t>Employer-paid contribution towards retirement (6.0% annual salary)</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$186</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$2232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6686514"/>
                  </a:ext>
                </a:extLst>
              </a:tr>
              <a:tr h="289634">
                <a:tc>
                  <a:txBody>
                    <a:bodyPr/>
                    <a:lstStyle/>
                    <a:p>
                      <a:pPr marL="0" marR="0">
                        <a:spcBef>
                          <a:spcPts val="0"/>
                        </a:spcBef>
                        <a:spcAft>
                          <a:spcPts val="0"/>
                        </a:spcAft>
                      </a:pPr>
                      <a:r>
                        <a:rPr lang="en-US" sz="1600">
                          <a:effectLst/>
                        </a:rPr>
                        <a:t>Paid time off, 80 hours annual</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$120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$1440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392239"/>
                  </a:ext>
                </a:extLst>
              </a:tr>
              <a:tr h="289634">
                <a:tc>
                  <a:txBody>
                    <a:bodyPr/>
                    <a:lstStyle/>
                    <a:p>
                      <a:pPr marL="0" marR="0">
                        <a:spcBef>
                          <a:spcPts val="0"/>
                        </a:spcBef>
                        <a:spcAft>
                          <a:spcPts val="0"/>
                        </a:spcAft>
                      </a:pPr>
                      <a:r>
                        <a:rPr lang="en-US" sz="1600">
                          <a:effectLst/>
                        </a:rPr>
                        <a:t>Paid holidays off (varies, but using 10 holidays or 80 hrs)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$1440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343067"/>
                  </a:ext>
                </a:extLst>
              </a:tr>
              <a:tr h="289634">
                <a:tc>
                  <a:txBody>
                    <a:bodyPr/>
                    <a:lstStyle/>
                    <a:p>
                      <a:pPr marL="0" marR="0">
                        <a:spcBef>
                          <a:spcPts val="0"/>
                        </a:spcBef>
                        <a:spcAft>
                          <a:spcPts val="0"/>
                        </a:spcAft>
                      </a:pPr>
                      <a:r>
                        <a:rPr lang="en-US" sz="1600">
                          <a:effectLst/>
                        </a:rPr>
                        <a:t>Training attendance, average 80 hours annual</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$1440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2628156"/>
                  </a:ext>
                </a:extLst>
              </a:tr>
              <a:tr h="289634">
                <a:tc>
                  <a:txBody>
                    <a:bodyPr/>
                    <a:lstStyle/>
                    <a:p>
                      <a:pPr marL="0" marR="0">
                        <a:spcBef>
                          <a:spcPts val="0"/>
                        </a:spcBef>
                        <a:spcAft>
                          <a:spcPts val="0"/>
                        </a:spcAft>
                      </a:pPr>
                      <a:r>
                        <a:rPr lang="en-US" sz="1600">
                          <a:effectLst/>
                        </a:rPr>
                        <a:t>TOTALS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$946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$11,352</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5596752"/>
                  </a:ext>
                </a:extLst>
              </a:tr>
            </a:tbl>
          </a:graphicData>
        </a:graphic>
      </p:graphicFrame>
    </p:spTree>
    <p:extLst>
      <p:ext uri="{BB962C8B-B14F-4D97-AF65-F5344CB8AC3E}">
        <p14:creationId xmlns:p14="http://schemas.microsoft.com/office/powerpoint/2010/main" val="1053595006"/>
      </p:ext>
    </p:extLst>
  </p:cSld>
  <p:clrMapOvr>
    <a:masterClrMapping/>
  </p:clrMapOvr>
  <p:transition spd="slow" advClick="0" advTm="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698" y="786552"/>
            <a:ext cx="11114996" cy="5241386"/>
          </a:xfrm>
        </p:spPr>
        <p:txBody>
          <a:bodyPr>
            <a:normAutofit fontScale="92500" lnSpcReduction="20000"/>
          </a:bodyPr>
          <a:lstStyle/>
          <a:p>
            <a:pPr marL="0" indent="0">
              <a:buNone/>
            </a:pPr>
            <a:r>
              <a:rPr lang="en-US" sz="3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Types of Recruiting Strategies</a:t>
            </a:r>
          </a:p>
          <a:p>
            <a:pPr marL="0" indent="0">
              <a:buNone/>
            </a:pPr>
            <a:r>
              <a:rPr lang="en-US" sz="19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It </a:t>
            </a:r>
            <a:r>
              <a:rPr lang="en-US" sz="19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has been observed and confirmed that many cities and counties only post job openings on bulletin boards and rely on word-of-mouth advertising.  Resources have been identified for them to use include: </a:t>
            </a:r>
            <a:endParaRPr lang="en-US" sz="19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r>
              <a:rPr lang="en-US" sz="1900" dirty="0">
                <a:latin typeface="Arial" panose="020B0604020202020204" pitchFamily="34" charset="0"/>
                <a:cs typeface="Arial" panose="020B0604020202020204" pitchFamily="34" charset="0"/>
              </a:rPr>
              <a:t>Job Posting Sites</a:t>
            </a:r>
          </a:p>
          <a:p>
            <a:r>
              <a:rPr lang="en-US" sz="1900" dirty="0">
                <a:latin typeface="Arial" panose="020B0604020202020204" pitchFamily="34" charset="0"/>
                <a:cs typeface="Arial" panose="020B0604020202020204" pitchFamily="34" charset="0"/>
              </a:rPr>
              <a:t>Facebook</a:t>
            </a:r>
          </a:p>
          <a:p>
            <a:r>
              <a:rPr lang="en-US" sz="1900" dirty="0">
                <a:latin typeface="Arial" panose="020B0604020202020204" pitchFamily="34" charset="0"/>
                <a:cs typeface="Arial" panose="020B0604020202020204" pitchFamily="34" charset="0"/>
              </a:rPr>
              <a:t>Job Fairs</a:t>
            </a:r>
          </a:p>
          <a:p>
            <a:r>
              <a:rPr lang="en-US" sz="1900" dirty="0">
                <a:latin typeface="Arial" panose="020B0604020202020204" pitchFamily="34" charset="0"/>
                <a:cs typeface="Arial" panose="020B0604020202020204" pitchFamily="34" charset="0"/>
              </a:rPr>
              <a:t>Hosted local recruiting event</a:t>
            </a:r>
          </a:p>
          <a:p>
            <a:r>
              <a:rPr lang="en-US" sz="1900" dirty="0">
                <a:latin typeface="Arial" panose="020B0604020202020204" pitchFamily="34" charset="0"/>
                <a:cs typeface="Arial" panose="020B0604020202020204" pitchFamily="34" charset="0"/>
              </a:rPr>
              <a:t>Recruiting at a local event</a:t>
            </a:r>
          </a:p>
          <a:p>
            <a:r>
              <a:rPr lang="en-US" sz="1900" dirty="0">
                <a:latin typeface="Arial" panose="020B0604020202020204" pitchFamily="34" charset="0"/>
                <a:cs typeface="Arial" panose="020B0604020202020204" pitchFamily="34" charset="0"/>
              </a:rPr>
              <a:t>Open House</a:t>
            </a:r>
          </a:p>
          <a:p>
            <a:r>
              <a:rPr lang="en-US" sz="1900" dirty="0">
                <a:latin typeface="Arial" panose="020B0604020202020204" pitchFamily="34" charset="0"/>
                <a:cs typeface="Arial" panose="020B0604020202020204" pitchFamily="34" charset="0"/>
              </a:rPr>
              <a:t>Industry event</a:t>
            </a:r>
          </a:p>
          <a:p>
            <a:r>
              <a:rPr lang="en-US" sz="1900" dirty="0">
                <a:latin typeface="Arial" panose="020B0604020202020204" pitchFamily="34" charset="0"/>
                <a:cs typeface="Arial" panose="020B0604020202020204" pitchFamily="34" charset="0"/>
              </a:rPr>
              <a:t>Local Retail Store</a:t>
            </a:r>
          </a:p>
          <a:p>
            <a:r>
              <a:rPr lang="en-US" sz="1900" dirty="0">
                <a:latin typeface="Arial" panose="020B0604020202020204" pitchFamily="34" charset="0"/>
                <a:cs typeface="Arial" panose="020B0604020202020204" pitchFamily="34" charset="0"/>
              </a:rPr>
              <a:t>Organizational Job Bulletin Boards</a:t>
            </a:r>
          </a:p>
          <a:p>
            <a:r>
              <a:rPr lang="en-US" sz="1900" dirty="0">
                <a:latin typeface="Arial" panose="020B0604020202020204" pitchFamily="34" charset="0"/>
                <a:cs typeface="Arial" panose="020B0604020202020204" pitchFamily="34" charset="0"/>
              </a:rPr>
              <a:t>Professional Organization Job Bulletin Board</a:t>
            </a:r>
          </a:p>
          <a:p>
            <a:r>
              <a:rPr lang="en-US" sz="1900" dirty="0">
                <a:latin typeface="Arial" panose="020B0604020202020204" pitchFamily="34" charset="0"/>
                <a:cs typeface="Arial" panose="020B0604020202020204" pitchFamily="34" charset="0"/>
              </a:rPr>
              <a:t>Universities, Colleges, Trade, and Technical Schools</a:t>
            </a:r>
          </a:p>
          <a:p>
            <a:r>
              <a:rPr lang="en-US" sz="1900" dirty="0">
                <a:latin typeface="Arial" panose="020B0604020202020204" pitchFamily="34" charset="0"/>
                <a:cs typeface="Arial" panose="020B0604020202020204" pitchFamily="34" charset="0"/>
              </a:rPr>
              <a:t>Setting the Stage for Future Generations – making presentations at local schools	</a:t>
            </a:r>
          </a:p>
          <a:p>
            <a:pPr marL="0" indent="0" algn="just">
              <a:buNone/>
            </a:pPr>
            <a:endParaRPr lang="en-US" sz="2000" dirty="0">
              <a:latin typeface="Arial" panose="020B0604020202020204" pitchFamily="34" charset="0"/>
              <a:cs typeface="Arial" panose="020B0604020202020204" pitchFamily="34" charset="0"/>
            </a:endParaRPr>
          </a:p>
          <a:p>
            <a:pPr marL="0" indent="0" algn="just">
              <a:buNone/>
            </a:pPr>
            <a:endParaRPr lang="en-US" sz="2000" dirty="0">
              <a:latin typeface="Arial" panose="020B0604020202020204" pitchFamily="34" charset="0"/>
              <a:cs typeface="Arial" panose="020B0604020202020204" pitchFamily="34" charset="0"/>
            </a:endParaRPr>
          </a:p>
          <a:p>
            <a:pPr marL="0" indent="0" algn="just">
              <a:buNone/>
            </a:pPr>
            <a:endParaRPr lang="en-US" sz="2000" dirty="0">
              <a:latin typeface="Arial" panose="020B0604020202020204" pitchFamily="34" charset="0"/>
              <a:cs typeface="Arial" panose="020B0604020202020204" pitchFamily="34" charset="0"/>
            </a:endParaRPr>
          </a:p>
          <a:p>
            <a:pPr marL="0" indent="0" algn="just">
              <a:buNone/>
            </a:pPr>
            <a:endParaRPr lang="en-US" sz="2000" dirty="0"/>
          </a:p>
          <a:p>
            <a:pPr marL="0" indent="0" algn="just">
              <a:buNone/>
            </a:pPr>
            <a:endParaRPr lang="en-US" sz="2000" dirty="0"/>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endParaRPr lang="es-MX" sz="1200" dirty="0"/>
          </a:p>
          <a:p>
            <a:pPr lvl="0"/>
            <a:endParaRPr lang="es-MX" sz="1200" dirty="0">
              <a:solidFill>
                <a:prstClr val="white"/>
              </a:solidFill>
            </a:endParaRPr>
          </a:p>
        </p:txBody>
      </p:sp>
    </p:spTree>
    <p:extLst>
      <p:ext uri="{BB962C8B-B14F-4D97-AF65-F5344CB8AC3E}">
        <p14:creationId xmlns:p14="http://schemas.microsoft.com/office/powerpoint/2010/main" val="3745951654"/>
      </p:ext>
    </p:extLst>
  </p:cSld>
  <p:clrMapOvr>
    <a:masterClrMapping/>
  </p:clrMapOvr>
  <p:transition spd="slow" advClick="0" advTm="5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r>
              <a:rPr lang="es-MX" sz="1200" dirty="0"/>
              <a:t> </a:t>
            </a:r>
          </a:p>
          <a:p>
            <a:pPr lvl="0"/>
            <a:endParaRPr lang="es-MX" sz="1200" dirty="0">
              <a:solidFill>
                <a:prstClr val="white"/>
              </a:solidFill>
            </a:endParaRPr>
          </a:p>
        </p:txBody>
      </p:sp>
      <p:sp>
        <p:nvSpPr>
          <p:cNvPr id="7" name="Content Placeholder 6">
            <a:extLst>
              <a:ext uri="{FF2B5EF4-FFF2-40B4-BE49-F238E27FC236}">
                <a16:creationId xmlns:a16="http://schemas.microsoft.com/office/drawing/2014/main" id="{AB0CAE2D-BF27-5BB5-5ACF-631C655F0CA5}"/>
              </a:ext>
            </a:extLst>
          </p:cNvPr>
          <p:cNvSpPr>
            <a:spLocks noGrp="1"/>
          </p:cNvSpPr>
          <p:nvPr>
            <p:ph idx="1"/>
          </p:nvPr>
        </p:nvSpPr>
        <p:spPr>
          <a:xfrm>
            <a:off x="346229" y="600506"/>
            <a:ext cx="11407806" cy="5587229"/>
          </a:xfrm>
        </p:spPr>
        <p:txBody>
          <a:bodyPr>
            <a:normAutofit/>
          </a:bodyPr>
          <a:lstStyle/>
          <a:p>
            <a:pPr marL="0" indent="0">
              <a:buNone/>
            </a:pPr>
            <a:r>
              <a:rPr lang="en-US" sz="26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A Word About Job Postings </a:t>
            </a:r>
          </a:p>
          <a:p>
            <a:pPr marL="0" indent="0">
              <a:buNone/>
            </a:pPr>
            <a:r>
              <a:rPr lang="en-US" sz="2000" dirty="0">
                <a:effectLst/>
                <a:latin typeface="Arial" panose="020B0604020202020204" pitchFamily="34" charset="0"/>
                <a:ea typeface="Calibri" panose="020F0502020204030204" pitchFamily="34" charset="0"/>
                <a:cs typeface="Times New Roman" panose="02020603050405020304" pitchFamily="18" charset="0"/>
              </a:rPr>
              <a:t>What information goes into your job posting, whether online or hard copy based, is important.  It needs to provide enough information to the candidate but not be too brief or vague and not overwhelming with information.  Finding the right balance of information to get the candidate’s attention and outlining high-level job activities is essential.  </a:t>
            </a:r>
          </a:p>
          <a:p>
            <a:pPr marL="0" indent="0">
              <a:buNone/>
            </a:pPr>
            <a:r>
              <a:rPr lang="en-US" sz="2000" dirty="0">
                <a:latin typeface="Arial" panose="020B0604020202020204" pitchFamily="34" charset="0"/>
                <a:cs typeface="Arial" panose="020B0604020202020204" pitchFamily="34" charset="0"/>
              </a:rPr>
              <a:t>Job Title						Opening and closing date of job posting</a:t>
            </a:r>
          </a:p>
          <a:p>
            <a:pPr marL="0" indent="0">
              <a:buNone/>
            </a:pPr>
            <a:r>
              <a:rPr lang="en-US" sz="2000" dirty="0">
                <a:latin typeface="Arial" panose="020B0604020202020204" pitchFamily="34" charset="0"/>
                <a:cs typeface="Arial" panose="020B0604020202020204" pitchFamily="34" charset="0"/>
              </a:rPr>
              <a:t>General Description/Summary of Functions		Primary Duties/Duties and Responsibilities</a:t>
            </a:r>
          </a:p>
          <a:p>
            <a:pPr marL="0" indent="0">
              <a:buNone/>
            </a:pPr>
            <a:r>
              <a:rPr lang="en-US" sz="2000" dirty="0">
                <a:latin typeface="Arial" panose="020B0604020202020204" pitchFamily="34" charset="0"/>
                <a:cs typeface="Arial" panose="020B0604020202020204" pitchFamily="34" charset="0"/>
              </a:rPr>
              <a:t>Minimum Qualifications 					Benefits and Salary </a:t>
            </a:r>
          </a:p>
          <a:p>
            <a:pPr marL="0" indent="0">
              <a:buNone/>
            </a:pPr>
            <a:r>
              <a:rPr lang="en-US" sz="2000" dirty="0">
                <a:latin typeface="Arial" panose="020B0604020202020204" pitchFamily="34" charset="0"/>
                <a:cs typeface="Arial" panose="020B0604020202020204" pitchFamily="34" charset="0"/>
              </a:rPr>
              <a:t>Licenses/Certifications 					Contact Information 		</a:t>
            </a:r>
          </a:p>
          <a:p>
            <a:pPr marL="0" indent="0">
              <a:buNone/>
            </a:pPr>
            <a:r>
              <a:rPr lang="en-US" sz="2000" dirty="0">
                <a:latin typeface="Arial" panose="020B0604020202020204" pitchFamily="34" charset="0"/>
                <a:cs typeface="Arial" panose="020B0604020202020204" pitchFamily="34" charset="0"/>
              </a:rPr>
              <a:t>Physical/Environmental Requirements/Other Information 	</a:t>
            </a:r>
          </a:p>
          <a:p>
            <a:pPr marL="0" indent="0">
              <a:buNone/>
            </a:pPr>
            <a:r>
              <a:rPr lang="en-US" sz="2000" dirty="0">
                <a:latin typeface="Arial" panose="020B0604020202020204" pitchFamily="34" charset="0"/>
                <a:cs typeface="Arial" panose="020B0604020202020204" pitchFamily="34" charset="0"/>
              </a:rPr>
              <a:t>Legal Wording on Job Posting</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The following two slides represent actual job postings from Texas cities and counties.  They will be used as examples in presentations at conferences, seminars, and workshops across the state,   </a:t>
            </a:r>
          </a:p>
        </p:txBody>
      </p:sp>
    </p:spTree>
    <p:extLst>
      <p:ext uri="{BB962C8B-B14F-4D97-AF65-F5344CB8AC3E}">
        <p14:creationId xmlns:p14="http://schemas.microsoft.com/office/powerpoint/2010/main" val="3771809680"/>
      </p:ext>
    </p:extLst>
  </p:cSld>
  <p:clrMapOvr>
    <a:masterClrMapping/>
  </p:clrMapOvr>
  <p:transition spd="slow" advClick="0" advTm="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457" y="2233612"/>
            <a:ext cx="10974587" cy="4351338"/>
          </a:xfrm>
        </p:spPr>
        <p:txBody>
          <a:bodyPr>
            <a:normAutofit/>
          </a:bodyPr>
          <a:lstStyle/>
          <a:p>
            <a:pPr marL="0" indent="0" algn="ctr">
              <a:buNone/>
            </a:pPr>
            <a:r>
              <a:rPr lang="en-US" dirty="0"/>
              <a:t>		</a:t>
            </a:r>
          </a:p>
          <a:p>
            <a:pPr marL="0" indent="0" algn="just">
              <a:buNone/>
            </a:pPr>
            <a:endParaRPr lang="en-US" sz="2000" dirty="0"/>
          </a:p>
          <a:p>
            <a:pPr marL="0" indent="0" algn="just">
              <a:buNone/>
            </a:pPr>
            <a:endParaRPr lang="en-US" sz="2000" dirty="0"/>
          </a:p>
          <a:p>
            <a:pPr marL="0" indent="0" algn="just">
              <a:buNone/>
            </a:pPr>
            <a:endParaRPr lang="en-US" sz="2000" dirty="0"/>
          </a:p>
          <a:p>
            <a:pPr marL="0" indent="0" algn="just">
              <a:buNone/>
            </a:pPr>
            <a:endParaRPr lang="en-US" sz="2000" dirty="0"/>
          </a:p>
          <a:p>
            <a:pPr marL="0" indent="0" algn="just">
              <a:buNone/>
            </a:pPr>
            <a:endParaRPr lang="en-US" sz="2000" dirty="0"/>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endParaRPr lang="es-MX" sz="1200" dirty="0"/>
          </a:p>
          <a:p>
            <a:pPr lvl="0"/>
            <a:endParaRPr lang="es-MX" sz="1200" dirty="0">
              <a:solidFill>
                <a:prstClr val="white"/>
              </a:solidFill>
            </a:endParaRPr>
          </a:p>
        </p:txBody>
      </p:sp>
      <p:pic>
        <p:nvPicPr>
          <p:cNvPr id="10" name="Picture 9">
            <a:extLst>
              <a:ext uri="{FF2B5EF4-FFF2-40B4-BE49-F238E27FC236}">
                <a16:creationId xmlns:a16="http://schemas.microsoft.com/office/drawing/2014/main" id="{D6109F93-B9BB-420A-84C6-9F6660D33CC6}"/>
              </a:ext>
            </a:extLst>
          </p:cNvPr>
          <p:cNvPicPr>
            <a:picLocks noChangeAspect="1"/>
          </p:cNvPicPr>
          <p:nvPr/>
        </p:nvPicPr>
        <p:blipFill rotWithShape="1">
          <a:blip r:embed="rId3"/>
          <a:srcRect l="19666" t="5382" r="18064" b="28986"/>
          <a:stretch/>
        </p:blipFill>
        <p:spPr>
          <a:xfrm>
            <a:off x="479394" y="754602"/>
            <a:ext cx="3941686" cy="5372137"/>
          </a:xfrm>
          <a:prstGeom prst="rect">
            <a:avLst/>
          </a:prstGeom>
        </p:spPr>
      </p:pic>
      <p:sp>
        <p:nvSpPr>
          <p:cNvPr id="2" name="TextBox 1">
            <a:extLst>
              <a:ext uri="{FF2B5EF4-FFF2-40B4-BE49-F238E27FC236}">
                <a16:creationId xmlns:a16="http://schemas.microsoft.com/office/drawing/2014/main" id="{22EC8157-1332-1F3E-2F7E-0723CDC22D67}"/>
              </a:ext>
            </a:extLst>
          </p:cNvPr>
          <p:cNvSpPr txBox="1"/>
          <p:nvPr/>
        </p:nvSpPr>
        <p:spPr>
          <a:xfrm>
            <a:off x="4813792" y="877364"/>
            <a:ext cx="7182035" cy="6001643"/>
          </a:xfrm>
          <a:prstGeom prst="rect">
            <a:avLst/>
          </a:prstGeom>
          <a:noFill/>
        </p:spPr>
        <p:txBody>
          <a:bodyPr wrap="square">
            <a:spAutoFit/>
          </a:bodyPr>
          <a:lstStyle/>
          <a:p>
            <a:pPr marL="0" marR="0">
              <a:spcBef>
                <a:spcPts val="0"/>
              </a:spcBef>
              <a:spcAft>
                <a:spcPts val="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This job description leaves a lot to be desired </a:t>
            </a:r>
            <a:r>
              <a:rPr lang="en-US" sz="2400" dirty="0">
                <a:latin typeface="Arial" panose="020B0604020202020204" pitchFamily="34" charset="0"/>
                <a:ea typeface="Calibri" panose="020F0502020204030204" pitchFamily="34" charset="0"/>
                <a:cs typeface="Times New Roman" panose="02020603050405020304" pitchFamily="18" charset="0"/>
              </a:rPr>
              <a:t>when providing information.  The only thing a candidate needs to have is a Texas CDL (A or B?).  </a:t>
            </a:r>
          </a:p>
          <a:p>
            <a:pPr marL="0" marR="0">
              <a:spcBef>
                <a:spcPts val="0"/>
              </a:spcBef>
              <a:spcAft>
                <a:spcPts val="0"/>
              </a:spcAft>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Don’t have to lift anything…</a:t>
            </a:r>
          </a:p>
          <a:p>
            <a:pPr marL="342900" marR="0" indent="-342900">
              <a:spcBef>
                <a:spcPts val="0"/>
              </a:spcBef>
              <a:spcAft>
                <a:spcPts val="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Don’t need to operate anything...</a:t>
            </a:r>
          </a:p>
          <a:p>
            <a:pPr marL="342900" marR="0" indent="-342900">
              <a:spcBef>
                <a:spcPts val="0"/>
              </a:spcBef>
              <a:spcAft>
                <a:spcPts val="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Don’t need to work on the roadway…</a:t>
            </a:r>
          </a:p>
          <a:p>
            <a:pPr marL="342900" marR="0" indent="-342900">
              <a:spcBef>
                <a:spcPts val="0"/>
              </a:spcBef>
              <a:spcAft>
                <a:spcPts val="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Don’t have to do any equipment maintenance...</a:t>
            </a:r>
          </a:p>
          <a:p>
            <a:pPr marL="342900" marR="0" indent="-342900">
              <a:spcBef>
                <a:spcPts val="0"/>
              </a:spcBef>
              <a:spcAft>
                <a:spcPts val="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Working hours? </a:t>
            </a:r>
          </a:p>
          <a:p>
            <a:pPr marL="342900" marR="0" indent="-342900">
              <a:spcBef>
                <a:spcPts val="0"/>
              </a:spcBef>
              <a:spcAft>
                <a:spcPts val="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Benefits?</a:t>
            </a:r>
            <a:r>
              <a:rPr lang="en-US" sz="2800" dirty="0">
                <a:latin typeface="Arial" panose="020B0604020202020204" pitchFamily="34" charset="0"/>
                <a:ea typeface="Calibri" panose="020F0502020204030204" pitchFamily="34" charset="0"/>
                <a:cs typeface="Times New Roman" panose="02020603050405020304" pitchFamily="18" charset="0"/>
              </a:rPr>
              <a:t> </a:t>
            </a:r>
            <a:r>
              <a:rPr lang="en-US" sz="2800" dirty="0">
                <a:effectLst/>
                <a:latin typeface="Arial" panose="020B0604020202020204" pitchFamily="34" charset="0"/>
                <a:ea typeface="Calibri" panose="020F0502020204030204" pitchFamily="34" charset="0"/>
                <a:cs typeface="Times New Roman" panose="02020603050405020304" pitchFamily="18" charset="0"/>
              </a:rPr>
              <a:t> </a:t>
            </a:r>
          </a:p>
          <a:p>
            <a:pPr marL="342900" marR="0" indent="-342900">
              <a:spcBef>
                <a:spcPts val="0"/>
              </a:spcBef>
              <a:spcAft>
                <a:spcPts val="0"/>
              </a:spcAft>
              <a:buFont typeface="Arial" panose="020B0604020202020204" pitchFamily="34" charset="0"/>
              <a:buChar char="•"/>
            </a:pP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R="0">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Surprise! To the candidate when they find out what they really have to do.  </a:t>
            </a:r>
          </a:p>
          <a:p>
            <a:pPr marL="342900" marR="0" indent="-342900">
              <a:spcBef>
                <a:spcPts val="0"/>
              </a:spcBef>
              <a:spcAft>
                <a:spcPts val="0"/>
              </a:spcAft>
              <a:buFont typeface="Arial" panose="020B0604020202020204" pitchFamily="34" charset="0"/>
              <a:buChar char="•"/>
            </a:pP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R="0">
              <a:spcBef>
                <a:spcPts val="0"/>
              </a:spcBef>
              <a:spcAft>
                <a:spcPts val="0"/>
              </a:spcAft>
            </a:pP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0422647"/>
      </p:ext>
    </p:extLst>
  </p:cSld>
  <p:clrMapOvr>
    <a:masterClrMapping/>
  </p:clrMapOvr>
  <p:transition spd="slow" advClick="0" advTm="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r>
              <a:rPr lang="es-MX" sz="1200" dirty="0"/>
              <a:t> </a:t>
            </a:r>
          </a:p>
          <a:p>
            <a:pPr lvl="0"/>
            <a:endParaRPr lang="es-MX" sz="1200" dirty="0">
              <a:solidFill>
                <a:prstClr val="white"/>
              </a:solidFill>
            </a:endParaRPr>
          </a:p>
        </p:txBody>
      </p:sp>
      <p:sp>
        <p:nvSpPr>
          <p:cNvPr id="7" name="TextBox 6">
            <a:extLst>
              <a:ext uri="{FF2B5EF4-FFF2-40B4-BE49-F238E27FC236}">
                <a16:creationId xmlns:a16="http://schemas.microsoft.com/office/drawing/2014/main" id="{DB5763AB-7330-2CC4-4989-4D28D02E597E}"/>
              </a:ext>
            </a:extLst>
          </p:cNvPr>
          <p:cNvSpPr txBox="1"/>
          <p:nvPr/>
        </p:nvSpPr>
        <p:spPr>
          <a:xfrm>
            <a:off x="598722" y="3923659"/>
            <a:ext cx="11451755" cy="2492990"/>
          </a:xfrm>
          <a:prstGeom prst="rect">
            <a:avLst/>
          </a:prstGeom>
          <a:noFill/>
        </p:spPr>
        <p:txBody>
          <a:bodyPr wrap="square">
            <a:spAutoFit/>
          </a:bodyPr>
          <a:lstStyle/>
          <a:p>
            <a:pPr marL="0" marR="0">
              <a:spcBef>
                <a:spcPts val="0"/>
              </a:spcBef>
              <a:spcAft>
                <a:spcPts val="0"/>
              </a:spcAft>
            </a:pPr>
            <a:r>
              <a:rPr lang="en-US" sz="2400" dirty="0">
                <a:latin typeface="Arial" panose="020B0604020202020204" pitchFamily="34" charset="0"/>
                <a:ea typeface="Calibri" panose="020F0502020204030204" pitchFamily="34" charset="0"/>
                <a:cs typeface="Times New Roman" panose="02020603050405020304" pitchFamily="18" charset="0"/>
              </a:rPr>
              <a:t>A few things to consider.  To obtain more detailed duties, the position requires an in-person visit to the Judge’s office – this eliminates any persons who may reside out of the area to make the trip and apply.  No mention of a salary or hourly wage.  Any candidate will ask, “Is it worth my time to apply?”   </a:t>
            </a:r>
            <a:r>
              <a:rPr lang="en-US" sz="2800" dirty="0">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A53C782D-388C-8674-8A87-AE977005C80F}"/>
              </a:ext>
            </a:extLst>
          </p:cNvPr>
          <p:cNvPicPr>
            <a:picLocks noChangeAspect="1"/>
          </p:cNvPicPr>
          <p:nvPr/>
        </p:nvPicPr>
        <p:blipFill rotWithShape="1">
          <a:blip r:embed="rId3"/>
          <a:srcRect l="17679" t="22857" r="41683" b="47755"/>
          <a:stretch/>
        </p:blipFill>
        <p:spPr>
          <a:xfrm>
            <a:off x="251925" y="742694"/>
            <a:ext cx="8014508" cy="3260139"/>
          </a:xfrm>
          <a:prstGeom prst="rect">
            <a:avLst/>
          </a:prstGeom>
        </p:spPr>
      </p:pic>
    </p:spTree>
    <p:extLst>
      <p:ext uri="{BB962C8B-B14F-4D97-AF65-F5344CB8AC3E}">
        <p14:creationId xmlns:p14="http://schemas.microsoft.com/office/powerpoint/2010/main" val="133110284"/>
      </p:ext>
    </p:extLst>
  </p:cSld>
  <p:clrMapOvr>
    <a:masterClrMapping/>
  </p:clrMapOvr>
  <p:transition spd="slow" advClick="0" advTm="5000"/>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B39286B-772E-4B31-95F0-33484AFAA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C08A133-E201-8098-7372-3062D1F74985}"/>
              </a:ext>
            </a:extLst>
          </p:cNvPr>
          <p:cNvPicPr>
            <a:picLocks noChangeAspect="1"/>
          </p:cNvPicPr>
          <p:nvPr/>
        </p:nvPicPr>
        <p:blipFill>
          <a:blip r:embed="rId3"/>
          <a:stretch>
            <a:fillRect/>
          </a:stretch>
        </p:blipFill>
        <p:spPr>
          <a:xfrm>
            <a:off x="1117568" y="346634"/>
            <a:ext cx="3607879" cy="2935224"/>
          </a:xfrm>
          <a:prstGeom prst="rect">
            <a:avLst/>
          </a:prstGeom>
        </p:spPr>
      </p:pic>
      <p:pic>
        <p:nvPicPr>
          <p:cNvPr id="1026" name="Picture 2" descr="See the source image">
            <a:extLst>
              <a:ext uri="{FF2B5EF4-FFF2-40B4-BE49-F238E27FC236}">
                <a16:creationId xmlns:a16="http://schemas.microsoft.com/office/drawing/2014/main" id="{6199843C-F4FC-5C6D-C6CC-D9E4F3FF54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3776" y="3856482"/>
            <a:ext cx="4855464" cy="2427732"/>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73FA79A8-0B2C-4219-95C7-D68CB57790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E8DFEAF0-6AA0-014B-B61D-CDD443BDB146}"/>
              </a:ext>
            </a:extLst>
          </p:cNvPr>
          <p:cNvSpPr>
            <a:spLocks noGrp="1"/>
          </p:cNvSpPr>
          <p:nvPr>
            <p:ph idx="1"/>
          </p:nvPr>
        </p:nvSpPr>
        <p:spPr>
          <a:xfrm>
            <a:off x="6566840" y="247508"/>
            <a:ext cx="5009632" cy="5969777"/>
          </a:xfrm>
        </p:spPr>
        <p:txBody>
          <a:bodyPr anchor="t">
            <a:normAutofit/>
          </a:bodyPr>
          <a:lstStyle/>
          <a:p>
            <a:pPr marL="0" indent="0">
              <a:buNone/>
            </a:pPr>
            <a:r>
              <a:rPr lang="en-US" sz="2400" dirty="0"/>
              <a:t>Stage 2, Onboarding.  Many organizations need an onboarding strategy or process for new hires.  Without an onboarding strategy or process, it is up to their supervisors to handle new hires as they have always done in the past. </a:t>
            </a:r>
          </a:p>
          <a:p>
            <a:pPr marL="0" indent="0">
              <a:buNone/>
            </a:pPr>
            <a:r>
              <a:rPr lang="en-US" sz="2400" dirty="0"/>
              <a:t>Some supervisors will explain the job well to an employee and may even assign them a “shadow” employee to introduce them to the rest of the workgroup and walk them through their assigned tasks. </a:t>
            </a:r>
          </a:p>
          <a:p>
            <a:pPr marL="0" indent="0">
              <a:buNone/>
            </a:pPr>
            <a:r>
              <a:rPr lang="en-US" sz="2400" dirty="0"/>
              <a:t>Some of the information provided in Stage 2, Onboarding, follow. </a:t>
            </a:r>
          </a:p>
        </p:txBody>
      </p:sp>
      <p:sp>
        <p:nvSpPr>
          <p:cNvPr id="5" name="Footer Placeholder 4"/>
          <p:cNvSpPr>
            <a:spLocks noGrp="1"/>
          </p:cNvSpPr>
          <p:nvPr>
            <p:ph type="ftr" sz="quarter" idx="3"/>
          </p:nvPr>
        </p:nvSpPr>
        <p:spPr>
          <a:xfrm>
            <a:off x="6667130" y="6355080"/>
            <a:ext cx="3949054" cy="365125"/>
          </a:xfrm>
        </p:spPr>
        <p:txBody>
          <a:bodyPr>
            <a:normAutofit/>
          </a:bodyPr>
          <a:lstStyle/>
          <a:p>
            <a:pPr>
              <a:lnSpc>
                <a:spcPct val="90000"/>
              </a:lnSpc>
              <a:spcAft>
                <a:spcPts val="600"/>
              </a:spcAft>
            </a:pPr>
            <a:r>
              <a:rPr lang="es-MX" sz="1100" dirty="0">
                <a:solidFill>
                  <a:schemeClr val="tx1">
                    <a:tint val="75000"/>
                    <a:alpha val="70000"/>
                  </a:schemeClr>
                </a:solidFill>
              </a:rPr>
              <a:t> </a:t>
            </a:r>
            <a:r>
              <a:rPr lang="en-US" sz="1100" dirty="0">
                <a:solidFill>
                  <a:schemeClr val="tx1">
                    <a:tint val="75000"/>
                    <a:alpha val="70000"/>
                  </a:schemeClr>
                </a:solidFill>
              </a:rPr>
              <a:t>Project 5-9055-01 5 Stage Model STIC Council Update 07-25-2023</a:t>
            </a:r>
            <a:endParaRPr lang="es-MX" sz="1100" dirty="0">
              <a:solidFill>
                <a:schemeClr val="tx1">
                  <a:tint val="75000"/>
                  <a:alpha val="70000"/>
                </a:schemeClr>
              </a:solidFill>
            </a:endParaRPr>
          </a:p>
          <a:p>
            <a:pPr lvl="0">
              <a:lnSpc>
                <a:spcPct val="90000"/>
              </a:lnSpc>
              <a:spcAft>
                <a:spcPts val="600"/>
              </a:spcAft>
            </a:pPr>
            <a:endParaRPr lang="es-MX" sz="1100" dirty="0">
              <a:solidFill>
                <a:schemeClr val="tx1">
                  <a:tint val="75000"/>
                  <a:alpha val="70000"/>
                </a:schemeClr>
              </a:solidFill>
            </a:endParaRPr>
          </a:p>
        </p:txBody>
      </p:sp>
      <p:sp>
        <p:nvSpPr>
          <p:cNvPr id="4" name="Slide Number Placeholder 3"/>
          <p:cNvSpPr>
            <a:spLocks noGrp="1"/>
          </p:cNvSpPr>
          <p:nvPr>
            <p:ph type="sldNum" sz="quarter" idx="4"/>
          </p:nvPr>
        </p:nvSpPr>
        <p:spPr>
          <a:xfrm>
            <a:off x="10616184" y="6355080"/>
            <a:ext cx="731520" cy="365125"/>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916F867E-1D9A-4C66-8751-5DA81827F39F}" type="slidenum">
              <a:rPr kumimoji="0" lang="ro-RO" sz="1300" b="1" i="0" u="none" strike="noStrike" kern="1200" cap="none" spc="0" normalizeH="0" baseline="0" noProof="0">
                <a:ln>
                  <a:noFill/>
                </a:ln>
                <a:solidFill>
                  <a:schemeClr val="tx1">
                    <a:tint val="75000"/>
                    <a:alpha val="70000"/>
                  </a:schemeClr>
                </a:solidFill>
                <a:effectLst/>
                <a:uLnTx/>
                <a:uFillTx/>
                <a:latin typeface="Calibri" panose="020F0502020204030204"/>
                <a:ea typeface="+mn-ea"/>
                <a:cs typeface="+mn-cs"/>
              </a:rPr>
              <a:pPr marL="0" marR="0" lvl="0" indent="0" defTabSz="914400" rtl="0" eaLnBrk="1" fontAlgn="auto" latinLnBrk="0" hangingPunct="1">
                <a:lnSpc>
                  <a:spcPct val="90000"/>
                </a:lnSpc>
                <a:spcBef>
                  <a:spcPts val="0"/>
                </a:spcBef>
                <a:spcAft>
                  <a:spcPts val="600"/>
                </a:spcAft>
                <a:buClrTx/>
                <a:buSzTx/>
                <a:buFontTx/>
                <a:buNone/>
                <a:tabLst/>
                <a:defRPr/>
              </a:pPr>
              <a:t>45</a:t>
            </a:fld>
            <a:endParaRPr kumimoji="0" lang="ro-RO" sz="1300" b="1" i="0" u="none" strike="noStrike" kern="1200" cap="none" spc="0" normalizeH="0" baseline="0" noProof="0">
              <a:ln>
                <a:noFill/>
              </a:ln>
              <a:solidFill>
                <a:schemeClr val="tx1">
                  <a:tint val="75000"/>
                  <a:alpha val="7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62984"/>
      </p:ext>
    </p:extLst>
  </p:cSld>
  <p:clrMapOvr>
    <a:overrideClrMapping bg1="dk1" tx1="lt1" bg2="dk2" tx2="lt2" accent1="accent1" accent2="accent2" accent3="accent3" accent4="accent4" accent5="accent5" accent6="accent6" hlink="hlink" folHlink="folHlink"/>
  </p:clrMapOvr>
  <p:transition spd="slow" advClick="0" advTm="5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solidFill>
                  <a:prstClr val="white"/>
                </a:solidFill>
              </a:rPr>
              <a:t>Project 5-9055-01 5 Stage Model STIC Council Update 07-25-2023</a:t>
            </a:r>
          </a:p>
        </p:txBody>
      </p:sp>
      <p:sp>
        <p:nvSpPr>
          <p:cNvPr id="9" name="TextBox 8">
            <a:extLst>
              <a:ext uri="{FF2B5EF4-FFF2-40B4-BE49-F238E27FC236}">
                <a16:creationId xmlns:a16="http://schemas.microsoft.com/office/drawing/2014/main" id="{6CA82A3E-4225-C093-F506-B21F68804B37}"/>
              </a:ext>
            </a:extLst>
          </p:cNvPr>
          <p:cNvSpPr txBox="1"/>
          <p:nvPr/>
        </p:nvSpPr>
        <p:spPr>
          <a:xfrm>
            <a:off x="303320" y="797510"/>
            <a:ext cx="11585359" cy="5078313"/>
          </a:xfrm>
          <a:prstGeom prst="rect">
            <a:avLst/>
          </a:prstGeom>
          <a:noFill/>
        </p:spPr>
        <p:txBody>
          <a:bodyPr wrap="square">
            <a:spAutoFit/>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cs typeface="Times New Roman" panose="02020603050405020304" pitchFamily="18" charset="0"/>
              </a:rPr>
              <a:t>Industry On-boarding Statistics: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u="sng" spc="-15">
                <a:effectLst/>
                <a:latin typeface="Arial" panose="020B0604020202020204" pitchFamily="34" charset="0"/>
                <a:ea typeface="Times New Roman" panose="02020603050405020304" pitchFamily="18" charset="0"/>
                <a:cs typeface="Arial" panose="020B0604020202020204" pitchFamily="34" charset="0"/>
              </a:rPr>
              <a:t>Without</a:t>
            </a:r>
            <a:r>
              <a:rPr lang="en-US" sz="1800" spc="-15">
                <a:effectLst/>
                <a:latin typeface="Arial" panose="020B0604020202020204" pitchFamily="34" charset="0"/>
                <a:ea typeface="Times New Roman" panose="02020603050405020304" pitchFamily="18" charset="0"/>
                <a:cs typeface="Arial" panose="020B0604020202020204" pitchFamily="34" charset="0"/>
              </a:rPr>
              <a:t> a structured on-boarding process: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4% of new hires never return after the first day on the job.</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20% of new hires leave within 45 days on the job.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33% of new hires look for a new job in their first six months of employment.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90% of new hires decide within six months if they intend to stay or start looking for other opportunities.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23% of new hires leave before their first anniversary with the organization.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u="sng" spc="-15">
                <a:effectLst/>
                <a:latin typeface="Arial" panose="020B0604020202020204" pitchFamily="34" charset="0"/>
                <a:ea typeface="Times New Roman" panose="02020603050405020304" pitchFamily="18" charset="0"/>
                <a:cs typeface="Arial" panose="020B0604020202020204" pitchFamily="34" charset="0"/>
              </a:rPr>
              <a:t>With</a:t>
            </a:r>
            <a:r>
              <a:rPr lang="en-US" sz="1800" spc="-15">
                <a:effectLst/>
                <a:latin typeface="Arial" panose="020B0604020202020204" pitchFamily="34" charset="0"/>
                <a:ea typeface="Times New Roman" panose="02020603050405020304" pitchFamily="18" charset="0"/>
                <a:cs typeface="Arial" panose="020B0604020202020204" pitchFamily="34" charset="0"/>
              </a:rPr>
              <a:t> a structured on-boarding process, organizations can realize a: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20% increase in management satisfaction with new hires.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50% increase in productivity of the new hire.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58% retention of new hires after three years with your organization.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45720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Other onboarding statistics: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75% of new hires say training is most important to them in the first six months on the job.</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56% of new hires say having a mentor or a “go-to person” is especially important when getting started.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a:effectLst/>
                <a:latin typeface="Arial" panose="020B0604020202020204" pitchFamily="34" charset="0"/>
                <a:ea typeface="Times New Roman" panose="02020603050405020304" pitchFamily="18" charset="0"/>
                <a:cs typeface="Arial" panose="020B0604020202020204" pitchFamily="34" charset="0"/>
              </a:rPr>
              <a:t>41% of Human Resources professionals agree that their organization needs to improve onboarding.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6455344"/>
      </p:ext>
    </p:extLst>
  </p:cSld>
  <p:clrMapOvr>
    <a:masterClrMapping/>
  </p:clrMapOvr>
  <p:transition spd="slow" advClick="0" advTm="5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solidFill>
                  <a:prstClr val="white"/>
                </a:solidFill>
              </a:rPr>
              <a:t>Project 5-9055-01 5 Stage Model STIC Council Update 07-25-2023</a:t>
            </a:r>
          </a:p>
        </p:txBody>
      </p:sp>
      <p:sp>
        <p:nvSpPr>
          <p:cNvPr id="9" name="TextBox 8">
            <a:extLst>
              <a:ext uri="{FF2B5EF4-FFF2-40B4-BE49-F238E27FC236}">
                <a16:creationId xmlns:a16="http://schemas.microsoft.com/office/drawing/2014/main" id="{6CA82A3E-4225-C093-F506-B21F68804B37}"/>
              </a:ext>
            </a:extLst>
          </p:cNvPr>
          <p:cNvSpPr txBox="1"/>
          <p:nvPr/>
        </p:nvSpPr>
        <p:spPr>
          <a:xfrm>
            <a:off x="303320" y="797510"/>
            <a:ext cx="11585359" cy="5262979"/>
          </a:xfrm>
          <a:prstGeom prst="rect">
            <a:avLst/>
          </a:prstGeom>
          <a:noFill/>
        </p:spPr>
        <p:txBody>
          <a:bodyPr wrap="square">
            <a:spAutoFit/>
          </a:bodyPr>
          <a:lstStyle/>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800" spc="-15" dirty="0">
                <a:effectLst/>
                <a:latin typeface="Arial" panose="020B0604020202020204" pitchFamily="34" charset="0"/>
                <a:ea typeface="Times New Roman" panose="02020603050405020304" pitchFamily="18" charset="0"/>
                <a:cs typeface="Arial" panose="020B0604020202020204" pitchFamily="34" charset="0"/>
              </a:rPr>
              <a:t>The benefits of having a structured onboarding process outweigh the reservations or, in some cases, outright objections that supervisors may pose.  Benefits of structured onboarding include: </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800" spc="-15" dirty="0">
                <a:effectLst/>
                <a:latin typeface="Arial" panose="020B0604020202020204" pitchFamily="34" charset="0"/>
                <a:ea typeface="Times New Roman" panose="02020603050405020304" pitchFamily="18" charset="0"/>
                <a:cs typeface="Arial" panose="020B0604020202020204" pitchFamily="34" charset="0"/>
              </a:rPr>
              <a:t>Decreased attrition rates with new hires. </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800" spc="-15" dirty="0">
                <a:effectLst/>
                <a:latin typeface="Arial" panose="020B0604020202020204" pitchFamily="34" charset="0"/>
                <a:ea typeface="Times New Roman" panose="02020603050405020304" pitchFamily="18" charset="0"/>
                <a:cs typeface="Arial" panose="020B0604020202020204" pitchFamily="34" charset="0"/>
              </a:rPr>
              <a:t>Increased productivity of new hires. </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800" spc="-15" dirty="0">
                <a:effectLst/>
                <a:latin typeface="Arial" panose="020B0604020202020204" pitchFamily="34" charset="0"/>
                <a:ea typeface="Times New Roman" panose="02020603050405020304" pitchFamily="18" charset="0"/>
                <a:cs typeface="Arial" panose="020B0604020202020204" pitchFamily="34" charset="0"/>
              </a:rPr>
              <a:t>Reduction of EEOC complaints of one business unit using a lean model (or lack of) for onboarding versus another business unit that makes onboarding an investment with the new hire. </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800" spc="-15" dirty="0">
                <a:effectLst/>
                <a:latin typeface="Arial" panose="020B0604020202020204" pitchFamily="34" charset="0"/>
                <a:ea typeface="Times New Roman" panose="02020603050405020304" pitchFamily="18" charset="0"/>
                <a:cs typeface="Arial" panose="020B0604020202020204" pitchFamily="34" charset="0"/>
              </a:rPr>
              <a:t>Accelerated integration of the new hire into the business unit and the feeling of being a part of the team. </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800" spc="-15" dirty="0">
                <a:effectLst/>
                <a:latin typeface="Arial" panose="020B0604020202020204" pitchFamily="34" charset="0"/>
                <a:ea typeface="Times New Roman" panose="02020603050405020304" pitchFamily="18" charset="0"/>
                <a:cs typeface="Arial" panose="020B0604020202020204" pitchFamily="34" charset="0"/>
              </a:rPr>
              <a:t>It’s repeatable.  It’s in writing; a supervisor should follow the playbook instead of making it up as they go. </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8177567"/>
      </p:ext>
    </p:extLst>
  </p:cSld>
  <p:clrMapOvr>
    <a:masterClrMapping/>
  </p:clrMapOvr>
  <p:transition spd="slow" advClick="0" advTm="5000"/>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55" name="Freeform: Shape 2054">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Freeform: Shape 2056">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See the source image">
            <a:extLst>
              <a:ext uri="{FF2B5EF4-FFF2-40B4-BE49-F238E27FC236}">
                <a16:creationId xmlns:a16="http://schemas.microsoft.com/office/drawing/2014/main" id="{078FF653-52F2-DD98-DA47-A9B32141CB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767" y="450403"/>
            <a:ext cx="4359596" cy="2670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a:xfrm>
            <a:off x="11000232" y="599325"/>
            <a:ext cx="548640" cy="548640"/>
          </a:xfrm>
          <a:prstGeom prst="ellipse">
            <a:avLst/>
          </a:prstGeom>
          <a:solidFill>
            <a:srgbClr val="364652"/>
          </a:solidFill>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916F867E-1D9A-4C66-8751-5DA81827F39F}" type="slidenum">
              <a:rPr kumimoji="0" lang="ro-RO" sz="1500"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48</a:t>
            </a:fld>
            <a:endParaRPr kumimoji="0" lang="ro-RO" sz="15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FA69DC6-D342-9656-58EF-8B99E4D3690F}"/>
              </a:ext>
            </a:extLst>
          </p:cNvPr>
          <p:cNvPicPr>
            <a:picLocks noChangeAspect="1"/>
          </p:cNvPicPr>
          <p:nvPr/>
        </p:nvPicPr>
        <p:blipFill>
          <a:blip r:embed="rId4"/>
          <a:stretch>
            <a:fillRect/>
          </a:stretch>
        </p:blipFill>
        <p:spPr>
          <a:xfrm>
            <a:off x="429768" y="3471531"/>
            <a:ext cx="2851892" cy="2323213"/>
          </a:xfrm>
          <a:prstGeom prst="rect">
            <a:avLst/>
          </a:prstGeom>
        </p:spPr>
      </p:pic>
      <p:sp>
        <p:nvSpPr>
          <p:cNvPr id="3" name="Content Placeholder 2"/>
          <p:cNvSpPr>
            <a:spLocks noGrp="1"/>
          </p:cNvSpPr>
          <p:nvPr>
            <p:ph idx="1"/>
          </p:nvPr>
        </p:nvSpPr>
        <p:spPr>
          <a:xfrm>
            <a:off x="6727448" y="1147965"/>
            <a:ext cx="5275162" cy="4454825"/>
          </a:xfrm>
        </p:spPr>
        <p:txBody>
          <a:bodyPr anchor="t">
            <a:normAutofit/>
          </a:bodyPr>
          <a:lstStyle/>
          <a:p>
            <a:pPr marL="0" indent="0">
              <a:buNone/>
            </a:pPr>
            <a:r>
              <a:rPr lang="en-US" sz="2400" dirty="0">
                <a:latin typeface="Arial" panose="020B0604020202020204" pitchFamily="34" charset="0"/>
                <a:cs typeface="Arial" panose="020B0604020202020204" pitchFamily="34" charset="0"/>
              </a:rPr>
              <a:t>Stage 3, Training and Development (T&amp;D).  Numerous references and resources are provided to users in this Stage of the model.  Why T&amp;D is important and how to operate T&amp;D Programs is provided.</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Some examples from Stage 3 are provided. </a:t>
            </a: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sp>
        <p:nvSpPr>
          <p:cNvPr id="5" name="Footer Placeholder 4"/>
          <p:cNvSpPr>
            <a:spLocks noGrp="1"/>
          </p:cNvSpPr>
          <p:nvPr>
            <p:ph type="ftr" sz="quarter" idx="3"/>
          </p:nvPr>
        </p:nvSpPr>
        <p:spPr>
          <a:xfrm>
            <a:off x="6598103" y="6199632"/>
            <a:ext cx="5034783" cy="365125"/>
          </a:xfrm>
        </p:spPr>
        <p:txBody>
          <a:bodyPr>
            <a:normAutofit/>
          </a:bodyPr>
          <a:lstStyle/>
          <a:p>
            <a:pPr>
              <a:spcAft>
                <a:spcPts val="600"/>
              </a:spcAft>
            </a:pPr>
            <a:r>
              <a:rPr lang="es-MX" sz="1100" dirty="0">
                <a:solidFill>
                  <a:schemeClr val="tx1">
                    <a:alpha val="80000"/>
                  </a:schemeClr>
                </a:solidFill>
              </a:rPr>
              <a:t> </a:t>
            </a:r>
            <a:r>
              <a:rPr lang="en-US" sz="1100" dirty="0">
                <a:solidFill>
                  <a:schemeClr val="tx1">
                    <a:alpha val="80000"/>
                  </a:schemeClr>
                </a:solidFill>
              </a:rPr>
              <a:t>Project 5-9055-01 5 Stage Model STIC Council Update 07-25-2023</a:t>
            </a:r>
            <a:endParaRPr lang="es-MX" sz="1100" dirty="0">
              <a:solidFill>
                <a:schemeClr val="tx1">
                  <a:alpha val="80000"/>
                </a:schemeClr>
              </a:solidFill>
            </a:endParaRPr>
          </a:p>
          <a:p>
            <a:pPr lvl="0">
              <a:spcAft>
                <a:spcPts val="600"/>
              </a:spcAft>
            </a:pPr>
            <a:endParaRPr lang="es-MX" sz="1100" dirty="0">
              <a:solidFill>
                <a:schemeClr val="tx1">
                  <a:alpha val="80000"/>
                </a:schemeClr>
              </a:solidFill>
            </a:endParaRPr>
          </a:p>
        </p:txBody>
      </p:sp>
    </p:spTree>
    <p:extLst>
      <p:ext uri="{BB962C8B-B14F-4D97-AF65-F5344CB8AC3E}">
        <p14:creationId xmlns:p14="http://schemas.microsoft.com/office/powerpoint/2010/main" val="3229954418"/>
      </p:ext>
    </p:extLst>
  </p:cSld>
  <p:clrMapOvr>
    <a:overrideClrMapping bg1="dk1" tx1="lt1" bg2="dk2" tx2="lt2" accent1="accent1" accent2="accent2" accent3="accent3" accent4="accent4" accent5="accent5" accent6="accent6" hlink="hlink" folHlink="folHlink"/>
  </p:clrMapOvr>
  <p:transition spd="slow" advClick="0" advTm="5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endParaRPr lang="es-MX" sz="1200" dirty="0"/>
          </a:p>
          <a:p>
            <a:pPr lvl="0"/>
            <a:endParaRPr lang="es-MX" sz="1200" dirty="0">
              <a:solidFill>
                <a:prstClr val="white"/>
              </a:solidFill>
            </a:endParaRPr>
          </a:p>
        </p:txBody>
      </p:sp>
      <p:sp>
        <p:nvSpPr>
          <p:cNvPr id="7" name="Content Placeholder 6">
            <a:extLst>
              <a:ext uri="{FF2B5EF4-FFF2-40B4-BE49-F238E27FC236}">
                <a16:creationId xmlns:a16="http://schemas.microsoft.com/office/drawing/2014/main" id="{C66E092A-D140-ABB9-DF56-BA77AD06C245}"/>
              </a:ext>
            </a:extLst>
          </p:cNvPr>
          <p:cNvSpPr>
            <a:spLocks noGrp="1"/>
          </p:cNvSpPr>
          <p:nvPr>
            <p:ph idx="1"/>
          </p:nvPr>
        </p:nvSpPr>
        <p:spPr>
          <a:xfrm>
            <a:off x="471414" y="902348"/>
            <a:ext cx="10974587" cy="4351338"/>
          </a:xfrm>
        </p:spPr>
        <p:txBody>
          <a:bodyPr>
            <a:normAutofit fontScale="92500" lnSpcReduction="20000"/>
          </a:bodyPr>
          <a:lstStyle/>
          <a:p>
            <a:pPr marL="0" indent="0">
              <a:buNone/>
            </a:pPr>
            <a:r>
              <a:rPr lang="en-US" dirty="0"/>
              <a:t>Accentuated in the </a:t>
            </a:r>
            <a:r>
              <a:rPr lang="en-US" i="1" dirty="0"/>
              <a:t>Guide</a:t>
            </a:r>
            <a:r>
              <a:rPr lang="en-US" dirty="0"/>
              <a:t> is that training and development activities are available for city and county Public Works/Road &amp; Bridge employees at no cost to the organization.  </a:t>
            </a:r>
          </a:p>
          <a:p>
            <a:pPr marL="0" indent="0">
              <a:buNone/>
            </a:pPr>
            <a:endParaRPr lang="en-US" dirty="0"/>
          </a:p>
          <a:p>
            <a:pPr marL="0" indent="0">
              <a:buNone/>
            </a:pPr>
            <a:r>
              <a:rPr lang="en-US" dirty="0"/>
              <a:t>Instructor-led courses offered by TxLTAP and from TxDOT’s training Catalog (that are open to city/county employees) are listed with learning objectives and how to enroll for those classes with step-by-step directions provided.  </a:t>
            </a:r>
          </a:p>
          <a:p>
            <a:pPr marL="0" indent="0">
              <a:buNone/>
            </a:pPr>
            <a:endParaRPr lang="en-US" dirty="0"/>
          </a:p>
          <a:p>
            <a:pPr marL="0" indent="0">
              <a:buNone/>
            </a:pPr>
            <a:r>
              <a:rPr lang="en-US" dirty="0"/>
              <a:t>AASHTO/TC3 online courses are also listed with learning objectives, a course description, and how to access classes for no charge. </a:t>
            </a:r>
          </a:p>
          <a:p>
            <a:pPr marL="0" indent="0">
              <a:buNone/>
            </a:pPr>
            <a:endParaRPr lang="en-US" dirty="0"/>
          </a:p>
        </p:txBody>
      </p:sp>
    </p:spTree>
    <p:extLst>
      <p:ext uri="{BB962C8B-B14F-4D97-AF65-F5344CB8AC3E}">
        <p14:creationId xmlns:p14="http://schemas.microsoft.com/office/powerpoint/2010/main" val="646021471"/>
      </p:ext>
    </p:extLst>
  </p:cSld>
  <p:clrMapOvr>
    <a:masterClrMapping/>
  </p:clrMapOvr>
  <p:transition spd="slow" advClick="0"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Object 60" hidden="1"/>
          <p:cNvGraphicFramePr>
            <a:graphicFrameLocks/>
          </p:cNvGraphicFramePr>
          <p:nvPr>
            <p:custDataLst>
              <p:tags r:id="rId1"/>
            </p:custDataLst>
          </p:nvPr>
        </p:nvGraphicFramePr>
        <p:xfrm>
          <a:off x="1524000" y="2"/>
          <a:ext cx="158750" cy="158751"/>
        </p:xfrm>
        <a:graphic>
          <a:graphicData uri="http://schemas.openxmlformats.org/presentationml/2006/ole">
            <mc:AlternateContent xmlns:mc="http://schemas.openxmlformats.org/markup-compatibility/2006">
              <mc:Choice xmlns:v="urn:schemas-microsoft-com:vml" Requires="v">
                <p:oleObj name="think-cell Slide" r:id="rId23" imgW="0" imgH="0" progId="">
                  <p:embed/>
                </p:oleObj>
              </mc:Choice>
              <mc:Fallback>
                <p:oleObj name="think-cell Slide" r:id="rId23" imgW="0" imgH="0" progId="">
                  <p:embed/>
                  <p:pic>
                    <p:nvPicPr>
                      <p:cNvPr id="61" name="Object 60"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2"/>
                        <a:ext cx="158750"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itle 4"/>
          <p:cNvSpPr>
            <a:spLocks noGrp="1"/>
          </p:cNvSpPr>
          <p:nvPr>
            <p:ph type="title"/>
            <p:custDataLst>
              <p:tags r:id="rId2"/>
            </p:custDataLst>
          </p:nvPr>
        </p:nvSpPr>
        <p:spPr>
          <a:xfrm>
            <a:off x="1780033" y="109728"/>
            <a:ext cx="8353425" cy="400110"/>
          </a:xfrm>
        </p:spPr>
        <p:txBody>
          <a:bodyPr/>
          <a:lstStyle/>
          <a:p>
            <a:r>
              <a:rPr lang="en-US" dirty="0" err="1"/>
              <a:t>TxSTIC</a:t>
            </a:r>
            <a:r>
              <a:rPr lang="en-US" dirty="0"/>
              <a:t> Meeting Agenda</a:t>
            </a:r>
          </a:p>
        </p:txBody>
      </p:sp>
      <p:sp>
        <p:nvSpPr>
          <p:cNvPr id="9" name="Rectangle 8"/>
          <p:cNvSpPr/>
          <p:nvPr>
            <p:custDataLst>
              <p:tags r:id="rId3"/>
            </p:custDataLst>
          </p:nvPr>
        </p:nvSpPr>
        <p:spPr bwMode="auto">
          <a:xfrm rot="10800000" flipH="1" flipV="1">
            <a:off x="2008981" y="758327"/>
            <a:ext cx="7219957" cy="585216"/>
          </a:xfrm>
          <a:prstGeom prst="rect">
            <a:avLst/>
          </a:prstGeom>
          <a:gradFill flip="none" rotWithShape="1">
            <a:gsLst>
              <a:gs pos="0">
                <a:schemeClr val="bg1">
                  <a:lumMod val="91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100584" rIns="45720" bIns="45720" numCol="1" anchor="t"/>
          <a:lstStyle/>
          <a:p>
            <a:pPr>
              <a:lnSpc>
                <a:spcPct val="120000"/>
              </a:lnSpc>
              <a:spcBef>
                <a:spcPct val="20000"/>
              </a:spcBef>
              <a:spcAft>
                <a:spcPts val="400"/>
              </a:spcAft>
              <a:buClr>
                <a:srgbClr val="B51821"/>
              </a:buClr>
              <a:buSzPct val="100000"/>
              <a:defRPr/>
            </a:pPr>
            <a:r>
              <a:rPr lang="en-US" sz="1600" dirty="0">
                <a:solidFill>
                  <a:prstClr val="black"/>
                </a:solidFill>
                <a:latin typeface="Franklin Gothic Book" pitchFamily="34" charset="0"/>
              </a:rPr>
              <a:t>Welcome and Safety Briefing</a:t>
            </a:r>
          </a:p>
        </p:txBody>
      </p:sp>
      <p:sp>
        <p:nvSpPr>
          <p:cNvPr id="47" name="Rectangle 46"/>
          <p:cNvSpPr/>
          <p:nvPr>
            <p:custDataLst>
              <p:tags r:id="rId4"/>
            </p:custDataLst>
          </p:nvPr>
        </p:nvSpPr>
        <p:spPr bwMode="auto">
          <a:xfrm rot="10800000" flipH="1" flipV="1">
            <a:off x="2008981" y="1467337"/>
            <a:ext cx="7219957" cy="585216"/>
          </a:xfrm>
          <a:prstGeom prst="rect">
            <a:avLst/>
          </a:prstGeom>
          <a:gradFill flip="none" rotWithShape="1">
            <a:gsLst>
              <a:gs pos="0">
                <a:schemeClr val="bg1">
                  <a:lumMod val="92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100584" rIns="45720" bIns="45720" numCol="1" anchor="t"/>
          <a:lstStyle/>
          <a:p>
            <a:pPr>
              <a:lnSpc>
                <a:spcPct val="120000"/>
              </a:lnSpc>
              <a:spcBef>
                <a:spcPct val="20000"/>
              </a:spcBef>
              <a:spcAft>
                <a:spcPts val="400"/>
              </a:spcAft>
              <a:buClr>
                <a:srgbClr val="B51821"/>
              </a:buClr>
              <a:buSzPct val="100000"/>
              <a:defRPr/>
            </a:pPr>
            <a:r>
              <a:rPr lang="en-US" sz="1600" dirty="0">
                <a:solidFill>
                  <a:prstClr val="black"/>
                </a:solidFill>
                <a:latin typeface="Franklin Gothic Book" pitchFamily="34" charset="0"/>
              </a:rPr>
              <a:t>FHWA Updates</a:t>
            </a:r>
          </a:p>
        </p:txBody>
      </p:sp>
      <p:sp>
        <p:nvSpPr>
          <p:cNvPr id="56" name="Rectangle 55"/>
          <p:cNvSpPr/>
          <p:nvPr>
            <p:custDataLst>
              <p:tags r:id="rId5"/>
            </p:custDataLst>
          </p:nvPr>
        </p:nvSpPr>
        <p:spPr bwMode="auto">
          <a:xfrm rot="10800000" flipH="1" flipV="1">
            <a:off x="2012947" y="2164201"/>
            <a:ext cx="7219957" cy="585216"/>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100584" rIns="45720" bIns="45720" numCol="1" anchor="t"/>
          <a:lstStyle/>
          <a:p>
            <a:pPr>
              <a:lnSpc>
                <a:spcPct val="120000"/>
              </a:lnSpc>
              <a:spcBef>
                <a:spcPct val="20000"/>
              </a:spcBef>
              <a:spcAft>
                <a:spcPts val="400"/>
              </a:spcAft>
              <a:buClr>
                <a:srgbClr val="B51821"/>
              </a:buClr>
              <a:buSzPct val="100000"/>
              <a:defRPr/>
            </a:pPr>
            <a:r>
              <a:rPr lang="en-US" sz="1600" dirty="0">
                <a:solidFill>
                  <a:prstClr val="black"/>
                </a:solidFill>
                <a:latin typeface="Franklin Gothic Book" pitchFamily="34" charset="0"/>
              </a:rPr>
              <a:t>Local Aid Support Team Initiatives</a:t>
            </a:r>
          </a:p>
        </p:txBody>
      </p:sp>
      <p:sp>
        <p:nvSpPr>
          <p:cNvPr id="62" name="Rectangle 61"/>
          <p:cNvSpPr/>
          <p:nvPr>
            <p:custDataLst>
              <p:tags r:id="rId6"/>
            </p:custDataLst>
          </p:nvPr>
        </p:nvSpPr>
        <p:spPr bwMode="auto">
          <a:xfrm rot="10800000" flipH="1" flipV="1">
            <a:off x="1999441" y="2890549"/>
            <a:ext cx="7220759" cy="585216"/>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100584" rIns="45720" bIns="45720" numCol="1" anchor="t"/>
          <a:lstStyle/>
          <a:p>
            <a:pPr>
              <a:lnSpc>
                <a:spcPct val="120000"/>
              </a:lnSpc>
              <a:spcBef>
                <a:spcPct val="20000"/>
              </a:spcBef>
              <a:spcAft>
                <a:spcPts val="400"/>
              </a:spcAft>
              <a:buClr>
                <a:srgbClr val="B51821"/>
              </a:buClr>
              <a:buSzPct val="100000"/>
              <a:defRPr/>
            </a:pPr>
            <a:r>
              <a:rPr lang="en-US" sz="1600" dirty="0">
                <a:solidFill>
                  <a:prstClr val="black"/>
                </a:solidFill>
                <a:latin typeface="Franklin Gothic Book" pitchFamily="34" charset="0"/>
              </a:rPr>
              <a:t>STIC Incentive Project Updates</a:t>
            </a:r>
          </a:p>
        </p:txBody>
      </p:sp>
      <p:sp>
        <p:nvSpPr>
          <p:cNvPr id="63" name="Rectangle 62"/>
          <p:cNvSpPr/>
          <p:nvPr>
            <p:custDataLst>
              <p:tags r:id="rId7"/>
            </p:custDataLst>
          </p:nvPr>
        </p:nvSpPr>
        <p:spPr bwMode="auto">
          <a:xfrm rot="10800000" flipH="1" flipV="1">
            <a:off x="1999441" y="3601044"/>
            <a:ext cx="7220759" cy="585216"/>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100584" rIns="45720" bIns="45720" numCol="1" anchor="t"/>
          <a:lstStyle/>
          <a:p>
            <a:pPr>
              <a:lnSpc>
                <a:spcPct val="120000"/>
              </a:lnSpc>
              <a:spcBef>
                <a:spcPct val="20000"/>
              </a:spcBef>
              <a:spcAft>
                <a:spcPts val="400"/>
              </a:spcAft>
              <a:buClr>
                <a:srgbClr val="B51821"/>
              </a:buClr>
              <a:buSzPct val="100000"/>
              <a:defRPr/>
            </a:pPr>
            <a:r>
              <a:rPr lang="en-US" sz="1600" dirty="0">
                <a:solidFill>
                  <a:prstClr val="black"/>
                </a:solidFill>
                <a:latin typeface="Franklin Gothic Book" pitchFamily="34" charset="0"/>
              </a:rPr>
              <a:t>Break</a:t>
            </a:r>
          </a:p>
        </p:txBody>
      </p:sp>
      <p:sp>
        <p:nvSpPr>
          <p:cNvPr id="64" name="Rectangle 63"/>
          <p:cNvSpPr/>
          <p:nvPr>
            <p:custDataLst>
              <p:tags r:id="rId8"/>
            </p:custDataLst>
          </p:nvPr>
        </p:nvSpPr>
        <p:spPr bwMode="auto">
          <a:xfrm rot="10800000" flipH="1" flipV="1">
            <a:off x="2008982" y="4281321"/>
            <a:ext cx="7220760" cy="585216"/>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100584" rIns="45720" bIns="45720" numCol="1" anchor="t"/>
          <a:lstStyle/>
          <a:p>
            <a:pPr>
              <a:lnSpc>
                <a:spcPct val="120000"/>
              </a:lnSpc>
              <a:spcBef>
                <a:spcPct val="20000"/>
              </a:spcBef>
              <a:spcAft>
                <a:spcPts val="400"/>
              </a:spcAft>
              <a:buClr>
                <a:srgbClr val="B51821"/>
              </a:buClr>
              <a:buSzPct val="100000"/>
              <a:defRPr/>
            </a:pPr>
            <a:r>
              <a:rPr lang="en-US" sz="1600" dirty="0">
                <a:solidFill>
                  <a:prstClr val="black"/>
                </a:solidFill>
                <a:latin typeface="Franklin Gothic Book" pitchFamily="34" charset="0"/>
              </a:rPr>
              <a:t>EDC 5 Project Update</a:t>
            </a:r>
          </a:p>
        </p:txBody>
      </p:sp>
      <p:sp>
        <p:nvSpPr>
          <p:cNvPr id="65" name="Rectangle 64"/>
          <p:cNvSpPr/>
          <p:nvPr>
            <p:custDataLst>
              <p:tags r:id="rId9"/>
            </p:custDataLst>
          </p:nvPr>
        </p:nvSpPr>
        <p:spPr bwMode="auto">
          <a:xfrm rot="10800000" flipH="1" flipV="1">
            <a:off x="2012947" y="4981310"/>
            <a:ext cx="7220761" cy="585216"/>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100584" rIns="45720" bIns="45720" numCol="1" anchor="t"/>
          <a:lstStyle/>
          <a:p>
            <a:pPr>
              <a:lnSpc>
                <a:spcPct val="120000"/>
              </a:lnSpc>
              <a:spcBef>
                <a:spcPct val="20000"/>
              </a:spcBef>
              <a:spcAft>
                <a:spcPts val="400"/>
              </a:spcAft>
              <a:buClr>
                <a:srgbClr val="B51821"/>
              </a:buClr>
              <a:buSzPct val="100000"/>
              <a:defRPr/>
            </a:pPr>
            <a:r>
              <a:rPr lang="en-US" sz="1600" dirty="0">
                <a:solidFill>
                  <a:prstClr val="black"/>
                </a:solidFill>
                <a:latin typeface="Franklin Gothic Book" pitchFamily="34" charset="0"/>
              </a:rPr>
              <a:t>Planning for ITS Growth</a:t>
            </a:r>
          </a:p>
        </p:txBody>
      </p:sp>
      <p:grpSp>
        <p:nvGrpSpPr>
          <p:cNvPr id="11" name="Group 10">
            <a:extLst>
              <a:ext uri="{FF2B5EF4-FFF2-40B4-BE49-F238E27FC236}">
                <a16:creationId xmlns:a16="http://schemas.microsoft.com/office/drawing/2014/main" id="{DE8D392F-057A-45E3-AF6C-8F77B0343040}"/>
              </a:ext>
            </a:extLst>
          </p:cNvPr>
          <p:cNvGrpSpPr/>
          <p:nvPr/>
        </p:nvGrpSpPr>
        <p:grpSpPr>
          <a:xfrm>
            <a:off x="1864510" y="758327"/>
            <a:ext cx="534388" cy="581710"/>
            <a:chOff x="331788" y="1066116"/>
            <a:chExt cx="534388" cy="581710"/>
          </a:xfrm>
        </p:grpSpPr>
        <p:sp>
          <p:nvSpPr>
            <p:cNvPr id="32" name="Isosceles Triangle 31"/>
            <p:cNvSpPr/>
            <p:nvPr/>
          </p:nvSpPr>
          <p:spPr>
            <a:xfrm rot="10800000">
              <a:off x="331788" y="1531143"/>
              <a:ext cx="134932" cy="116683"/>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a:solidFill>
                  <a:schemeClr val="lt1"/>
                </a:solidFill>
                <a:latin typeface="Arial" pitchFamily="34" charset="0"/>
                <a:ea typeface="+mn-ea"/>
                <a:cs typeface="Arial" pitchFamily="34" charset="0"/>
              </a:endParaRPr>
            </a:p>
          </p:txBody>
        </p:sp>
        <p:sp>
          <p:nvSpPr>
            <p:cNvPr id="10" name="Freeform 12"/>
            <p:cNvSpPr>
              <a:spLocks/>
            </p:cNvSpPr>
            <p:nvPr>
              <p:custDataLst>
                <p:tags r:id="rId20"/>
              </p:custDataLst>
            </p:nvPr>
          </p:nvSpPr>
          <p:spPr bwMode="auto">
            <a:xfrm rot="10800000" flipH="1" flipV="1">
              <a:off x="333376" y="1066116"/>
              <a:ext cx="532800" cy="473056"/>
            </a:xfrm>
            <a:prstGeom prst="homePlate">
              <a:avLst>
                <a:gd name="adj" fmla="val 28337"/>
              </a:avLst>
            </a:prstGeom>
            <a:solidFill>
              <a:srgbClr val="0F385A"/>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600" dirty="0">
                  <a:solidFill>
                    <a:prstClr val="white"/>
                  </a:solidFill>
                  <a:latin typeface="Franklin Gothic Demi" panose="020B0703020102020204" pitchFamily="34" charset="0"/>
                </a:rPr>
                <a:t>1</a:t>
              </a:r>
            </a:p>
          </p:txBody>
        </p:sp>
      </p:grpSp>
      <p:grpSp>
        <p:nvGrpSpPr>
          <p:cNvPr id="8" name="Group 7">
            <a:extLst>
              <a:ext uri="{FF2B5EF4-FFF2-40B4-BE49-F238E27FC236}">
                <a16:creationId xmlns:a16="http://schemas.microsoft.com/office/drawing/2014/main" id="{8D7E882D-21C8-4290-91D1-0026D4C8858E}"/>
              </a:ext>
            </a:extLst>
          </p:cNvPr>
          <p:cNvGrpSpPr/>
          <p:nvPr/>
        </p:nvGrpSpPr>
        <p:grpSpPr>
          <a:xfrm>
            <a:off x="1874051" y="1467337"/>
            <a:ext cx="534388" cy="583828"/>
            <a:chOff x="331788" y="1733131"/>
            <a:chExt cx="534388" cy="583828"/>
          </a:xfrm>
        </p:grpSpPr>
        <p:sp>
          <p:nvSpPr>
            <p:cNvPr id="33" name="Isosceles Triangle 32"/>
            <p:cNvSpPr/>
            <p:nvPr/>
          </p:nvSpPr>
          <p:spPr>
            <a:xfrm rot="10800000">
              <a:off x="331788" y="2200276"/>
              <a:ext cx="134932" cy="116683"/>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a:solidFill>
                  <a:schemeClr val="lt1"/>
                </a:solidFill>
                <a:latin typeface="Arial" pitchFamily="34" charset="0"/>
                <a:ea typeface="+mn-ea"/>
                <a:cs typeface="Arial" pitchFamily="34" charset="0"/>
              </a:endParaRPr>
            </a:p>
          </p:txBody>
        </p:sp>
        <p:sp>
          <p:nvSpPr>
            <p:cNvPr id="66" name="Freeform 12"/>
            <p:cNvSpPr>
              <a:spLocks/>
            </p:cNvSpPr>
            <p:nvPr>
              <p:custDataLst>
                <p:tags r:id="rId19"/>
              </p:custDataLst>
            </p:nvPr>
          </p:nvSpPr>
          <p:spPr bwMode="auto">
            <a:xfrm rot="10800000" flipH="1" flipV="1">
              <a:off x="333376" y="1733131"/>
              <a:ext cx="532800" cy="473056"/>
            </a:xfrm>
            <a:prstGeom prst="homePlate">
              <a:avLst>
                <a:gd name="adj" fmla="val 28337"/>
              </a:avLst>
            </a:prstGeom>
            <a:solidFill>
              <a:srgbClr val="0F385A"/>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600" dirty="0">
                  <a:solidFill>
                    <a:prstClr val="white"/>
                  </a:solidFill>
                  <a:latin typeface="Franklin Gothic Demi" panose="020B0703020102020204" pitchFamily="34" charset="0"/>
                </a:rPr>
                <a:t>2</a:t>
              </a:r>
            </a:p>
          </p:txBody>
        </p:sp>
      </p:grpSp>
      <p:grpSp>
        <p:nvGrpSpPr>
          <p:cNvPr id="7" name="Group 6">
            <a:extLst>
              <a:ext uri="{FF2B5EF4-FFF2-40B4-BE49-F238E27FC236}">
                <a16:creationId xmlns:a16="http://schemas.microsoft.com/office/drawing/2014/main" id="{F5196D99-5736-486A-A3F6-80F7352A9EA8}"/>
              </a:ext>
            </a:extLst>
          </p:cNvPr>
          <p:cNvGrpSpPr/>
          <p:nvPr/>
        </p:nvGrpSpPr>
        <p:grpSpPr>
          <a:xfrm>
            <a:off x="1877213" y="2164201"/>
            <a:ext cx="534387" cy="586418"/>
            <a:chOff x="331788" y="2400147"/>
            <a:chExt cx="534387" cy="586418"/>
          </a:xfrm>
        </p:grpSpPr>
        <p:sp>
          <p:nvSpPr>
            <p:cNvPr id="34" name="Isosceles Triangle 33"/>
            <p:cNvSpPr/>
            <p:nvPr/>
          </p:nvSpPr>
          <p:spPr>
            <a:xfrm rot="10800000">
              <a:off x="331788" y="2869882"/>
              <a:ext cx="134932" cy="116683"/>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a:solidFill>
                  <a:schemeClr val="lt1"/>
                </a:solidFill>
                <a:latin typeface="Arial" pitchFamily="34" charset="0"/>
                <a:ea typeface="+mn-ea"/>
                <a:cs typeface="Arial" pitchFamily="34" charset="0"/>
              </a:endParaRPr>
            </a:p>
          </p:txBody>
        </p:sp>
        <p:sp>
          <p:nvSpPr>
            <p:cNvPr id="67" name="Freeform 12"/>
            <p:cNvSpPr>
              <a:spLocks/>
            </p:cNvSpPr>
            <p:nvPr>
              <p:custDataLst>
                <p:tags r:id="rId18"/>
              </p:custDataLst>
            </p:nvPr>
          </p:nvSpPr>
          <p:spPr bwMode="auto">
            <a:xfrm rot="10800000" flipH="1" flipV="1">
              <a:off x="333375" y="2400147"/>
              <a:ext cx="532800" cy="473056"/>
            </a:xfrm>
            <a:prstGeom prst="homePlate">
              <a:avLst>
                <a:gd name="adj" fmla="val 28337"/>
              </a:avLst>
            </a:prstGeom>
            <a:solidFill>
              <a:srgbClr val="0F385A"/>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600" dirty="0">
                  <a:solidFill>
                    <a:prstClr val="white"/>
                  </a:solidFill>
                  <a:latin typeface="Franklin Gothic Demi" panose="020B0703020102020204" pitchFamily="34" charset="0"/>
                </a:rPr>
                <a:t>3</a:t>
              </a:r>
            </a:p>
          </p:txBody>
        </p:sp>
      </p:grpSp>
      <p:grpSp>
        <p:nvGrpSpPr>
          <p:cNvPr id="6" name="Group 5">
            <a:extLst>
              <a:ext uri="{FF2B5EF4-FFF2-40B4-BE49-F238E27FC236}">
                <a16:creationId xmlns:a16="http://schemas.microsoft.com/office/drawing/2014/main" id="{FE49FFE0-8F4D-43E3-910D-E9F409E54110}"/>
              </a:ext>
            </a:extLst>
          </p:cNvPr>
          <p:cNvGrpSpPr/>
          <p:nvPr/>
        </p:nvGrpSpPr>
        <p:grpSpPr>
          <a:xfrm>
            <a:off x="1874843" y="2890122"/>
            <a:ext cx="534387" cy="585679"/>
            <a:chOff x="331788" y="3067161"/>
            <a:chExt cx="534387" cy="585679"/>
          </a:xfrm>
        </p:grpSpPr>
        <p:sp>
          <p:nvSpPr>
            <p:cNvPr id="35" name="Isosceles Triangle 34"/>
            <p:cNvSpPr/>
            <p:nvPr/>
          </p:nvSpPr>
          <p:spPr>
            <a:xfrm rot="10800000">
              <a:off x="331788" y="3536157"/>
              <a:ext cx="134932" cy="116683"/>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a:solidFill>
                  <a:schemeClr val="lt1"/>
                </a:solidFill>
                <a:latin typeface="Arial" pitchFamily="34" charset="0"/>
                <a:ea typeface="+mn-ea"/>
                <a:cs typeface="Arial" pitchFamily="34" charset="0"/>
              </a:endParaRPr>
            </a:p>
          </p:txBody>
        </p:sp>
        <p:sp>
          <p:nvSpPr>
            <p:cNvPr id="68" name="Freeform 12"/>
            <p:cNvSpPr>
              <a:spLocks/>
            </p:cNvSpPr>
            <p:nvPr>
              <p:custDataLst>
                <p:tags r:id="rId17"/>
              </p:custDataLst>
            </p:nvPr>
          </p:nvSpPr>
          <p:spPr bwMode="auto">
            <a:xfrm rot="10800000" flipH="1" flipV="1">
              <a:off x="333375" y="3067161"/>
              <a:ext cx="532800" cy="473056"/>
            </a:xfrm>
            <a:prstGeom prst="homePlate">
              <a:avLst>
                <a:gd name="adj" fmla="val 28337"/>
              </a:avLst>
            </a:prstGeom>
            <a:solidFill>
              <a:srgbClr val="0F385A"/>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600" dirty="0">
                  <a:solidFill>
                    <a:prstClr val="white"/>
                  </a:solidFill>
                  <a:latin typeface="Franklin Gothic Demi" panose="020B0703020102020204" pitchFamily="34" charset="0"/>
                </a:rPr>
                <a:t>4</a:t>
              </a:r>
            </a:p>
          </p:txBody>
        </p:sp>
      </p:grpSp>
      <p:grpSp>
        <p:nvGrpSpPr>
          <p:cNvPr id="4" name="Group 3">
            <a:extLst>
              <a:ext uri="{FF2B5EF4-FFF2-40B4-BE49-F238E27FC236}">
                <a16:creationId xmlns:a16="http://schemas.microsoft.com/office/drawing/2014/main" id="{F6FF701F-CD98-4468-9A20-BECF9407CCA3}"/>
              </a:ext>
            </a:extLst>
          </p:cNvPr>
          <p:cNvGrpSpPr/>
          <p:nvPr/>
        </p:nvGrpSpPr>
        <p:grpSpPr>
          <a:xfrm>
            <a:off x="1864508" y="3601044"/>
            <a:ext cx="534388" cy="586366"/>
            <a:chOff x="331788" y="3734176"/>
            <a:chExt cx="534388" cy="586366"/>
          </a:xfrm>
        </p:grpSpPr>
        <p:sp>
          <p:nvSpPr>
            <p:cNvPr id="36" name="Isosceles Triangle 35"/>
            <p:cNvSpPr/>
            <p:nvPr/>
          </p:nvSpPr>
          <p:spPr>
            <a:xfrm rot="10800000">
              <a:off x="331788" y="4203859"/>
              <a:ext cx="134932" cy="116683"/>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a:solidFill>
                  <a:schemeClr val="lt1"/>
                </a:solidFill>
                <a:latin typeface="Arial" pitchFamily="34" charset="0"/>
                <a:ea typeface="+mn-ea"/>
                <a:cs typeface="Arial" pitchFamily="34" charset="0"/>
              </a:endParaRPr>
            </a:p>
          </p:txBody>
        </p:sp>
        <p:sp>
          <p:nvSpPr>
            <p:cNvPr id="69" name="Freeform 12"/>
            <p:cNvSpPr>
              <a:spLocks/>
            </p:cNvSpPr>
            <p:nvPr>
              <p:custDataLst>
                <p:tags r:id="rId16"/>
              </p:custDataLst>
            </p:nvPr>
          </p:nvSpPr>
          <p:spPr bwMode="auto">
            <a:xfrm rot="10800000" flipH="1" flipV="1">
              <a:off x="333376" y="3734176"/>
              <a:ext cx="532800" cy="473056"/>
            </a:xfrm>
            <a:prstGeom prst="homePlate">
              <a:avLst>
                <a:gd name="adj" fmla="val 28337"/>
              </a:avLst>
            </a:prstGeom>
            <a:solidFill>
              <a:srgbClr val="0F385A"/>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600" dirty="0">
                  <a:solidFill>
                    <a:prstClr val="white"/>
                  </a:solidFill>
                  <a:latin typeface="Franklin Gothic Demi" panose="020B0703020102020204" pitchFamily="34" charset="0"/>
                </a:rPr>
                <a:t>5</a:t>
              </a:r>
            </a:p>
          </p:txBody>
        </p:sp>
      </p:grpSp>
      <p:grpSp>
        <p:nvGrpSpPr>
          <p:cNvPr id="3" name="Group 2">
            <a:extLst>
              <a:ext uri="{FF2B5EF4-FFF2-40B4-BE49-F238E27FC236}">
                <a16:creationId xmlns:a16="http://schemas.microsoft.com/office/drawing/2014/main" id="{F9FE9698-ED7E-4437-9AB6-2F0020426865}"/>
              </a:ext>
            </a:extLst>
          </p:cNvPr>
          <p:cNvGrpSpPr/>
          <p:nvPr/>
        </p:nvGrpSpPr>
        <p:grpSpPr>
          <a:xfrm>
            <a:off x="1874051" y="4281322"/>
            <a:ext cx="534388" cy="585149"/>
            <a:chOff x="331788" y="4401191"/>
            <a:chExt cx="534388" cy="585149"/>
          </a:xfrm>
        </p:grpSpPr>
        <p:sp>
          <p:nvSpPr>
            <p:cNvPr id="37" name="Isosceles Triangle 36"/>
            <p:cNvSpPr/>
            <p:nvPr/>
          </p:nvSpPr>
          <p:spPr>
            <a:xfrm rot="10800000">
              <a:off x="331788" y="4869657"/>
              <a:ext cx="134932" cy="116683"/>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a:solidFill>
                  <a:schemeClr val="lt1"/>
                </a:solidFill>
                <a:latin typeface="Arial" pitchFamily="34" charset="0"/>
                <a:ea typeface="+mn-ea"/>
                <a:cs typeface="Arial" pitchFamily="34" charset="0"/>
              </a:endParaRPr>
            </a:p>
          </p:txBody>
        </p:sp>
        <p:sp>
          <p:nvSpPr>
            <p:cNvPr id="70" name="Freeform 12"/>
            <p:cNvSpPr>
              <a:spLocks/>
            </p:cNvSpPr>
            <p:nvPr>
              <p:custDataLst>
                <p:tags r:id="rId15"/>
              </p:custDataLst>
            </p:nvPr>
          </p:nvSpPr>
          <p:spPr bwMode="auto">
            <a:xfrm rot="10800000" flipH="1" flipV="1">
              <a:off x="333376" y="4401191"/>
              <a:ext cx="532800" cy="473056"/>
            </a:xfrm>
            <a:prstGeom prst="homePlate">
              <a:avLst>
                <a:gd name="adj" fmla="val 28337"/>
              </a:avLst>
            </a:prstGeom>
            <a:solidFill>
              <a:srgbClr val="0F385A"/>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600" dirty="0">
                  <a:solidFill>
                    <a:prstClr val="white"/>
                  </a:solidFill>
                  <a:latin typeface="Franklin Gothic Demi" panose="020B0703020102020204" pitchFamily="34" charset="0"/>
                </a:rPr>
                <a:t>6</a:t>
              </a:r>
            </a:p>
          </p:txBody>
        </p:sp>
      </p:grpSp>
      <p:grpSp>
        <p:nvGrpSpPr>
          <p:cNvPr id="2" name="Group 1">
            <a:extLst>
              <a:ext uri="{FF2B5EF4-FFF2-40B4-BE49-F238E27FC236}">
                <a16:creationId xmlns:a16="http://schemas.microsoft.com/office/drawing/2014/main" id="{7C5C4ABA-2674-4933-91B4-812EDB94AC69}"/>
              </a:ext>
            </a:extLst>
          </p:cNvPr>
          <p:cNvGrpSpPr/>
          <p:nvPr/>
        </p:nvGrpSpPr>
        <p:grpSpPr>
          <a:xfrm>
            <a:off x="1878017" y="4981310"/>
            <a:ext cx="534387" cy="585834"/>
            <a:chOff x="331788" y="5068208"/>
            <a:chExt cx="534387" cy="585834"/>
          </a:xfrm>
        </p:grpSpPr>
        <p:sp>
          <p:nvSpPr>
            <p:cNvPr id="38" name="Isosceles Triangle 37"/>
            <p:cNvSpPr/>
            <p:nvPr>
              <p:custDataLst>
                <p:tags r:id="rId13"/>
              </p:custDataLst>
            </p:nvPr>
          </p:nvSpPr>
          <p:spPr>
            <a:xfrm rot="10800000">
              <a:off x="331788" y="5537359"/>
              <a:ext cx="134932" cy="116683"/>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a:solidFill>
                  <a:schemeClr val="lt1"/>
                </a:solidFill>
                <a:latin typeface="Arial" pitchFamily="34" charset="0"/>
                <a:ea typeface="+mn-ea"/>
                <a:cs typeface="Arial" pitchFamily="34" charset="0"/>
              </a:endParaRPr>
            </a:p>
          </p:txBody>
        </p:sp>
        <p:sp>
          <p:nvSpPr>
            <p:cNvPr id="71" name="Freeform 12"/>
            <p:cNvSpPr>
              <a:spLocks/>
            </p:cNvSpPr>
            <p:nvPr>
              <p:custDataLst>
                <p:tags r:id="rId14"/>
              </p:custDataLst>
            </p:nvPr>
          </p:nvSpPr>
          <p:spPr bwMode="auto">
            <a:xfrm rot="10800000" flipH="1" flipV="1">
              <a:off x="333375" y="5068208"/>
              <a:ext cx="532800" cy="473056"/>
            </a:xfrm>
            <a:prstGeom prst="homePlate">
              <a:avLst>
                <a:gd name="adj" fmla="val 28337"/>
              </a:avLst>
            </a:prstGeom>
            <a:solidFill>
              <a:srgbClr val="0F385A"/>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600" dirty="0">
                  <a:solidFill>
                    <a:prstClr val="white"/>
                  </a:solidFill>
                  <a:latin typeface="Franklin Gothic Demi" panose="020B0703020102020204" pitchFamily="34" charset="0"/>
                </a:rPr>
                <a:t>7</a:t>
              </a:r>
            </a:p>
          </p:txBody>
        </p:sp>
      </p:grpSp>
      <p:sp>
        <p:nvSpPr>
          <p:cNvPr id="44" name="Rectangle 43">
            <a:extLst>
              <a:ext uri="{FF2B5EF4-FFF2-40B4-BE49-F238E27FC236}">
                <a16:creationId xmlns:a16="http://schemas.microsoft.com/office/drawing/2014/main" id="{1219FA8C-7BB6-C41F-1D17-F1DCCE0E6C0D}"/>
              </a:ext>
            </a:extLst>
          </p:cNvPr>
          <p:cNvSpPr/>
          <p:nvPr>
            <p:custDataLst>
              <p:tags r:id="rId10"/>
            </p:custDataLst>
          </p:nvPr>
        </p:nvSpPr>
        <p:spPr bwMode="auto">
          <a:xfrm rot="10800000" flipH="1" flipV="1">
            <a:off x="2008982" y="5679375"/>
            <a:ext cx="7220761" cy="585216"/>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100584" rIns="45720" bIns="45720" numCol="1" anchor="t"/>
          <a:lstStyle/>
          <a:p>
            <a:pPr>
              <a:lnSpc>
                <a:spcPct val="120000"/>
              </a:lnSpc>
              <a:spcBef>
                <a:spcPct val="20000"/>
              </a:spcBef>
              <a:spcAft>
                <a:spcPts val="400"/>
              </a:spcAft>
              <a:buClr>
                <a:srgbClr val="B51821"/>
              </a:buClr>
              <a:buSzPct val="100000"/>
              <a:defRPr/>
            </a:pPr>
            <a:r>
              <a:rPr lang="en-US" sz="1600" dirty="0">
                <a:solidFill>
                  <a:prstClr val="black"/>
                </a:solidFill>
                <a:latin typeface="Franklin Gothic Book" pitchFamily="34" charset="0"/>
              </a:rPr>
              <a:t>Updates</a:t>
            </a:r>
          </a:p>
        </p:txBody>
      </p:sp>
      <p:grpSp>
        <p:nvGrpSpPr>
          <p:cNvPr id="48" name="Group 47">
            <a:extLst>
              <a:ext uri="{FF2B5EF4-FFF2-40B4-BE49-F238E27FC236}">
                <a16:creationId xmlns:a16="http://schemas.microsoft.com/office/drawing/2014/main" id="{ABA5A29A-3EB4-A81D-6456-52E86FEA6968}"/>
              </a:ext>
            </a:extLst>
          </p:cNvPr>
          <p:cNvGrpSpPr/>
          <p:nvPr/>
        </p:nvGrpSpPr>
        <p:grpSpPr>
          <a:xfrm>
            <a:off x="1874052" y="5679375"/>
            <a:ext cx="534387" cy="585834"/>
            <a:chOff x="331788" y="5068208"/>
            <a:chExt cx="534387" cy="585834"/>
          </a:xfrm>
        </p:grpSpPr>
        <p:sp>
          <p:nvSpPr>
            <p:cNvPr id="49" name="Isosceles Triangle 48">
              <a:extLst>
                <a:ext uri="{FF2B5EF4-FFF2-40B4-BE49-F238E27FC236}">
                  <a16:creationId xmlns:a16="http://schemas.microsoft.com/office/drawing/2014/main" id="{E3941EC2-0D52-AEB6-C755-E05984A2B114}"/>
                </a:ext>
              </a:extLst>
            </p:cNvPr>
            <p:cNvSpPr/>
            <p:nvPr>
              <p:custDataLst>
                <p:tags r:id="rId11"/>
              </p:custDataLst>
            </p:nvPr>
          </p:nvSpPr>
          <p:spPr>
            <a:xfrm rot="10800000">
              <a:off x="331788" y="5537359"/>
              <a:ext cx="134932" cy="116683"/>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a:solidFill>
                  <a:schemeClr val="lt1"/>
                </a:solidFill>
                <a:latin typeface="Arial" pitchFamily="34" charset="0"/>
                <a:ea typeface="+mn-ea"/>
                <a:cs typeface="Arial" pitchFamily="34" charset="0"/>
              </a:endParaRPr>
            </a:p>
          </p:txBody>
        </p:sp>
        <p:sp>
          <p:nvSpPr>
            <p:cNvPr id="54" name="Freeform 12">
              <a:extLst>
                <a:ext uri="{FF2B5EF4-FFF2-40B4-BE49-F238E27FC236}">
                  <a16:creationId xmlns:a16="http://schemas.microsoft.com/office/drawing/2014/main" id="{77FADF13-1474-8D3C-FDC0-EAA03635DBFF}"/>
                </a:ext>
              </a:extLst>
            </p:cNvPr>
            <p:cNvSpPr>
              <a:spLocks/>
            </p:cNvSpPr>
            <p:nvPr>
              <p:custDataLst>
                <p:tags r:id="rId12"/>
              </p:custDataLst>
            </p:nvPr>
          </p:nvSpPr>
          <p:spPr bwMode="auto">
            <a:xfrm rot="10800000" flipH="1" flipV="1">
              <a:off x="333375" y="5068208"/>
              <a:ext cx="532800" cy="473056"/>
            </a:xfrm>
            <a:prstGeom prst="homePlate">
              <a:avLst>
                <a:gd name="adj" fmla="val 28337"/>
              </a:avLst>
            </a:prstGeom>
            <a:solidFill>
              <a:srgbClr val="0F385A"/>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600" dirty="0">
                  <a:solidFill>
                    <a:prstClr val="white"/>
                  </a:solidFill>
                  <a:latin typeface="Franklin Gothic Demi" panose="020B0703020102020204" pitchFamily="34" charset="0"/>
                </a:rPr>
                <a:t>8</a:t>
              </a:r>
            </a:p>
          </p:txBody>
        </p:sp>
      </p:grpSp>
    </p:spTree>
    <p:extLst>
      <p:ext uri="{BB962C8B-B14F-4D97-AF65-F5344CB8AC3E}">
        <p14:creationId xmlns:p14="http://schemas.microsoft.com/office/powerpoint/2010/main" val="2304581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endParaRPr lang="es-MX" sz="1200" dirty="0"/>
          </a:p>
          <a:p>
            <a:pPr lvl="0"/>
            <a:endParaRPr lang="es-MX" sz="1200" dirty="0">
              <a:solidFill>
                <a:prstClr val="white"/>
              </a:solidFill>
            </a:endParaRPr>
          </a:p>
        </p:txBody>
      </p:sp>
      <p:sp>
        <p:nvSpPr>
          <p:cNvPr id="7" name="Content Placeholder 6">
            <a:extLst>
              <a:ext uri="{FF2B5EF4-FFF2-40B4-BE49-F238E27FC236}">
                <a16:creationId xmlns:a16="http://schemas.microsoft.com/office/drawing/2014/main" id="{C66E092A-D140-ABB9-DF56-BA77AD06C245}"/>
              </a:ext>
            </a:extLst>
          </p:cNvPr>
          <p:cNvSpPr>
            <a:spLocks noGrp="1"/>
          </p:cNvSpPr>
          <p:nvPr>
            <p:ph idx="1"/>
          </p:nvPr>
        </p:nvSpPr>
        <p:spPr>
          <a:xfrm>
            <a:off x="394283" y="902348"/>
            <a:ext cx="11288731" cy="5230004"/>
          </a:xfrm>
        </p:spPr>
        <p:txBody>
          <a:bodyPr>
            <a:normAutofit fontScale="85000" lnSpcReduction="20000"/>
          </a:bodyPr>
          <a:lstStyle/>
          <a:p>
            <a:pPr marL="0" indent="0">
              <a:buNone/>
            </a:pPr>
            <a:r>
              <a:rPr lang="en-US" dirty="0">
                <a:latin typeface="Arial" panose="020B0604020202020204" pitchFamily="34" charset="0"/>
                <a:cs typeface="Arial" panose="020B0604020202020204" pitchFamily="34" charset="0"/>
              </a:rPr>
              <a:t>Leveraging information from the 2021 STIC Workforce Development Project, training matrices for the following PW/R&amp;B job classifications are provided in the Guide. </a:t>
            </a: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600" spc="-15" dirty="0">
                <a:effectLst/>
                <a:latin typeface="Arial" panose="020B0604020202020204" pitchFamily="34" charset="0"/>
                <a:ea typeface="Times New Roman" panose="02020603050405020304" pitchFamily="18" charset="0"/>
                <a:cs typeface="Arial" panose="020B0604020202020204" pitchFamily="34" charset="0"/>
              </a:rPr>
              <a:t>Construction Inspectors I and II</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600" spc="-15" dirty="0">
                <a:effectLst/>
                <a:latin typeface="Arial" panose="020B0604020202020204" pitchFamily="34" charset="0"/>
                <a:ea typeface="Times New Roman" panose="02020603050405020304" pitchFamily="18" charset="0"/>
                <a:cs typeface="Arial" panose="020B0604020202020204" pitchFamily="34" charset="0"/>
              </a:rPr>
              <a:t>Crew Leaders/Foremen – Public Works/Road &amp; Bridge</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600" spc="-15" dirty="0">
                <a:effectLst/>
                <a:latin typeface="Arial" panose="020B0604020202020204" pitchFamily="34" charset="0"/>
                <a:ea typeface="Times New Roman" panose="02020603050405020304" pitchFamily="18" charset="0"/>
                <a:cs typeface="Arial" panose="020B0604020202020204" pitchFamily="34" charset="0"/>
              </a:rPr>
              <a:t>Equipment Operators I, II, III, and IV</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600" spc="-15" dirty="0">
                <a:effectLst/>
                <a:latin typeface="Arial" panose="020B0604020202020204" pitchFamily="34" charset="0"/>
                <a:ea typeface="Times New Roman" panose="02020603050405020304" pitchFamily="18" charset="0"/>
                <a:cs typeface="Arial" panose="020B0604020202020204" pitchFamily="34" charset="0"/>
              </a:rPr>
              <a:t>Fleet Mechanics I, II, and III</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600" spc="-15" dirty="0">
                <a:effectLst/>
                <a:latin typeface="Arial" panose="020B0604020202020204" pitchFamily="34" charset="0"/>
                <a:ea typeface="Times New Roman" panose="02020603050405020304" pitchFamily="18" charset="0"/>
                <a:cs typeface="Arial" panose="020B0604020202020204" pitchFamily="34" charset="0"/>
              </a:rPr>
              <a:t>General Laborer</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600" spc="-15" dirty="0">
                <a:effectLst/>
                <a:latin typeface="Arial" panose="020B0604020202020204" pitchFamily="34" charset="0"/>
                <a:ea typeface="Times New Roman" panose="02020603050405020304" pitchFamily="18" charset="0"/>
                <a:cs typeface="Arial" panose="020B0604020202020204" pitchFamily="34" charset="0"/>
              </a:rPr>
              <a:t>Maintenance Technicians – Asphalt specialization</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600" spc="-15" dirty="0">
                <a:effectLst/>
                <a:latin typeface="Arial" panose="020B0604020202020204" pitchFamily="34" charset="0"/>
                <a:ea typeface="Times New Roman" panose="02020603050405020304" pitchFamily="18" charset="0"/>
                <a:cs typeface="Arial" panose="020B0604020202020204" pitchFamily="34" charset="0"/>
              </a:rPr>
              <a:t>Maintenance Technicians – Concrete specialization</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600" spc="-15" dirty="0">
                <a:effectLst/>
                <a:latin typeface="Arial" panose="020B0604020202020204" pitchFamily="34" charset="0"/>
                <a:ea typeface="Times New Roman" panose="02020603050405020304" pitchFamily="18" charset="0"/>
                <a:cs typeface="Arial" panose="020B0604020202020204" pitchFamily="34" charset="0"/>
              </a:rPr>
              <a:t>Maintenance Technicians – Forestry &amp; Vegetation specialization </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600" spc="-15" dirty="0">
                <a:effectLst/>
                <a:latin typeface="Arial" panose="020B0604020202020204" pitchFamily="34" charset="0"/>
                <a:ea typeface="Times New Roman" panose="02020603050405020304" pitchFamily="18" charset="0"/>
                <a:cs typeface="Arial" panose="020B0604020202020204" pitchFamily="34" charset="0"/>
              </a:rPr>
              <a:t>Managers/Supervisors – Public Works/Road &amp; Bridge</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600" spc="-15" dirty="0">
                <a:effectLst/>
                <a:latin typeface="Arial" panose="020B0604020202020204" pitchFamily="34" charset="0"/>
                <a:ea typeface="Times New Roman" panose="02020603050405020304" pitchFamily="18" charset="0"/>
                <a:cs typeface="Arial" panose="020B0604020202020204" pitchFamily="34" charset="0"/>
              </a:rPr>
              <a:t>Traffic and Signal Technicians I and II</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600" spc="-15" dirty="0">
                <a:effectLst/>
                <a:latin typeface="Arial" panose="020B0604020202020204" pitchFamily="34" charset="0"/>
                <a:ea typeface="Times New Roman" panose="02020603050405020304" pitchFamily="18" charset="0"/>
                <a:cs typeface="Arial" panose="020B0604020202020204" pitchFamily="34" charset="0"/>
              </a:rPr>
              <a:t>Truck Drivers I, II, and III</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dirty="0"/>
              <a:t>Training matrices identify suggested training for each job classification.  Customized WFD plans have been developed for over 45 counties in the past three years to meet city or county needs.  </a:t>
            </a:r>
          </a:p>
        </p:txBody>
      </p:sp>
    </p:spTree>
    <p:extLst>
      <p:ext uri="{BB962C8B-B14F-4D97-AF65-F5344CB8AC3E}">
        <p14:creationId xmlns:p14="http://schemas.microsoft.com/office/powerpoint/2010/main" val="4201818477"/>
      </p:ext>
    </p:extLst>
  </p:cSld>
  <p:clrMapOvr>
    <a:masterClrMapping/>
  </p:clrMapOvr>
  <p:transition spd="slow" advClick="0" advTm="5000"/>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0013" y="261421"/>
            <a:ext cx="10175630" cy="767904"/>
          </a:xfrm>
        </p:spPr>
        <p:txBody>
          <a:bodyPr vert="horz" lIns="91440" tIns="45720" rIns="91440" bIns="45720" rtlCol="0" anchor="ctr">
            <a:normAutofit/>
          </a:bodyPr>
          <a:lstStyle/>
          <a:p>
            <a:pPr marL="0" indent="0" algn="ctr">
              <a:buNone/>
            </a:pPr>
            <a:r>
              <a:rPr lang="en-US" sz="2000" dirty="0"/>
              <a:t>		</a:t>
            </a:r>
          </a:p>
          <a:p>
            <a:pPr marL="0" algn="ctr"/>
            <a:endParaRPr lang="en-US" sz="2000" dirty="0"/>
          </a:p>
          <a:p>
            <a:pPr marL="0" algn="ctr"/>
            <a:endParaRPr lang="en-US" sz="2000" dirty="0"/>
          </a:p>
          <a:p>
            <a:pPr marL="0" algn="ctr"/>
            <a:endParaRPr lang="en-US" sz="2000" dirty="0"/>
          </a:p>
          <a:p>
            <a:pPr marL="0" algn="ctr"/>
            <a:endParaRPr lang="en-US" sz="2000" dirty="0"/>
          </a:p>
          <a:p>
            <a:pPr marL="0" algn="ctr"/>
            <a:endParaRPr lang="en-US" sz="2000" dirty="0"/>
          </a:p>
        </p:txBody>
      </p:sp>
      <p:pic>
        <p:nvPicPr>
          <p:cNvPr id="6" name="Picture 5">
            <a:extLst>
              <a:ext uri="{FF2B5EF4-FFF2-40B4-BE49-F238E27FC236}">
                <a16:creationId xmlns:a16="http://schemas.microsoft.com/office/drawing/2014/main" id="{A9C046B3-3D8B-5868-19B4-459A38BE1283}"/>
              </a:ext>
            </a:extLst>
          </p:cNvPr>
          <p:cNvPicPr>
            <a:picLocks noChangeAspect="1"/>
          </p:cNvPicPr>
          <p:nvPr/>
        </p:nvPicPr>
        <p:blipFill rotWithShape="1">
          <a:blip r:embed="rId3"/>
          <a:srcRect l="21505" t="19074" r="25230" b="7424"/>
          <a:stretch/>
        </p:blipFill>
        <p:spPr>
          <a:xfrm>
            <a:off x="276397" y="327128"/>
            <a:ext cx="8326065" cy="5411199"/>
          </a:xfrm>
          <a:prstGeom prst="rect">
            <a:avLst/>
          </a:prstGeom>
        </p:spPr>
      </p:pic>
      <p:sp>
        <p:nvSpPr>
          <p:cNvPr id="5" name="Footer Placeholder 4"/>
          <p:cNvSpPr>
            <a:spLocks noGrp="1"/>
          </p:cNvSpPr>
          <p:nvPr>
            <p:ph type="ftr" sz="quarter" idx="3"/>
          </p:nvPr>
        </p:nvSpPr>
        <p:spPr>
          <a:xfrm>
            <a:off x="4038600" y="6356350"/>
            <a:ext cx="4114800" cy="365125"/>
          </a:xfrm>
        </p:spPr>
        <p:txBody>
          <a:bodyPr vert="horz" lIns="91440" tIns="45720" rIns="91440" bIns="45720" rtlCol="0" anchor="ctr">
            <a:normAutofit/>
          </a:bodyPr>
          <a:lstStyle/>
          <a:p>
            <a:pPr algn="ctr">
              <a:spcAft>
                <a:spcPts val="600"/>
              </a:spcAft>
            </a:pPr>
            <a:r>
              <a:rPr lang="en-US" sz="1100" kern="1200">
                <a:solidFill>
                  <a:schemeClr val="tx1">
                    <a:tint val="75000"/>
                  </a:schemeClr>
                </a:solidFill>
                <a:latin typeface="+mn-lt"/>
                <a:ea typeface="+mn-ea"/>
                <a:cs typeface="+mn-cs"/>
              </a:rPr>
              <a:t>Project 5-9055-01 5 Stage Model STIC Council Update 07-25-2023</a:t>
            </a:r>
          </a:p>
          <a:p>
            <a:pPr algn="ctr">
              <a:spcAft>
                <a:spcPts val="600"/>
              </a:spcAft>
            </a:pPr>
            <a:endParaRPr lang="en-US" sz="1100" kern="1200">
              <a:solidFill>
                <a:schemeClr val="tx1">
                  <a:tint val="75000"/>
                </a:schemeClr>
              </a:solidFill>
              <a:latin typeface="+mn-lt"/>
              <a:ea typeface="+mn-ea"/>
              <a:cs typeface="+mn-cs"/>
            </a:endParaRPr>
          </a:p>
          <a:p>
            <a:pPr lvl="0" algn="ctr">
              <a:spcAft>
                <a:spcPts val="600"/>
              </a:spcAft>
            </a:pPr>
            <a:endParaRPr lang="en-US" sz="1100" kern="1200">
              <a:solidFill>
                <a:schemeClr val="tx1">
                  <a:tint val="75000"/>
                </a:schemeClr>
              </a:solidFill>
              <a:latin typeface="+mn-lt"/>
              <a:ea typeface="+mn-ea"/>
              <a:cs typeface="+mn-cs"/>
            </a:endParaRPr>
          </a:p>
        </p:txBody>
      </p:sp>
      <p:sp>
        <p:nvSpPr>
          <p:cNvPr id="4" name="Slide Number Placeholder 3"/>
          <p:cNvSpPr>
            <a:spLocks noGrp="1"/>
          </p:cNvSpPr>
          <p:nvPr>
            <p:ph type="sldNum" sz="quarter" idx="4"/>
          </p:nvPr>
        </p:nvSpPr>
        <p:spPr>
          <a:xfrm>
            <a:off x="8610600" y="6356350"/>
            <a:ext cx="2743200" cy="365125"/>
          </a:xfrm>
        </p:spPr>
        <p:txBody>
          <a:bodyPr vert="horz" lIns="91440" tIns="45720" rIns="91440" bIns="45720" rtlCol="0" anchor="ctr">
            <a:normAutofit/>
          </a:bodyPr>
          <a:lstStyle/>
          <a:p>
            <a:pPr marR="0" lvl="0" indent="0" algn="r" fontAlgn="auto">
              <a:lnSpc>
                <a:spcPct val="90000"/>
              </a:lnSpc>
              <a:spcBef>
                <a:spcPts val="0"/>
              </a:spcBef>
              <a:spcAft>
                <a:spcPts val="600"/>
              </a:spcAft>
              <a:buClrTx/>
              <a:buSzTx/>
              <a:buFontTx/>
              <a:buNone/>
              <a:tabLst/>
              <a:defRPr/>
            </a:pPr>
            <a:fld id="{916F867E-1D9A-4C66-8751-5DA81827F39F}" type="slidenum">
              <a:rPr kumimoji="0" lang="en-US" sz="1200" b="1" i="0" u="none" strike="noStrike" cap="none" spc="0" normalizeH="0" baseline="0" noProof="0" smtClean="0">
                <a:ln>
                  <a:noFill/>
                </a:ln>
                <a:solidFill>
                  <a:schemeClr val="tx1">
                    <a:tint val="75000"/>
                  </a:schemeClr>
                </a:solidFill>
                <a:effectLst/>
                <a:uLnTx/>
                <a:uFillTx/>
              </a:rPr>
              <a:pPr marR="0" lvl="0" indent="0" algn="r" fontAlgn="auto">
                <a:lnSpc>
                  <a:spcPct val="90000"/>
                </a:lnSpc>
                <a:spcBef>
                  <a:spcPts val="0"/>
                </a:spcBef>
                <a:spcAft>
                  <a:spcPts val="600"/>
                </a:spcAft>
                <a:buClrTx/>
                <a:buSzTx/>
                <a:buFontTx/>
                <a:buNone/>
                <a:tabLst/>
                <a:defRPr/>
              </a:pPr>
              <a:t>51</a:t>
            </a:fld>
            <a:endParaRPr kumimoji="0" lang="en-US" sz="1200" b="1" i="0" u="none" strike="noStrike" cap="none" spc="0" normalizeH="0" baseline="0" noProof="0">
              <a:ln>
                <a:noFill/>
              </a:ln>
              <a:solidFill>
                <a:schemeClr val="tx1">
                  <a:tint val="75000"/>
                </a:schemeClr>
              </a:solidFill>
              <a:effectLst/>
              <a:uLnTx/>
              <a:uFillTx/>
            </a:endParaRPr>
          </a:p>
        </p:txBody>
      </p:sp>
      <p:sp>
        <p:nvSpPr>
          <p:cNvPr id="8" name="Content Placeholder 6">
            <a:extLst>
              <a:ext uri="{FF2B5EF4-FFF2-40B4-BE49-F238E27FC236}">
                <a16:creationId xmlns:a16="http://schemas.microsoft.com/office/drawing/2014/main" id="{A9F289E7-37FF-378C-7E5B-E7BAFAB57156}"/>
              </a:ext>
            </a:extLst>
          </p:cNvPr>
          <p:cNvSpPr txBox="1">
            <a:spLocks/>
          </p:cNvSpPr>
          <p:nvPr/>
        </p:nvSpPr>
        <p:spPr>
          <a:xfrm>
            <a:off x="8809486" y="1550966"/>
            <a:ext cx="2743200" cy="396294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Suggested New Hire training is provided in the </a:t>
            </a:r>
            <a:r>
              <a:rPr lang="en-US" i="1" dirty="0">
                <a:latin typeface="Arial" panose="020B0604020202020204" pitchFamily="34" charset="0"/>
                <a:cs typeface="Arial" panose="020B0604020202020204" pitchFamily="34" charset="0"/>
              </a:rPr>
              <a:t>Guide</a:t>
            </a:r>
            <a:r>
              <a:rPr lang="en-US" dirty="0">
                <a:latin typeface="Arial" panose="020B0604020202020204" pitchFamily="34" charset="0"/>
                <a:cs typeface="Arial" panose="020B0604020202020204" pitchFamily="34" charset="0"/>
              </a:rPr>
              <a:t> with refresher cycles for all employees to help cities and counties become and remain compliant with federal and state regulations.   </a:t>
            </a:r>
          </a:p>
        </p:txBody>
      </p:sp>
    </p:spTree>
    <p:extLst>
      <p:ext uri="{BB962C8B-B14F-4D97-AF65-F5344CB8AC3E}">
        <p14:creationId xmlns:p14="http://schemas.microsoft.com/office/powerpoint/2010/main" val="2564918713"/>
      </p:ext>
    </p:extLst>
  </p:cSld>
  <p:clrMapOvr>
    <a:masterClrMapping/>
  </p:clrMapOvr>
  <p:transition spd="slow" advClick="0" advTm="5000"/>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79" name="Freeform: Shape 3078">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Freeform: Shape 3080">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See the source image">
            <a:extLst>
              <a:ext uri="{FF2B5EF4-FFF2-40B4-BE49-F238E27FC236}">
                <a16:creationId xmlns:a16="http://schemas.microsoft.com/office/drawing/2014/main" id="{088B49E2-FE06-763A-5974-1706022556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29767" y="450403"/>
            <a:ext cx="3926841" cy="2670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a:xfrm>
            <a:off x="11000232" y="599325"/>
            <a:ext cx="548640" cy="548640"/>
          </a:xfrm>
          <a:prstGeom prst="ellipse">
            <a:avLst/>
          </a:prstGeom>
          <a:solidFill>
            <a:srgbClr val="7F7F7F"/>
          </a:solidFill>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916F867E-1D9A-4C66-8751-5DA81827F39F}" type="slidenum">
              <a:rPr kumimoji="0" lang="ro-RO" sz="1500"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52</a:t>
            </a:fld>
            <a:endParaRPr kumimoji="0" lang="ro-RO" sz="15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447298A-15AB-6F16-216B-0D1DFCB11747}"/>
              </a:ext>
            </a:extLst>
          </p:cNvPr>
          <p:cNvPicPr>
            <a:picLocks noChangeAspect="1"/>
          </p:cNvPicPr>
          <p:nvPr/>
        </p:nvPicPr>
        <p:blipFill>
          <a:blip r:embed="rId4"/>
          <a:stretch>
            <a:fillRect/>
          </a:stretch>
        </p:blipFill>
        <p:spPr>
          <a:xfrm>
            <a:off x="429768" y="3471531"/>
            <a:ext cx="2766803" cy="2323213"/>
          </a:xfrm>
          <a:prstGeom prst="rect">
            <a:avLst/>
          </a:prstGeom>
        </p:spPr>
      </p:pic>
      <p:sp>
        <p:nvSpPr>
          <p:cNvPr id="8" name="Content Placeholder 7">
            <a:extLst>
              <a:ext uri="{FF2B5EF4-FFF2-40B4-BE49-F238E27FC236}">
                <a16:creationId xmlns:a16="http://schemas.microsoft.com/office/drawing/2014/main" id="{D9CCC7F5-2989-A774-A198-80AF5477AD7C}"/>
              </a:ext>
            </a:extLst>
          </p:cNvPr>
          <p:cNvSpPr>
            <a:spLocks noGrp="1"/>
          </p:cNvSpPr>
          <p:nvPr>
            <p:ph idx="1"/>
          </p:nvPr>
        </p:nvSpPr>
        <p:spPr>
          <a:xfrm>
            <a:off x="6369284" y="1147964"/>
            <a:ext cx="5392948" cy="4832957"/>
          </a:xfrm>
        </p:spPr>
        <p:txBody>
          <a:bodyPr anchor="t">
            <a:normAutofit/>
          </a:bodyPr>
          <a:lstStyle/>
          <a:p>
            <a:pPr marL="0" indent="0">
              <a:buNone/>
            </a:pPr>
            <a:r>
              <a:rPr lang="en-US" sz="2400" dirty="0"/>
              <a:t>Stage 4, Employee Engagement and Evaluation processes, must occur for organizations to retain quality employees.  </a:t>
            </a:r>
          </a:p>
          <a:p>
            <a:pPr marL="0" indent="0">
              <a:buNone/>
            </a:pPr>
            <a:r>
              <a:rPr lang="en-US" sz="2400" dirty="0"/>
              <a:t>A critical step of continual employee engagement is conducting structured, periodic evaluations on employees to let them know where they excel, where they can push themselves to improve, and where they may have challenges they can self-correct.  </a:t>
            </a:r>
          </a:p>
          <a:p>
            <a:pPr marL="0" indent="0">
              <a:buNone/>
            </a:pPr>
            <a:r>
              <a:rPr lang="en-US" sz="2400" dirty="0"/>
              <a:t>The following are examples from Stage 4 in the </a:t>
            </a:r>
            <a:r>
              <a:rPr lang="en-US" sz="2400" i="1" dirty="0"/>
              <a:t>Guide.</a:t>
            </a:r>
            <a:r>
              <a:rPr lang="en-US" sz="2400" dirty="0"/>
              <a:t> </a:t>
            </a:r>
          </a:p>
        </p:txBody>
      </p:sp>
      <p:sp>
        <p:nvSpPr>
          <p:cNvPr id="5" name="Footer Placeholder 4"/>
          <p:cNvSpPr>
            <a:spLocks noGrp="1"/>
          </p:cNvSpPr>
          <p:nvPr>
            <p:ph type="ftr" sz="quarter" idx="3"/>
          </p:nvPr>
        </p:nvSpPr>
        <p:spPr>
          <a:xfrm>
            <a:off x="6598103" y="6199632"/>
            <a:ext cx="5034783" cy="365125"/>
          </a:xfrm>
        </p:spPr>
        <p:txBody>
          <a:bodyPr>
            <a:normAutofit/>
          </a:bodyPr>
          <a:lstStyle/>
          <a:p>
            <a:pPr>
              <a:spcAft>
                <a:spcPts val="600"/>
              </a:spcAft>
            </a:pPr>
            <a:r>
              <a:rPr lang="es-MX" sz="1100" dirty="0">
                <a:solidFill>
                  <a:schemeClr val="tx1">
                    <a:alpha val="80000"/>
                  </a:schemeClr>
                </a:solidFill>
              </a:rPr>
              <a:t> </a:t>
            </a:r>
            <a:r>
              <a:rPr lang="en-US" sz="1100" dirty="0">
                <a:solidFill>
                  <a:schemeClr val="tx1">
                    <a:alpha val="80000"/>
                  </a:schemeClr>
                </a:solidFill>
              </a:rPr>
              <a:t>Project 5-9055-01 5 Stage Model STIC Council Update 07-25-2023</a:t>
            </a:r>
            <a:endParaRPr lang="es-MX" sz="1100" dirty="0">
              <a:solidFill>
                <a:schemeClr val="tx1">
                  <a:alpha val="80000"/>
                </a:schemeClr>
              </a:solidFill>
            </a:endParaRPr>
          </a:p>
          <a:p>
            <a:pPr lvl="0">
              <a:spcAft>
                <a:spcPts val="600"/>
              </a:spcAft>
            </a:pPr>
            <a:endParaRPr lang="es-MX" sz="1100" dirty="0">
              <a:solidFill>
                <a:schemeClr val="tx1">
                  <a:alpha val="80000"/>
                </a:schemeClr>
              </a:solidFill>
            </a:endParaRPr>
          </a:p>
        </p:txBody>
      </p:sp>
    </p:spTree>
    <p:extLst>
      <p:ext uri="{BB962C8B-B14F-4D97-AF65-F5344CB8AC3E}">
        <p14:creationId xmlns:p14="http://schemas.microsoft.com/office/powerpoint/2010/main" val="346378765"/>
      </p:ext>
    </p:extLst>
  </p:cSld>
  <p:clrMapOvr>
    <a:overrideClrMapping bg1="dk1" tx1="lt1" bg2="dk2" tx2="lt2" accent1="accent1" accent2="accent2" accent3="accent3" accent4="accent4" accent5="accent5" accent6="accent6" hlink="hlink" folHlink="folHlink"/>
  </p:clrMapOvr>
  <p:transition spd="slow" advClick="0" advTm="5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r>
              <a:rPr lang="es-MX" sz="1200" dirty="0"/>
              <a:t> </a:t>
            </a:r>
          </a:p>
          <a:p>
            <a:pPr lvl="0"/>
            <a:endParaRPr lang="es-MX" sz="1200" dirty="0">
              <a:solidFill>
                <a:prstClr val="white"/>
              </a:solidFill>
            </a:endParaRPr>
          </a:p>
        </p:txBody>
      </p:sp>
      <p:sp>
        <p:nvSpPr>
          <p:cNvPr id="7" name="Content Placeholder 6">
            <a:extLst>
              <a:ext uri="{FF2B5EF4-FFF2-40B4-BE49-F238E27FC236}">
                <a16:creationId xmlns:a16="http://schemas.microsoft.com/office/drawing/2014/main" id="{A11BE4F1-943F-AD37-1F1A-1ED6BFC1DDDD}"/>
              </a:ext>
            </a:extLst>
          </p:cNvPr>
          <p:cNvSpPr>
            <a:spLocks noGrp="1"/>
          </p:cNvSpPr>
          <p:nvPr>
            <p:ph idx="1"/>
          </p:nvPr>
        </p:nvSpPr>
        <p:spPr>
          <a:xfrm>
            <a:off x="380106" y="752199"/>
            <a:ext cx="11451435" cy="5227182"/>
          </a:xfrm>
        </p:spPr>
        <p:txBody>
          <a:bodyPr>
            <a:normAutofit/>
          </a:bodyPr>
          <a:lstStyle/>
          <a:p>
            <a:pPr marL="0" marR="0" indent="0">
              <a:spcBef>
                <a:spcPts val="200"/>
              </a:spcBef>
              <a:spcAft>
                <a:spcPts val="0"/>
              </a:spcAft>
              <a:buNone/>
            </a:pPr>
            <a:r>
              <a:rPr lang="en-US" sz="24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What is Employee Engagement? </a:t>
            </a: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1800" spc="-15"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Once we have hired an employee, done a good job of onboarding them, and they have completed some training, it does not mean we now ignore them and use them as a resource to get the job done.  If we want them to remain with the organization, grow with it, and be productive, we need to engage them continuously throughout their career.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You may choose to use all the suggested Employee Engagement strategies listed, or only a couple of them or only one, depending on your comfort level and unique needs for your organization.  At a minimum, you should recognize that the strategies listed work for many organizations when properly implemented and managed.  Suggested strategies as part of the continual Employee Engagement process include: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Personal and Professional Development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Performance Plans and Performance Evaluations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Coaching</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Mentoring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Employee Recognition Programs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89586077"/>
      </p:ext>
    </p:extLst>
  </p:cSld>
  <p:clrMapOvr>
    <a:masterClrMapping/>
  </p:clrMapOvr>
  <p:transition spd="slow" advClick="0" advTm="5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s-MX" sz="1200" dirty="0"/>
              <a:t>5 Stage Employee Attraction and Retention Model </a:t>
            </a:r>
          </a:p>
          <a:p>
            <a:pPr lvl="0"/>
            <a:endParaRPr lang="es-MX" sz="1200" dirty="0">
              <a:solidFill>
                <a:prstClr val="white"/>
              </a:solidFill>
            </a:endParaRPr>
          </a:p>
        </p:txBody>
      </p:sp>
      <p:sp>
        <p:nvSpPr>
          <p:cNvPr id="7" name="Content Placeholder 6">
            <a:extLst>
              <a:ext uri="{FF2B5EF4-FFF2-40B4-BE49-F238E27FC236}">
                <a16:creationId xmlns:a16="http://schemas.microsoft.com/office/drawing/2014/main" id="{5A7659CA-E3D7-5C6C-CA80-FE8513519F12}"/>
              </a:ext>
            </a:extLst>
          </p:cNvPr>
          <p:cNvSpPr>
            <a:spLocks noGrp="1"/>
          </p:cNvSpPr>
          <p:nvPr>
            <p:ph idx="1"/>
          </p:nvPr>
        </p:nvSpPr>
        <p:spPr>
          <a:xfrm>
            <a:off x="302738" y="831326"/>
            <a:ext cx="11522318" cy="5090080"/>
          </a:xfrm>
        </p:spPr>
        <p:txBody>
          <a:bodyPr>
            <a:normAutofit/>
          </a:bodyPr>
          <a:lstStyle/>
          <a:p>
            <a:pPr marL="0" marR="0" indent="0">
              <a:spcBef>
                <a:spcPts val="200"/>
              </a:spcBef>
              <a:spcAft>
                <a:spcPts val="0"/>
              </a:spcAft>
              <a:buNone/>
            </a:pPr>
            <a:r>
              <a:rPr lang="en-US" sz="2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Performance Plans and Performance Evaluations</a:t>
            </a: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200"/>
              </a:spcBef>
              <a:spcAft>
                <a:spcPts val="0"/>
              </a:spcAft>
              <a:buNone/>
            </a:pPr>
            <a:r>
              <a:rPr lang="en-US" sz="24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What is the Difference Between a Plan and an Evaluation? </a:t>
            </a: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A performance plan should be implemented either at the time of hire or at a regularly scheduled point in time for all employees, such as September 1</a:t>
            </a:r>
            <a:r>
              <a:rPr lang="en-US" sz="2000" spc="-15" baseline="30000" dirty="0">
                <a:effectLst/>
                <a:latin typeface="Arial" panose="020B0604020202020204" pitchFamily="34" charset="0"/>
                <a:ea typeface="Times New Roman" panose="02020603050405020304" pitchFamily="18" charset="0"/>
                <a:cs typeface="Arial" panose="020B0604020202020204" pitchFamily="34" charset="0"/>
              </a:rPr>
              <a:t>st</a:t>
            </a:r>
            <a:r>
              <a:rPr lang="en-US" sz="2000" spc="-15" dirty="0">
                <a:effectLst/>
                <a:latin typeface="Arial" panose="020B0604020202020204" pitchFamily="34" charset="0"/>
                <a:ea typeface="Times New Roman" panose="02020603050405020304" pitchFamily="18" charset="0"/>
                <a:cs typeface="Arial" panose="020B0604020202020204" pitchFamily="34" charset="0"/>
              </a:rPr>
              <a:t> of each year for all employees in the organization.  A plan outlines what the manager expects of the employee regarding the quality of work, safety on the job, completion of work tasks, development, training activities, getting along with others, and so on.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A performance plan is a working tool for any supervisor.  They should refer to it often to see how any employee is performing.  If you are an employee, you should look at the plan occasionally and rate yourself on the expectations of the plan.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000" spc="-15" dirty="0">
                <a:effectLst/>
                <a:latin typeface="Arial" panose="020B0604020202020204" pitchFamily="34" charset="0"/>
                <a:ea typeface="Times New Roman" panose="02020603050405020304" pitchFamily="18" charset="0"/>
              </a:rPr>
              <a:t>A performance evaluation is precisely that, an evaluation of the criteria that were in the plan.  The review will rate the individual job activities and general factors of how well employees completed their tasks.  It will also acknowledge exceptionally well-done projects by employees, their work ethic, problem-solving skills, etc. </a:t>
            </a:r>
            <a:endParaRPr lang="en-US" sz="2000" dirty="0"/>
          </a:p>
        </p:txBody>
      </p:sp>
    </p:spTree>
    <p:extLst>
      <p:ext uri="{BB962C8B-B14F-4D97-AF65-F5344CB8AC3E}">
        <p14:creationId xmlns:p14="http://schemas.microsoft.com/office/powerpoint/2010/main" val="1475569710"/>
      </p:ext>
    </p:extLst>
  </p:cSld>
  <p:clrMapOvr>
    <a:masterClrMapping/>
  </p:clrMapOvr>
  <p:transition spd="slow" advClick="0" advTm="5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endParaRPr lang="es-MX" sz="1200" dirty="0"/>
          </a:p>
          <a:p>
            <a:pPr lvl="0"/>
            <a:endParaRPr lang="es-MX" sz="1200" dirty="0">
              <a:solidFill>
                <a:prstClr val="white"/>
              </a:solidFill>
            </a:endParaRPr>
          </a:p>
        </p:txBody>
      </p:sp>
      <p:sp>
        <p:nvSpPr>
          <p:cNvPr id="7" name="Content Placeholder 6">
            <a:extLst>
              <a:ext uri="{FF2B5EF4-FFF2-40B4-BE49-F238E27FC236}">
                <a16:creationId xmlns:a16="http://schemas.microsoft.com/office/drawing/2014/main" id="{5A7659CA-E3D7-5C6C-CA80-FE8513519F12}"/>
              </a:ext>
            </a:extLst>
          </p:cNvPr>
          <p:cNvSpPr>
            <a:spLocks noGrp="1"/>
          </p:cNvSpPr>
          <p:nvPr>
            <p:ph idx="1"/>
          </p:nvPr>
        </p:nvSpPr>
        <p:spPr>
          <a:xfrm>
            <a:off x="361474" y="866836"/>
            <a:ext cx="11469051" cy="5258756"/>
          </a:xfrm>
        </p:spPr>
        <p:txBody>
          <a:bodyPr>
            <a:normAutofit lnSpcReduction="10000"/>
          </a:bodyPr>
          <a:lstStyle/>
          <a:p>
            <a:pPr marL="0" marR="0" indent="0">
              <a:spcBef>
                <a:spcPts val="200"/>
              </a:spcBef>
              <a:spcAft>
                <a:spcPts val="0"/>
              </a:spcAft>
              <a:buNone/>
            </a:pPr>
            <a:r>
              <a:rPr lang="en-US" sz="2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Benefits and Reasons Why Cities and Counties Should Have Plans  </a:t>
            </a: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u="sng" spc="-15" dirty="0">
                <a:effectLst/>
                <a:latin typeface="Arial" panose="020B0604020202020204" pitchFamily="34" charset="0"/>
                <a:ea typeface="Times New Roman" panose="02020603050405020304" pitchFamily="18" charset="0"/>
                <a:cs typeface="Arial" panose="020B0604020202020204" pitchFamily="34" charset="0"/>
              </a:rPr>
              <a:t>Both the employee and manager know what is expected.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No more if’s, but’s, or I didn’t know – plans laid out in writing and acknowledged by the employee what is expected of them on the job.  The plan removes any surprises for managers and employees when they know what is expected.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u="sng" spc="-15" dirty="0">
                <a:effectLst/>
                <a:latin typeface="Arial" panose="020B0604020202020204" pitchFamily="34" charset="0"/>
                <a:ea typeface="Times New Roman" panose="02020603050405020304" pitchFamily="18" charset="0"/>
                <a:cs typeface="Arial" panose="020B0604020202020204" pitchFamily="34" charset="0"/>
              </a:rPr>
              <a:t>The plan allows for employee development.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spc="-15" dirty="0">
                <a:effectLst/>
                <a:latin typeface="Arial" panose="020B0604020202020204" pitchFamily="34" charset="0"/>
                <a:ea typeface="Times New Roman" panose="02020603050405020304" pitchFamily="18" charset="0"/>
                <a:cs typeface="Arial" panose="020B0604020202020204" pitchFamily="34" charset="0"/>
              </a:rPr>
              <a:t>All plans should have a section on the evaluation form that allows for documentation of completed development (training) activities in the current evaluation cycle and the next cycle, where a new plan is put into place.  Employees should have a definite say in expressing what training they will benefit from to help them grow with the organization.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000" u="sng" spc="-15" dirty="0">
                <a:effectLst/>
                <a:latin typeface="Arial" panose="020B0604020202020204" pitchFamily="34" charset="0"/>
                <a:ea typeface="Times New Roman" panose="02020603050405020304" pitchFamily="18" charset="0"/>
                <a:cs typeface="Arial" panose="020B0604020202020204" pitchFamily="34" charset="0"/>
              </a:rPr>
              <a:t>Plans substantially reduce the risk of litigation based on employee work habits.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2000" spc="-15" dirty="0">
                <a:effectLst/>
                <a:latin typeface="Arial" panose="020B0604020202020204" pitchFamily="34" charset="0"/>
                <a:ea typeface="Times New Roman" panose="02020603050405020304" pitchFamily="18" charset="0"/>
                <a:cs typeface="Arial" panose="020B0604020202020204" pitchFamily="34" charset="0"/>
              </a:rPr>
              <a:t>Plans also document the expectations of the quality, performance, and production expected of all employees and supervisors.  Using a standardized evaluation process should remove any personal bias in the ratings.  You have documentation based on criteria that should be applied equally to all employees.  Having a standardized evaluation process can reduce or eliminate any claims of discrimination.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0" indent="0" algn="ctr">
              <a:buNone/>
            </a:pPr>
            <a:r>
              <a:rPr lang="en-US" sz="2200" dirty="0"/>
              <a:t>There are many more benefits in the </a:t>
            </a:r>
            <a:r>
              <a:rPr lang="en-US" sz="2200" b="1" i="1" dirty="0"/>
              <a:t>Guide</a:t>
            </a:r>
            <a:r>
              <a:rPr lang="en-US" sz="2200" i="1" dirty="0"/>
              <a:t>. </a:t>
            </a:r>
            <a:r>
              <a:rPr lang="en-US" sz="2200" dirty="0"/>
              <a:t> </a:t>
            </a:r>
          </a:p>
        </p:txBody>
      </p:sp>
    </p:spTree>
    <p:extLst>
      <p:ext uri="{BB962C8B-B14F-4D97-AF65-F5344CB8AC3E}">
        <p14:creationId xmlns:p14="http://schemas.microsoft.com/office/powerpoint/2010/main" val="1926334709"/>
      </p:ext>
    </p:extLst>
  </p:cSld>
  <p:clrMapOvr>
    <a:masterClrMapping/>
  </p:clrMapOvr>
  <p:transition spd="slow" advClick="0" advTm="5000"/>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ee the source image">
            <a:extLst>
              <a:ext uri="{FF2B5EF4-FFF2-40B4-BE49-F238E27FC236}">
                <a16:creationId xmlns:a16="http://schemas.microsoft.com/office/drawing/2014/main" id="{674948A2-80B2-6ABB-C1B6-EAC94AE287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02" r="8365" b="2"/>
          <a:stretch/>
        </p:blipFill>
        <p:spPr bwMode="auto">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C5A51E67-6C45-77BB-AD6F-53EBD2159FDD}"/>
              </a:ext>
            </a:extLst>
          </p:cNvPr>
          <p:cNvSpPr>
            <a:spLocks noGrp="1"/>
          </p:cNvSpPr>
          <p:nvPr>
            <p:ph idx="1"/>
          </p:nvPr>
        </p:nvSpPr>
        <p:spPr>
          <a:xfrm>
            <a:off x="5805122" y="739466"/>
            <a:ext cx="5993302" cy="5279594"/>
          </a:xfrm>
        </p:spPr>
        <p:txBody>
          <a:bodyPr anchor="t">
            <a:normAutofit fontScale="85000" lnSpcReduction="20000"/>
          </a:bodyPr>
          <a:lstStyle/>
          <a:p>
            <a:pPr marL="0" indent="0">
              <a:buNone/>
            </a:pPr>
            <a:r>
              <a:rPr lang="en-US" sz="2400" dirty="0"/>
              <a:t>It is projected that in September 2023, the TxLTAP Center will launch a new 8-hour class on writing, presenting, monitoring performance, and closing out a performance plan and evaluation with employees, the LTP405 Developing Employee Performance Plans and Conducting Employee Evaluations (project Task 3).  </a:t>
            </a:r>
          </a:p>
          <a:p>
            <a:pPr marL="0" indent="0">
              <a:buNone/>
            </a:pPr>
            <a:r>
              <a:rPr lang="en-US" sz="2400" dirty="0"/>
              <a:t>Course Description:  This course is designed for city and county commissioners, supervising engineers, directors, supervisors, managers, superintendents, crew leaders, and other personnel evaluating employee performance.  This course will cover the benefits of having performance plans, how to write plans, how to engage employees during their performance cycle, and how to prepare for and conduct the final performance evaluation.  Numerous resource documents will be provided with the course, including a Plan/Evaluation Form, recommended Job Duty Phrases, Core and Managerial Core Competencies Guide, and  Effective Performance Phrases.  The class will conduct a three-part exercise on writing a plan, monitoring performance, and then writing and scoring a Performance Evaluation. </a:t>
            </a:r>
          </a:p>
        </p:txBody>
      </p:sp>
      <p:sp>
        <p:nvSpPr>
          <p:cNvPr id="5" name="Footer Placeholder 4"/>
          <p:cNvSpPr>
            <a:spLocks noGrp="1"/>
          </p:cNvSpPr>
          <p:nvPr>
            <p:ph type="ftr" sz="quarter" idx="3"/>
          </p:nvPr>
        </p:nvSpPr>
        <p:spPr>
          <a:xfrm>
            <a:off x="319553" y="6291072"/>
            <a:ext cx="4802755" cy="365760"/>
          </a:xfrm>
        </p:spPr>
        <p:txBody>
          <a:bodyPr>
            <a:normAutofit/>
          </a:bodyPr>
          <a:lstStyle/>
          <a:p>
            <a:pPr lvl="0">
              <a:spcAft>
                <a:spcPts val="600"/>
              </a:spcAft>
            </a:pPr>
            <a:r>
              <a:rPr lang="en-US" sz="1100" dirty="0">
                <a:solidFill>
                  <a:schemeClr val="tx1">
                    <a:alpha val="80000"/>
                  </a:schemeClr>
                </a:solidFill>
              </a:rPr>
              <a:t>Project 5-9055-01 5 Stage Model STIC Council Update 07-25-2023</a:t>
            </a:r>
          </a:p>
          <a:p>
            <a:pPr lvl="0">
              <a:spcAft>
                <a:spcPts val="600"/>
              </a:spcAft>
            </a:pPr>
            <a:endParaRPr lang="es-MX" sz="1100" dirty="0">
              <a:solidFill>
                <a:schemeClr val="tx1">
                  <a:alpha val="80000"/>
                </a:schemeClr>
              </a:solidFill>
            </a:endParaRPr>
          </a:p>
        </p:txBody>
      </p:sp>
      <p:sp>
        <p:nvSpPr>
          <p:cNvPr id="4" name="Slide Number Placeholder 3"/>
          <p:cNvSpPr>
            <a:spLocks noGrp="1"/>
          </p:cNvSpPr>
          <p:nvPr>
            <p:ph type="sldNum" sz="quarter" idx="4"/>
          </p:nvPr>
        </p:nvSpPr>
        <p:spPr>
          <a:xfrm>
            <a:off x="11000232" y="6108192"/>
            <a:ext cx="548640" cy="548640"/>
          </a:xfrm>
          <a:prstGeom prst="ellipse">
            <a:avLst/>
          </a:prstGeom>
          <a:solidFill>
            <a:srgbClr val="825145"/>
          </a:solidFill>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916F867E-1D9A-4C66-8751-5DA81827F39F}" type="slidenum">
              <a:rPr kumimoji="0" lang="ro-RO" sz="1500"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56</a:t>
            </a:fld>
            <a:endParaRPr kumimoji="0" lang="ro-RO" sz="15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157333"/>
      </p:ext>
    </p:extLst>
  </p:cSld>
  <p:clrMapOvr>
    <a:overrideClrMapping bg1="dk1" tx1="lt1" bg2="dk2" tx2="lt2" accent1="accent1" accent2="accent2" accent3="accent3" accent4="accent4" accent5="accent5" accent6="accent6" hlink="hlink" folHlink="folHlink"/>
  </p:clrMapOvr>
  <p:transition spd="slow" advClick="0" advTm="5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p>
          <a:p>
            <a:endParaRPr lang="es-MX" sz="1200" dirty="0"/>
          </a:p>
          <a:p>
            <a:pPr lvl="0"/>
            <a:endParaRPr lang="es-MX" sz="1200" dirty="0">
              <a:solidFill>
                <a:prstClr val="white"/>
              </a:solidFill>
            </a:endParaRPr>
          </a:p>
        </p:txBody>
      </p:sp>
      <p:sp>
        <p:nvSpPr>
          <p:cNvPr id="7" name="Content Placeholder 6">
            <a:extLst>
              <a:ext uri="{FF2B5EF4-FFF2-40B4-BE49-F238E27FC236}">
                <a16:creationId xmlns:a16="http://schemas.microsoft.com/office/drawing/2014/main" id="{C5A51E67-6C45-77BB-AD6F-53EBD2159FDD}"/>
              </a:ext>
            </a:extLst>
          </p:cNvPr>
          <p:cNvSpPr>
            <a:spLocks noGrp="1"/>
          </p:cNvSpPr>
          <p:nvPr>
            <p:ph idx="1"/>
          </p:nvPr>
        </p:nvSpPr>
        <p:spPr>
          <a:xfrm>
            <a:off x="363984" y="857959"/>
            <a:ext cx="11469950" cy="5134468"/>
          </a:xfrm>
        </p:spPr>
        <p:txBody>
          <a:bodyPr>
            <a:normAutofit/>
          </a:bodyPr>
          <a:lstStyle/>
          <a:p>
            <a:pPr marL="0" indent="0">
              <a:spcBef>
                <a:spcPts val="200"/>
              </a:spcBef>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Sample Learning Objectives: </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Describe the various needs for having employee Performance Plans in place. </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Describe the risks of not having Performance Plans or Performance Evaluations.</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Describe the various components of a Performance Plan / Performance Evaluation. </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Explain how Stage 1 - Performance Planning fits into the Development and Evaluation Life Cycle. </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Demonstrate by interactive exercise how to develop job duties that are SMART-based. </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Describe what job duties should be included in a Performance Plan. </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Describe the key areas to use when monitoring and measuring performance.   </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Explain the importance of documenting performance. </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Demonstrate by interactive exercise how to prepare, conduct and document a mid-point check-in.</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Describe the process and benefits of having employees evaluate themselves.  </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Describe the Performance Curve and where employees fit on it. </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Describe common performance rating problems and how to overcome them.</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Demonstrate how to develop accurate and factual ratings on performance evaluations.</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Demonstrate through a hands-on exercise how to determine and document final ratings and comments on the Performance Evaluation. </a:t>
            </a:r>
          </a:p>
          <a:p>
            <a:pPr marL="0" indent="0">
              <a:spcBef>
                <a:spcPts val="20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Describe how to handle challenging situations based on disagreements on supervisor ratings. </a:t>
            </a:r>
          </a:p>
        </p:txBody>
      </p:sp>
    </p:spTree>
    <p:extLst>
      <p:ext uri="{BB962C8B-B14F-4D97-AF65-F5344CB8AC3E}">
        <p14:creationId xmlns:p14="http://schemas.microsoft.com/office/powerpoint/2010/main" val="3316627887"/>
      </p:ext>
    </p:extLst>
  </p:cSld>
  <p:clrMapOvr>
    <a:masterClrMapping/>
  </p:clrMapOvr>
  <p:transition spd="slow" advClick="0" advTm="5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p>
          <a:p>
            <a:endParaRPr lang="es-MX" sz="1200" dirty="0"/>
          </a:p>
          <a:p>
            <a:pPr lvl="0"/>
            <a:endParaRPr lang="es-MX" sz="1200" dirty="0">
              <a:solidFill>
                <a:prstClr val="white"/>
              </a:solidFill>
            </a:endParaRPr>
          </a:p>
        </p:txBody>
      </p:sp>
      <p:sp>
        <p:nvSpPr>
          <p:cNvPr id="7" name="Content Placeholder 6">
            <a:extLst>
              <a:ext uri="{FF2B5EF4-FFF2-40B4-BE49-F238E27FC236}">
                <a16:creationId xmlns:a16="http://schemas.microsoft.com/office/drawing/2014/main" id="{C5A51E67-6C45-77BB-AD6F-53EBD2159FDD}"/>
              </a:ext>
            </a:extLst>
          </p:cNvPr>
          <p:cNvSpPr>
            <a:spLocks noGrp="1"/>
          </p:cNvSpPr>
          <p:nvPr>
            <p:ph idx="1"/>
          </p:nvPr>
        </p:nvSpPr>
        <p:spPr>
          <a:xfrm>
            <a:off x="363984" y="857959"/>
            <a:ext cx="10990709" cy="5134468"/>
          </a:xfrm>
        </p:spPr>
        <p:txBody>
          <a:bodyPr>
            <a:normAutofit lnSpcReduction="10000"/>
          </a:bodyPr>
          <a:lstStyle/>
          <a:p>
            <a:pPr marL="0" marR="0" indent="0">
              <a:spcBef>
                <a:spcPts val="200"/>
              </a:spcBef>
              <a:spcAft>
                <a:spcPts val="0"/>
              </a:spcAft>
              <a:buNone/>
            </a:pPr>
            <a:r>
              <a:rPr lang="en-US" sz="2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What are the Differences Between Coaching, Counseling, and Mentoring?</a:t>
            </a: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cs typeface="Arial" panose="020B0604020202020204" pitchFamily="34" charset="0"/>
              </a:rPr>
              <a:t>There are distinct differences between coaching, counseling, and mentoring, although many think they are the same.  Let’s look at a basic definition of each. </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u="sng" spc="-15" dirty="0">
                <a:effectLst/>
                <a:latin typeface="Arial" panose="020B0604020202020204" pitchFamily="34" charset="0"/>
                <a:ea typeface="Times New Roman" panose="02020603050405020304" pitchFamily="18" charset="0"/>
                <a:cs typeface="Arial" panose="020B0604020202020204" pitchFamily="34" charset="0"/>
              </a:rPr>
              <a:t>Coaching</a:t>
            </a:r>
            <a:r>
              <a:rPr lang="en-US" sz="2200" spc="-15" dirty="0">
                <a:effectLst/>
                <a:latin typeface="Arial" panose="020B0604020202020204" pitchFamily="34" charset="0"/>
                <a:ea typeface="Times New Roman" panose="02020603050405020304" pitchFamily="18" charset="0"/>
                <a:cs typeface="Arial" panose="020B0604020202020204" pitchFamily="34" charset="0"/>
              </a:rPr>
              <a:t> – Employee coaching refers to when a leader trains employees to improve their capabilities in the workplace and help them develop new professional skills.</a:t>
            </a:r>
          </a:p>
          <a:p>
            <a:pPr marL="0" marR="0" lvl="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u="sng" spc="-15" dirty="0">
                <a:effectLst/>
                <a:latin typeface="Arial" panose="020B0604020202020204" pitchFamily="34" charset="0"/>
                <a:ea typeface="Times New Roman" panose="02020603050405020304" pitchFamily="18" charset="0"/>
                <a:cs typeface="Arial" panose="020B0604020202020204" pitchFamily="34" charset="0"/>
              </a:rPr>
              <a:t>Counseling</a:t>
            </a:r>
            <a:r>
              <a:rPr lang="en-US" sz="2200" spc="-15" dirty="0">
                <a:effectLst/>
                <a:latin typeface="Arial" panose="020B0604020202020204" pitchFamily="34" charset="0"/>
                <a:ea typeface="Times New Roman" panose="02020603050405020304" pitchFamily="18" charset="0"/>
                <a:cs typeface="Arial" panose="020B0604020202020204" pitchFamily="34" charset="0"/>
              </a:rPr>
              <a:t> – Coaching is performed to prevent counseling.  Counseling takes place when coaching has failed.  Counseling an employee reflects that the employee chooses not to perform or meet the set expectations.  Counseling is often the first step in developing and implementing a Performance Improvement Plan. </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200" u="sng" spc="-15" dirty="0">
                <a:effectLst/>
                <a:latin typeface="Arial" panose="020B0604020202020204" pitchFamily="34" charset="0"/>
                <a:ea typeface="Times New Roman" panose="02020603050405020304" pitchFamily="18" charset="0"/>
              </a:rPr>
              <a:t>Mentoring</a:t>
            </a:r>
            <a:r>
              <a:rPr lang="en-US" sz="2200" spc="-15" dirty="0">
                <a:effectLst/>
                <a:latin typeface="Arial" panose="020B0604020202020204" pitchFamily="34" charset="0"/>
                <a:ea typeface="Times New Roman" panose="02020603050405020304" pitchFamily="18" charset="0"/>
              </a:rPr>
              <a:t> – Mentoring is the practice of someone more experienced sharing resources, knowledge, expertise, and skills with those less experienced.  The objective of mentoring is deliberate, facilitated learning. </a:t>
            </a:r>
          </a:p>
          <a:p>
            <a:pPr marL="0" indent="0">
              <a:buNone/>
            </a:pPr>
            <a:endParaRPr lang="en-US" sz="2200" spc="-15" dirty="0">
              <a:latin typeface="Arial" panose="020B0604020202020204" pitchFamily="34" charset="0"/>
            </a:endParaRPr>
          </a:p>
          <a:p>
            <a:pPr marL="0" indent="0" algn="ctr">
              <a:buNone/>
            </a:pPr>
            <a:r>
              <a:rPr lang="en-US" sz="2200" spc="-15" dirty="0">
                <a:latin typeface="Arial" panose="020B0604020202020204" pitchFamily="34" charset="0"/>
              </a:rPr>
              <a:t>The </a:t>
            </a:r>
            <a:r>
              <a:rPr lang="en-US" sz="2200" b="1" i="1" spc="-15" dirty="0">
                <a:latin typeface="Arial" panose="020B0604020202020204" pitchFamily="34" charset="0"/>
              </a:rPr>
              <a:t>Guide</a:t>
            </a:r>
            <a:r>
              <a:rPr lang="en-US" sz="2200" spc="-15" dirty="0">
                <a:latin typeface="Arial" panose="020B0604020202020204" pitchFamily="34" charset="0"/>
              </a:rPr>
              <a:t> covers all of these components in detail. </a:t>
            </a:r>
            <a:endParaRPr lang="en-US" sz="2200" dirty="0"/>
          </a:p>
        </p:txBody>
      </p:sp>
    </p:spTree>
    <p:extLst>
      <p:ext uri="{BB962C8B-B14F-4D97-AF65-F5344CB8AC3E}">
        <p14:creationId xmlns:p14="http://schemas.microsoft.com/office/powerpoint/2010/main" val="896405415"/>
      </p:ext>
    </p:extLst>
  </p:cSld>
  <p:clrMapOvr>
    <a:masterClrMapping/>
  </p:clrMapOvr>
  <p:transition spd="slow" advClick="0" advTm="5000"/>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05" name="Group 4104">
            <a:extLst>
              <a:ext uri="{FF2B5EF4-FFF2-40B4-BE49-F238E27FC236}">
                <a16:creationId xmlns:a16="http://schemas.microsoft.com/office/drawing/2014/main" id="{00C7DD97-49DC-4BFD-951D-CFF51B976D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41571" y="70488"/>
            <a:ext cx="3501861" cy="3501861"/>
            <a:chOff x="4690043" y="291695"/>
            <a:chExt cx="3055711" cy="3055711"/>
          </a:xfrm>
        </p:grpSpPr>
        <p:sp>
          <p:nvSpPr>
            <p:cNvPr id="4106" name="Oval 4105">
              <a:extLst>
                <a:ext uri="{FF2B5EF4-FFF2-40B4-BE49-F238E27FC236}">
                  <a16:creationId xmlns:a16="http://schemas.microsoft.com/office/drawing/2014/main" id="{E7DCFDCC-147C-40CA-BFDF-2848A4297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Oval 4106">
              <a:extLst>
                <a:ext uri="{FF2B5EF4-FFF2-40B4-BE49-F238E27FC236}">
                  <a16:creationId xmlns:a16="http://schemas.microsoft.com/office/drawing/2014/main" id="{31F8CA31-10D7-4B78-877D-2D21FBE55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9" name="Group 4108">
            <a:extLst>
              <a:ext uri="{FF2B5EF4-FFF2-40B4-BE49-F238E27FC236}">
                <a16:creationId xmlns:a16="http://schemas.microsoft.com/office/drawing/2014/main" id="{176786CF-68E6-476D-909E-8522718B7B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057" y="3240578"/>
            <a:ext cx="3297290" cy="3297290"/>
            <a:chOff x="4690043" y="291695"/>
            <a:chExt cx="3055711" cy="3055711"/>
          </a:xfrm>
        </p:grpSpPr>
        <p:sp>
          <p:nvSpPr>
            <p:cNvPr id="4110" name="Oval 4109">
              <a:extLst>
                <a:ext uri="{FF2B5EF4-FFF2-40B4-BE49-F238E27FC236}">
                  <a16:creationId xmlns:a16="http://schemas.microsoft.com/office/drawing/2014/main" id="{06D8E882-7D0E-42D7-99C8-D4865D7DA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Oval 4110">
              <a:extLst>
                <a:ext uri="{FF2B5EF4-FFF2-40B4-BE49-F238E27FC236}">
                  <a16:creationId xmlns:a16="http://schemas.microsoft.com/office/drawing/2014/main" id="{015F1597-6BCF-45F1-9AC9-B142DD476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13" name="Oval 4112">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30573"/>
            <a:ext cx="3483100" cy="3483100"/>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5"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0828" y="1091857"/>
            <a:ext cx="1291642" cy="429215"/>
            <a:chOff x="2504802" y="1755501"/>
            <a:chExt cx="1598829" cy="531293"/>
          </a:xfrm>
          <a:solidFill>
            <a:schemeClr val="bg1"/>
          </a:solidFill>
        </p:grpSpPr>
        <p:sp>
          <p:nvSpPr>
            <p:cNvPr id="4116" name="Freeform: Shape 4115">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117" name="Freeform: Shape 4116">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pic>
        <p:nvPicPr>
          <p:cNvPr id="4098" name="Picture 2" descr="See the source image">
            <a:extLst>
              <a:ext uri="{FF2B5EF4-FFF2-40B4-BE49-F238E27FC236}">
                <a16:creationId xmlns:a16="http://schemas.microsoft.com/office/drawing/2014/main" id="{1641B178-965E-8A12-6467-0E12BDF4E6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29" b="17558"/>
          <a:stretch/>
        </p:blipFill>
        <p:spPr bwMode="auto">
          <a:xfrm>
            <a:off x="2465213" y="1149772"/>
            <a:ext cx="2584794" cy="1232258"/>
          </a:xfrm>
          <a:prstGeom prst="rect">
            <a:avLst/>
          </a:prstGeom>
          <a:noFill/>
          <a:extLst>
            <a:ext uri="{909E8E84-426E-40DD-AFC4-6F175D3DCCD1}">
              <a14:hiddenFill xmlns:a14="http://schemas.microsoft.com/office/drawing/2010/main">
                <a:solidFill>
                  <a:srgbClr val="FFFFFF"/>
                </a:solidFill>
              </a14:hiddenFill>
            </a:ext>
          </a:extLst>
        </p:spPr>
      </p:pic>
      <p:sp>
        <p:nvSpPr>
          <p:cNvPr id="4119" name="Oval 4118">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93" y="3195231"/>
            <a:ext cx="3281677" cy="328167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57575E8-5698-E93A-419A-2DD8F9126A12}"/>
              </a:ext>
            </a:extLst>
          </p:cNvPr>
          <p:cNvPicPr>
            <a:picLocks noChangeAspect="1"/>
          </p:cNvPicPr>
          <p:nvPr/>
        </p:nvPicPr>
        <p:blipFill>
          <a:blip r:embed="rId4"/>
          <a:stretch>
            <a:fillRect/>
          </a:stretch>
        </p:blipFill>
        <p:spPr>
          <a:xfrm>
            <a:off x="984194" y="3904608"/>
            <a:ext cx="2231475" cy="1895767"/>
          </a:xfrm>
          <a:prstGeom prst="rect">
            <a:avLst/>
          </a:prstGeom>
        </p:spPr>
      </p:pic>
      <p:grpSp>
        <p:nvGrpSpPr>
          <p:cNvPr id="4121" name="Graphic 4">
            <a:extLst>
              <a:ext uri="{FF2B5EF4-FFF2-40B4-BE49-F238E27FC236}">
                <a16:creationId xmlns:a16="http://schemas.microsoft.com/office/drawing/2014/main" id="{A04977CB-3825-471A-A590-C57F8C3503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97585" y="3139252"/>
            <a:ext cx="1330536" cy="1330521"/>
            <a:chOff x="5734037" y="3067039"/>
            <a:chExt cx="724483" cy="724489"/>
          </a:xfrm>
          <a:solidFill>
            <a:schemeClr val="bg1"/>
          </a:solidFill>
        </p:grpSpPr>
        <p:sp>
          <p:nvSpPr>
            <p:cNvPr id="4122" name="Freeform: Shape 4121">
              <a:extLst>
                <a:ext uri="{FF2B5EF4-FFF2-40B4-BE49-F238E27FC236}">
                  <a16:creationId xmlns:a16="http://schemas.microsoft.com/office/drawing/2014/main" id="{2B4B4814-3BFD-418E-B5B6-9DC3E0023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123" name="Freeform: Shape 4122">
              <a:extLst>
                <a:ext uri="{FF2B5EF4-FFF2-40B4-BE49-F238E27FC236}">
                  <a16:creationId xmlns:a16="http://schemas.microsoft.com/office/drawing/2014/main" id="{6B775DC1-0C03-424C-81DD-0B6373642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24" name="Freeform: Shape 4123">
              <a:extLst>
                <a:ext uri="{FF2B5EF4-FFF2-40B4-BE49-F238E27FC236}">
                  <a16:creationId xmlns:a16="http://schemas.microsoft.com/office/drawing/2014/main" id="{9DA07F5D-1F32-483C-8A98-9849D780DE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25" name="Freeform: Shape 4124">
              <a:extLst>
                <a:ext uri="{FF2B5EF4-FFF2-40B4-BE49-F238E27FC236}">
                  <a16:creationId xmlns:a16="http://schemas.microsoft.com/office/drawing/2014/main" id="{37A913DD-4597-42B1-9728-4127E83A8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26" name="Freeform: Shape 4125">
              <a:extLst>
                <a:ext uri="{FF2B5EF4-FFF2-40B4-BE49-F238E27FC236}">
                  <a16:creationId xmlns:a16="http://schemas.microsoft.com/office/drawing/2014/main" id="{009FBB02-BC59-4864-8DBC-B2B2BD52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27" name="Freeform: Shape 4126">
              <a:extLst>
                <a:ext uri="{FF2B5EF4-FFF2-40B4-BE49-F238E27FC236}">
                  <a16:creationId xmlns:a16="http://schemas.microsoft.com/office/drawing/2014/main" id="{6BD87CAE-98EF-4EA4-B739-3304AB75B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28" name="Freeform: Shape 4127">
              <a:extLst>
                <a:ext uri="{FF2B5EF4-FFF2-40B4-BE49-F238E27FC236}">
                  <a16:creationId xmlns:a16="http://schemas.microsoft.com/office/drawing/2014/main" id="{1A313AD8-2CA9-4181-84FF-A4EA106FB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29" name="Freeform: Shape 4128">
              <a:extLst>
                <a:ext uri="{FF2B5EF4-FFF2-40B4-BE49-F238E27FC236}">
                  <a16:creationId xmlns:a16="http://schemas.microsoft.com/office/drawing/2014/main" id="{90E1FD27-6078-4DDB-85A5-EF3282363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130" name="Freeform: Shape 4129">
              <a:extLst>
                <a:ext uri="{FF2B5EF4-FFF2-40B4-BE49-F238E27FC236}">
                  <a16:creationId xmlns:a16="http://schemas.microsoft.com/office/drawing/2014/main" id="{8B87154F-1C33-4D96-AD0F-41A911079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31" name="Freeform: Shape 4130">
              <a:extLst>
                <a:ext uri="{FF2B5EF4-FFF2-40B4-BE49-F238E27FC236}">
                  <a16:creationId xmlns:a16="http://schemas.microsoft.com/office/drawing/2014/main" id="{59F7C24D-DA96-4B69-9D48-11ED65981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32" name="Freeform: Shape 4131">
              <a:extLst>
                <a:ext uri="{FF2B5EF4-FFF2-40B4-BE49-F238E27FC236}">
                  <a16:creationId xmlns:a16="http://schemas.microsoft.com/office/drawing/2014/main" id="{A1CC3BFF-8D2C-4191-AA89-4B5F07B59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33" name="Freeform: Shape 4132">
              <a:extLst>
                <a:ext uri="{FF2B5EF4-FFF2-40B4-BE49-F238E27FC236}">
                  <a16:creationId xmlns:a16="http://schemas.microsoft.com/office/drawing/2014/main" id="{030851AC-DB18-4C88-A8A2-449F772E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34" name="Freeform: Shape 4133">
              <a:extLst>
                <a:ext uri="{FF2B5EF4-FFF2-40B4-BE49-F238E27FC236}">
                  <a16:creationId xmlns:a16="http://schemas.microsoft.com/office/drawing/2014/main" id="{DA0FBDE6-61C6-4EAD-BEF2-895D802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35" name="Freeform: Shape 4134">
              <a:extLst>
                <a:ext uri="{FF2B5EF4-FFF2-40B4-BE49-F238E27FC236}">
                  <a16:creationId xmlns:a16="http://schemas.microsoft.com/office/drawing/2014/main" id="{AA861D3C-5355-4A4A-A875-EC40751A7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36" name="Freeform: Shape 4135">
              <a:extLst>
                <a:ext uri="{FF2B5EF4-FFF2-40B4-BE49-F238E27FC236}">
                  <a16:creationId xmlns:a16="http://schemas.microsoft.com/office/drawing/2014/main" id="{998E573C-00D7-4371-9CE5-C72044BC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37" name="Freeform: Shape 4136">
              <a:extLst>
                <a:ext uri="{FF2B5EF4-FFF2-40B4-BE49-F238E27FC236}">
                  <a16:creationId xmlns:a16="http://schemas.microsoft.com/office/drawing/2014/main" id="{4B74B55B-C24A-4F7B-80B0-59E86E989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38" name="Freeform: Shape 4137">
              <a:extLst>
                <a:ext uri="{FF2B5EF4-FFF2-40B4-BE49-F238E27FC236}">
                  <a16:creationId xmlns:a16="http://schemas.microsoft.com/office/drawing/2014/main" id="{361FF18D-542A-4DA3-B579-046996571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39" name="Freeform: Shape 4138">
              <a:extLst>
                <a:ext uri="{FF2B5EF4-FFF2-40B4-BE49-F238E27FC236}">
                  <a16:creationId xmlns:a16="http://schemas.microsoft.com/office/drawing/2014/main" id="{B5CD3040-DA11-4096-9ECA-0547EB296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40" name="Freeform: Shape 4139">
              <a:extLst>
                <a:ext uri="{FF2B5EF4-FFF2-40B4-BE49-F238E27FC236}">
                  <a16:creationId xmlns:a16="http://schemas.microsoft.com/office/drawing/2014/main" id="{8DBF68E6-70DC-4C9B-9E36-54DADF5D8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41" name="Freeform: Shape 4140">
              <a:extLst>
                <a:ext uri="{FF2B5EF4-FFF2-40B4-BE49-F238E27FC236}">
                  <a16:creationId xmlns:a16="http://schemas.microsoft.com/office/drawing/2014/main" id="{11A82FA5-7042-42C0-82C9-8068C36A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42" name="Freeform: Shape 4141">
              <a:extLst>
                <a:ext uri="{FF2B5EF4-FFF2-40B4-BE49-F238E27FC236}">
                  <a16:creationId xmlns:a16="http://schemas.microsoft.com/office/drawing/2014/main" id="{2F1F1E10-43A7-49C1-9611-E52FB1BF5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43" name="Freeform: Shape 4142">
              <a:extLst>
                <a:ext uri="{FF2B5EF4-FFF2-40B4-BE49-F238E27FC236}">
                  <a16:creationId xmlns:a16="http://schemas.microsoft.com/office/drawing/2014/main" id="{E350A35C-3618-4456-8580-7687EDA43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44" name="Freeform: Shape 4143">
              <a:extLst>
                <a:ext uri="{FF2B5EF4-FFF2-40B4-BE49-F238E27FC236}">
                  <a16:creationId xmlns:a16="http://schemas.microsoft.com/office/drawing/2014/main" id="{F4013BD1-ADEE-4116-8B16-8C5FB3B01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45" name="Freeform: Shape 4144">
              <a:extLst>
                <a:ext uri="{FF2B5EF4-FFF2-40B4-BE49-F238E27FC236}">
                  <a16:creationId xmlns:a16="http://schemas.microsoft.com/office/drawing/2014/main" id="{D41350A0-245D-42A9-911D-82D77BC3D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46" name="Freeform: Shape 4145">
              <a:extLst>
                <a:ext uri="{FF2B5EF4-FFF2-40B4-BE49-F238E27FC236}">
                  <a16:creationId xmlns:a16="http://schemas.microsoft.com/office/drawing/2014/main" id="{18734813-52CA-4809-A0E0-348308DC4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47" name="Freeform: Shape 4146">
              <a:extLst>
                <a:ext uri="{FF2B5EF4-FFF2-40B4-BE49-F238E27FC236}">
                  <a16:creationId xmlns:a16="http://schemas.microsoft.com/office/drawing/2014/main" id="{E626E127-926A-4623-B87E-6944AA8F44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48" name="Freeform: Shape 4147">
              <a:extLst>
                <a:ext uri="{FF2B5EF4-FFF2-40B4-BE49-F238E27FC236}">
                  <a16:creationId xmlns:a16="http://schemas.microsoft.com/office/drawing/2014/main" id="{DADDE53E-0E40-4853-BCF0-9B152D6A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49" name="Freeform: Shape 4148">
              <a:extLst>
                <a:ext uri="{FF2B5EF4-FFF2-40B4-BE49-F238E27FC236}">
                  <a16:creationId xmlns:a16="http://schemas.microsoft.com/office/drawing/2014/main" id="{C13F1249-54EA-428F-AE2E-A0579B409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50" name="Freeform: Shape 4149">
              <a:extLst>
                <a:ext uri="{FF2B5EF4-FFF2-40B4-BE49-F238E27FC236}">
                  <a16:creationId xmlns:a16="http://schemas.microsoft.com/office/drawing/2014/main" id="{952C80D7-048D-4658-A5FE-B698CC4E4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51" name="Freeform: Shape 4150">
              <a:extLst>
                <a:ext uri="{FF2B5EF4-FFF2-40B4-BE49-F238E27FC236}">
                  <a16:creationId xmlns:a16="http://schemas.microsoft.com/office/drawing/2014/main" id="{4A82C20A-8FDC-4735-9608-AD288081F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2" name="Freeform: Shape 4151">
              <a:extLst>
                <a:ext uri="{FF2B5EF4-FFF2-40B4-BE49-F238E27FC236}">
                  <a16:creationId xmlns:a16="http://schemas.microsoft.com/office/drawing/2014/main" id="{EFB7CA94-32F3-403F-9F2B-1E2F701EE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3" name="Freeform: Shape 4152">
              <a:extLst>
                <a:ext uri="{FF2B5EF4-FFF2-40B4-BE49-F238E27FC236}">
                  <a16:creationId xmlns:a16="http://schemas.microsoft.com/office/drawing/2014/main" id="{1066606C-4588-4163-AD08-3AC140409A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4" name="Freeform: Shape 4153">
              <a:extLst>
                <a:ext uri="{FF2B5EF4-FFF2-40B4-BE49-F238E27FC236}">
                  <a16:creationId xmlns:a16="http://schemas.microsoft.com/office/drawing/2014/main" id="{B8565D18-023F-46E0-B825-199BFEAD6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5" name="Freeform: Shape 4154">
              <a:extLst>
                <a:ext uri="{FF2B5EF4-FFF2-40B4-BE49-F238E27FC236}">
                  <a16:creationId xmlns:a16="http://schemas.microsoft.com/office/drawing/2014/main" id="{6F96FBB7-2ED0-47E0-9016-421EC9D3D8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6" name="Freeform: Shape 4155">
              <a:extLst>
                <a:ext uri="{FF2B5EF4-FFF2-40B4-BE49-F238E27FC236}">
                  <a16:creationId xmlns:a16="http://schemas.microsoft.com/office/drawing/2014/main" id="{7CFFB9F2-9F7C-43A4-A9E6-1EE70C00B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7" name="Freeform: Shape 4156">
              <a:extLst>
                <a:ext uri="{FF2B5EF4-FFF2-40B4-BE49-F238E27FC236}">
                  <a16:creationId xmlns:a16="http://schemas.microsoft.com/office/drawing/2014/main" id="{0421F39C-6A35-4CF1-8E72-2A897C1F8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58" name="Freeform: Shape 4157">
              <a:extLst>
                <a:ext uri="{FF2B5EF4-FFF2-40B4-BE49-F238E27FC236}">
                  <a16:creationId xmlns:a16="http://schemas.microsoft.com/office/drawing/2014/main" id="{ADA5561C-BFBA-4EA2-8A59-2910A2CDF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59" name="Freeform: Shape 4158">
              <a:extLst>
                <a:ext uri="{FF2B5EF4-FFF2-40B4-BE49-F238E27FC236}">
                  <a16:creationId xmlns:a16="http://schemas.microsoft.com/office/drawing/2014/main" id="{B9F79817-A1A8-459C-A1DA-1639CC4EF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60" name="Freeform: Shape 4159">
              <a:extLst>
                <a:ext uri="{FF2B5EF4-FFF2-40B4-BE49-F238E27FC236}">
                  <a16:creationId xmlns:a16="http://schemas.microsoft.com/office/drawing/2014/main" id="{730C5931-2980-4D21-A6AF-33BBB2B4A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61" name="Freeform: Shape 4160">
              <a:extLst>
                <a:ext uri="{FF2B5EF4-FFF2-40B4-BE49-F238E27FC236}">
                  <a16:creationId xmlns:a16="http://schemas.microsoft.com/office/drawing/2014/main" id="{6130F5F5-6F7C-41EE-8CBB-1D0839C6F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62" name="Freeform: Shape 4161">
              <a:extLst>
                <a:ext uri="{FF2B5EF4-FFF2-40B4-BE49-F238E27FC236}">
                  <a16:creationId xmlns:a16="http://schemas.microsoft.com/office/drawing/2014/main" id="{6671993A-EC69-4341-90B1-F23F6EA5A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3" name="Freeform: Shape 4162">
              <a:extLst>
                <a:ext uri="{FF2B5EF4-FFF2-40B4-BE49-F238E27FC236}">
                  <a16:creationId xmlns:a16="http://schemas.microsoft.com/office/drawing/2014/main" id="{D56C4EAD-EE30-43C6-99BC-D4CB4EE9E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64" name="Freeform: Shape 4163">
              <a:extLst>
                <a:ext uri="{FF2B5EF4-FFF2-40B4-BE49-F238E27FC236}">
                  <a16:creationId xmlns:a16="http://schemas.microsoft.com/office/drawing/2014/main" id="{00981292-8C2D-477F-BFC1-A0C971DE4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65" name="Freeform: Shape 4164">
              <a:extLst>
                <a:ext uri="{FF2B5EF4-FFF2-40B4-BE49-F238E27FC236}">
                  <a16:creationId xmlns:a16="http://schemas.microsoft.com/office/drawing/2014/main" id="{5EB673EB-AAA5-41CD-BD9E-19C05381C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6" name="Freeform: Shape 4165">
              <a:extLst>
                <a:ext uri="{FF2B5EF4-FFF2-40B4-BE49-F238E27FC236}">
                  <a16:creationId xmlns:a16="http://schemas.microsoft.com/office/drawing/2014/main" id="{BF0F0673-73C3-44AE-9E98-EE65ADB2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7" name="Freeform: Shape 4166">
              <a:extLst>
                <a:ext uri="{FF2B5EF4-FFF2-40B4-BE49-F238E27FC236}">
                  <a16:creationId xmlns:a16="http://schemas.microsoft.com/office/drawing/2014/main" id="{0908B8D8-11C7-4C6B-9642-2AAD37E24A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8" name="Freeform: Shape 4167">
              <a:extLst>
                <a:ext uri="{FF2B5EF4-FFF2-40B4-BE49-F238E27FC236}">
                  <a16:creationId xmlns:a16="http://schemas.microsoft.com/office/drawing/2014/main" id="{FF2F92D7-98B0-4E76-B8C6-AADDDBFCC6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9" name="Freeform: Shape 4168">
              <a:extLst>
                <a:ext uri="{FF2B5EF4-FFF2-40B4-BE49-F238E27FC236}">
                  <a16:creationId xmlns:a16="http://schemas.microsoft.com/office/drawing/2014/main" id="{5EC8DDD7-9501-4B67-9C31-6D5930A2B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0" name="Freeform: Shape 4169">
              <a:extLst>
                <a:ext uri="{FF2B5EF4-FFF2-40B4-BE49-F238E27FC236}">
                  <a16:creationId xmlns:a16="http://schemas.microsoft.com/office/drawing/2014/main" id="{57BD5C40-C542-47FD-9C2B-EE136CB979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1" name="Freeform: Shape 4170">
              <a:extLst>
                <a:ext uri="{FF2B5EF4-FFF2-40B4-BE49-F238E27FC236}">
                  <a16:creationId xmlns:a16="http://schemas.microsoft.com/office/drawing/2014/main" id="{D4CE941A-9B71-4C39-B230-20A18D89B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72" name="Freeform: Shape 4171">
              <a:extLst>
                <a:ext uri="{FF2B5EF4-FFF2-40B4-BE49-F238E27FC236}">
                  <a16:creationId xmlns:a16="http://schemas.microsoft.com/office/drawing/2014/main" id="{3718F172-45D8-46D9-A359-D8A51BE64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73" name="Freeform: Shape 4172">
              <a:extLst>
                <a:ext uri="{FF2B5EF4-FFF2-40B4-BE49-F238E27FC236}">
                  <a16:creationId xmlns:a16="http://schemas.microsoft.com/office/drawing/2014/main" id="{151EDA59-37F4-47C4-9579-A4EE16156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4174" name="Freeform: Shape 4173">
              <a:extLst>
                <a:ext uri="{FF2B5EF4-FFF2-40B4-BE49-F238E27FC236}">
                  <a16:creationId xmlns:a16="http://schemas.microsoft.com/office/drawing/2014/main" id="{FCF25555-9B27-45F5-BDE8-EC65FC7B9D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75" name="Freeform: Shape 4174">
              <a:extLst>
                <a:ext uri="{FF2B5EF4-FFF2-40B4-BE49-F238E27FC236}">
                  <a16:creationId xmlns:a16="http://schemas.microsoft.com/office/drawing/2014/main" id="{E18D4CBF-5079-4BCF-996F-48C5BD1DC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4176" name="Freeform: Shape 4175">
              <a:extLst>
                <a:ext uri="{FF2B5EF4-FFF2-40B4-BE49-F238E27FC236}">
                  <a16:creationId xmlns:a16="http://schemas.microsoft.com/office/drawing/2014/main" id="{599F779A-FDDF-4E15-A19E-D734C95A5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77" name="Freeform: Shape 4176">
              <a:extLst>
                <a:ext uri="{FF2B5EF4-FFF2-40B4-BE49-F238E27FC236}">
                  <a16:creationId xmlns:a16="http://schemas.microsoft.com/office/drawing/2014/main" id="{98510558-1546-41C7-819E-0C4056E54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78" name="Freeform: Shape 4177">
              <a:extLst>
                <a:ext uri="{FF2B5EF4-FFF2-40B4-BE49-F238E27FC236}">
                  <a16:creationId xmlns:a16="http://schemas.microsoft.com/office/drawing/2014/main" id="{B371F762-3D9D-459C-AC86-3183843A4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79" name="Freeform: Shape 4178">
              <a:extLst>
                <a:ext uri="{FF2B5EF4-FFF2-40B4-BE49-F238E27FC236}">
                  <a16:creationId xmlns:a16="http://schemas.microsoft.com/office/drawing/2014/main" id="{CDECEFE0-53BB-47FB-97D7-AE0B0E319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180" name="Freeform: Shape 4179">
              <a:extLst>
                <a:ext uri="{FF2B5EF4-FFF2-40B4-BE49-F238E27FC236}">
                  <a16:creationId xmlns:a16="http://schemas.microsoft.com/office/drawing/2014/main" id="{3D7521B5-463A-40A3-BE61-B1CAE3307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81" name="Freeform: Shape 4180">
              <a:extLst>
                <a:ext uri="{FF2B5EF4-FFF2-40B4-BE49-F238E27FC236}">
                  <a16:creationId xmlns:a16="http://schemas.microsoft.com/office/drawing/2014/main" id="{6A3596C1-0483-4496-8755-DB608479D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182" name="Freeform: Shape 4181">
              <a:extLst>
                <a:ext uri="{FF2B5EF4-FFF2-40B4-BE49-F238E27FC236}">
                  <a16:creationId xmlns:a16="http://schemas.microsoft.com/office/drawing/2014/main" id="{89261538-C799-4246-B1B3-B3F5B09A0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83" name="Freeform: Shape 4182">
              <a:extLst>
                <a:ext uri="{FF2B5EF4-FFF2-40B4-BE49-F238E27FC236}">
                  <a16:creationId xmlns:a16="http://schemas.microsoft.com/office/drawing/2014/main" id="{7FDE36D9-78E7-44D9-BC0F-1BAFDE5B3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4" name="Freeform: Shape 4183">
              <a:extLst>
                <a:ext uri="{FF2B5EF4-FFF2-40B4-BE49-F238E27FC236}">
                  <a16:creationId xmlns:a16="http://schemas.microsoft.com/office/drawing/2014/main" id="{DB9D93E5-4ECA-4C24-9FF6-AC8133427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5" name="Freeform: Shape 4184">
              <a:extLst>
                <a:ext uri="{FF2B5EF4-FFF2-40B4-BE49-F238E27FC236}">
                  <a16:creationId xmlns:a16="http://schemas.microsoft.com/office/drawing/2014/main" id="{A4C35E97-1F66-4BFD-AE92-7EBC84F1D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86" name="Freeform: Shape 4185">
              <a:extLst>
                <a:ext uri="{FF2B5EF4-FFF2-40B4-BE49-F238E27FC236}">
                  <a16:creationId xmlns:a16="http://schemas.microsoft.com/office/drawing/2014/main" id="{C6BF299A-A3D1-430D-80FF-B080C6FC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7" name="Freeform: Shape 4186">
              <a:extLst>
                <a:ext uri="{FF2B5EF4-FFF2-40B4-BE49-F238E27FC236}">
                  <a16:creationId xmlns:a16="http://schemas.microsoft.com/office/drawing/2014/main" id="{9E7CF736-D3DE-4C5E-AA1F-DC4C8AA3A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188" name="Freeform: Shape 4187">
              <a:extLst>
                <a:ext uri="{FF2B5EF4-FFF2-40B4-BE49-F238E27FC236}">
                  <a16:creationId xmlns:a16="http://schemas.microsoft.com/office/drawing/2014/main" id="{D396DF6B-432E-4903-B1AA-D3531FF8A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89" name="Freeform: Shape 4188">
              <a:extLst>
                <a:ext uri="{FF2B5EF4-FFF2-40B4-BE49-F238E27FC236}">
                  <a16:creationId xmlns:a16="http://schemas.microsoft.com/office/drawing/2014/main" id="{1ECDFD65-3965-4589-A4C2-16510946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90" name="Freeform: Shape 4189">
              <a:extLst>
                <a:ext uri="{FF2B5EF4-FFF2-40B4-BE49-F238E27FC236}">
                  <a16:creationId xmlns:a16="http://schemas.microsoft.com/office/drawing/2014/main" id="{CA8C54E5-84FF-4F13-AA46-FED8E8DAD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91" name="Freeform: Shape 4190">
              <a:extLst>
                <a:ext uri="{FF2B5EF4-FFF2-40B4-BE49-F238E27FC236}">
                  <a16:creationId xmlns:a16="http://schemas.microsoft.com/office/drawing/2014/main" id="{BECA2236-A9B4-439E-9BAB-56AE965F6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192" name="Freeform: Shape 4191">
              <a:extLst>
                <a:ext uri="{FF2B5EF4-FFF2-40B4-BE49-F238E27FC236}">
                  <a16:creationId xmlns:a16="http://schemas.microsoft.com/office/drawing/2014/main" id="{E9441778-3D1A-4F75-A5A1-7214DAFB1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93" name="Freeform: Shape 4192">
              <a:extLst>
                <a:ext uri="{FF2B5EF4-FFF2-40B4-BE49-F238E27FC236}">
                  <a16:creationId xmlns:a16="http://schemas.microsoft.com/office/drawing/2014/main" id="{9B9AA094-8F15-4A0C-AA38-346BD5DDC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194" name="Freeform: Shape 4193">
              <a:extLst>
                <a:ext uri="{FF2B5EF4-FFF2-40B4-BE49-F238E27FC236}">
                  <a16:creationId xmlns:a16="http://schemas.microsoft.com/office/drawing/2014/main" id="{119958CA-594A-4498-84BE-F61BFC580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95" name="Freeform: Shape 4194">
              <a:extLst>
                <a:ext uri="{FF2B5EF4-FFF2-40B4-BE49-F238E27FC236}">
                  <a16:creationId xmlns:a16="http://schemas.microsoft.com/office/drawing/2014/main" id="{FDFCE354-2B72-4480-97DE-E882906FD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96" name="Freeform: Shape 4195">
              <a:extLst>
                <a:ext uri="{FF2B5EF4-FFF2-40B4-BE49-F238E27FC236}">
                  <a16:creationId xmlns:a16="http://schemas.microsoft.com/office/drawing/2014/main" id="{BC973E6C-6BC5-4FF1-8ECA-861597312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97" name="Freeform: Shape 4196">
              <a:extLst>
                <a:ext uri="{FF2B5EF4-FFF2-40B4-BE49-F238E27FC236}">
                  <a16:creationId xmlns:a16="http://schemas.microsoft.com/office/drawing/2014/main" id="{D64FCB3C-7129-40FC-B584-150E5E62F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98" name="Freeform: Shape 4197">
              <a:extLst>
                <a:ext uri="{FF2B5EF4-FFF2-40B4-BE49-F238E27FC236}">
                  <a16:creationId xmlns:a16="http://schemas.microsoft.com/office/drawing/2014/main" id="{E211C60F-B3FE-47DD-BD11-D33173634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99" name="Freeform: Shape 4198">
              <a:extLst>
                <a:ext uri="{FF2B5EF4-FFF2-40B4-BE49-F238E27FC236}">
                  <a16:creationId xmlns:a16="http://schemas.microsoft.com/office/drawing/2014/main" id="{0D3EA065-68A6-4DD0-99BA-645480D4A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00" name="Freeform: Shape 4199">
              <a:extLst>
                <a:ext uri="{FF2B5EF4-FFF2-40B4-BE49-F238E27FC236}">
                  <a16:creationId xmlns:a16="http://schemas.microsoft.com/office/drawing/2014/main" id="{2B6AC294-B9BA-4C59-B08A-53548D610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01" name="Freeform: Shape 4200">
              <a:extLst>
                <a:ext uri="{FF2B5EF4-FFF2-40B4-BE49-F238E27FC236}">
                  <a16:creationId xmlns:a16="http://schemas.microsoft.com/office/drawing/2014/main" id="{95F31034-2EF3-4F10-85B8-454316F2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02" name="Freeform: Shape 4201">
              <a:extLst>
                <a:ext uri="{FF2B5EF4-FFF2-40B4-BE49-F238E27FC236}">
                  <a16:creationId xmlns:a16="http://schemas.microsoft.com/office/drawing/2014/main" id="{AA87A0E7-AF0B-4A66-AFF6-689E7D388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03" name="Freeform: Shape 4202">
              <a:extLst>
                <a:ext uri="{FF2B5EF4-FFF2-40B4-BE49-F238E27FC236}">
                  <a16:creationId xmlns:a16="http://schemas.microsoft.com/office/drawing/2014/main" id="{0D8E5EAF-B0C7-4E80-92EF-0209B4FE7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204" name="Freeform: Shape 4203">
              <a:extLst>
                <a:ext uri="{FF2B5EF4-FFF2-40B4-BE49-F238E27FC236}">
                  <a16:creationId xmlns:a16="http://schemas.microsoft.com/office/drawing/2014/main" id="{FAA01C3F-AD71-4F07-8664-821309948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05" name="Freeform: Shape 4204">
              <a:extLst>
                <a:ext uri="{FF2B5EF4-FFF2-40B4-BE49-F238E27FC236}">
                  <a16:creationId xmlns:a16="http://schemas.microsoft.com/office/drawing/2014/main" id="{A30EC962-F7C8-4F17-A8EB-8EC64ADE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206" name="Freeform: Shape 4205">
              <a:extLst>
                <a:ext uri="{FF2B5EF4-FFF2-40B4-BE49-F238E27FC236}">
                  <a16:creationId xmlns:a16="http://schemas.microsoft.com/office/drawing/2014/main" id="{FA0DA527-FFEF-4AB6-B38F-FDF228D5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07" name="Freeform: Shape 4206">
              <a:extLst>
                <a:ext uri="{FF2B5EF4-FFF2-40B4-BE49-F238E27FC236}">
                  <a16:creationId xmlns:a16="http://schemas.microsoft.com/office/drawing/2014/main" id="{FAB5776C-CF29-46E0-9A73-03A318AE6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08" name="Freeform: Shape 4207">
              <a:extLst>
                <a:ext uri="{FF2B5EF4-FFF2-40B4-BE49-F238E27FC236}">
                  <a16:creationId xmlns:a16="http://schemas.microsoft.com/office/drawing/2014/main" id="{45572D84-640D-47CC-A862-6DCF1A73E6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09" name="Freeform: Shape 4208">
              <a:extLst>
                <a:ext uri="{FF2B5EF4-FFF2-40B4-BE49-F238E27FC236}">
                  <a16:creationId xmlns:a16="http://schemas.microsoft.com/office/drawing/2014/main" id="{0F9CD199-6195-4F64-9E22-94AD9D760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10" name="Freeform: Shape 4209">
              <a:extLst>
                <a:ext uri="{FF2B5EF4-FFF2-40B4-BE49-F238E27FC236}">
                  <a16:creationId xmlns:a16="http://schemas.microsoft.com/office/drawing/2014/main" id="{35BC72FF-17EE-425A-B62A-2E024A6D7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1" name="Freeform: Shape 4210">
              <a:extLst>
                <a:ext uri="{FF2B5EF4-FFF2-40B4-BE49-F238E27FC236}">
                  <a16:creationId xmlns:a16="http://schemas.microsoft.com/office/drawing/2014/main" id="{26F3AB89-E7FF-4C05-9243-32DF9B4DF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12" name="Freeform: Shape 4211">
              <a:extLst>
                <a:ext uri="{FF2B5EF4-FFF2-40B4-BE49-F238E27FC236}">
                  <a16:creationId xmlns:a16="http://schemas.microsoft.com/office/drawing/2014/main" id="{DABD659D-3754-4F63-9C8D-54AB1549E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3" name="Freeform: Shape 4212">
              <a:extLst>
                <a:ext uri="{FF2B5EF4-FFF2-40B4-BE49-F238E27FC236}">
                  <a16:creationId xmlns:a16="http://schemas.microsoft.com/office/drawing/2014/main" id="{C9DF2EF3-55C8-4745-9F55-24B60215D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214" name="Freeform: Shape 4213">
              <a:extLst>
                <a:ext uri="{FF2B5EF4-FFF2-40B4-BE49-F238E27FC236}">
                  <a16:creationId xmlns:a16="http://schemas.microsoft.com/office/drawing/2014/main" id="{13C67022-CC78-4114-891A-C34637A6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215" name="Freeform: Shape 4214">
              <a:extLst>
                <a:ext uri="{FF2B5EF4-FFF2-40B4-BE49-F238E27FC236}">
                  <a16:creationId xmlns:a16="http://schemas.microsoft.com/office/drawing/2014/main" id="{A0F93252-C331-4CBB-B4F8-6B12B3903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16" name="Freeform: Shape 4215">
              <a:extLst>
                <a:ext uri="{FF2B5EF4-FFF2-40B4-BE49-F238E27FC236}">
                  <a16:creationId xmlns:a16="http://schemas.microsoft.com/office/drawing/2014/main" id="{7F4537F3-EDF5-4626-AFBE-4488E0140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17" name="Freeform: Shape 4216">
              <a:extLst>
                <a:ext uri="{FF2B5EF4-FFF2-40B4-BE49-F238E27FC236}">
                  <a16:creationId xmlns:a16="http://schemas.microsoft.com/office/drawing/2014/main" id="{3848604B-6F7A-4A76-96F8-6B7BE1FE8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18" name="Freeform: Shape 4217">
              <a:extLst>
                <a:ext uri="{FF2B5EF4-FFF2-40B4-BE49-F238E27FC236}">
                  <a16:creationId xmlns:a16="http://schemas.microsoft.com/office/drawing/2014/main" id="{73D47B0C-A018-4B2C-898B-2391FC845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219" name="Freeform: Shape 4218">
              <a:extLst>
                <a:ext uri="{FF2B5EF4-FFF2-40B4-BE49-F238E27FC236}">
                  <a16:creationId xmlns:a16="http://schemas.microsoft.com/office/drawing/2014/main" id="{03DD4A89-CBC7-4BEE-AF16-D76807C08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20" name="Freeform: Shape 4219">
              <a:extLst>
                <a:ext uri="{FF2B5EF4-FFF2-40B4-BE49-F238E27FC236}">
                  <a16:creationId xmlns:a16="http://schemas.microsoft.com/office/drawing/2014/main" id="{E63C3831-F632-40D9-84E9-FEDA73C6B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21" name="Freeform: Shape 4220">
              <a:extLst>
                <a:ext uri="{FF2B5EF4-FFF2-40B4-BE49-F238E27FC236}">
                  <a16:creationId xmlns:a16="http://schemas.microsoft.com/office/drawing/2014/main" id="{5D39FEFA-CF2D-47D2-A180-417199AE8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222" name="Freeform: Shape 4221">
              <a:extLst>
                <a:ext uri="{FF2B5EF4-FFF2-40B4-BE49-F238E27FC236}">
                  <a16:creationId xmlns:a16="http://schemas.microsoft.com/office/drawing/2014/main" id="{987F2FB4-CAFE-4018-A06E-5BAB572FF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3" name="Freeform: Shape 4222">
              <a:extLst>
                <a:ext uri="{FF2B5EF4-FFF2-40B4-BE49-F238E27FC236}">
                  <a16:creationId xmlns:a16="http://schemas.microsoft.com/office/drawing/2014/main" id="{9C990CED-1FA9-4850-8469-14600277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4" name="Freeform: Shape 4223">
              <a:extLst>
                <a:ext uri="{FF2B5EF4-FFF2-40B4-BE49-F238E27FC236}">
                  <a16:creationId xmlns:a16="http://schemas.microsoft.com/office/drawing/2014/main" id="{95BF6636-258D-497B-ABBF-1813F114B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5" name="Freeform: Shape 4224">
              <a:extLst>
                <a:ext uri="{FF2B5EF4-FFF2-40B4-BE49-F238E27FC236}">
                  <a16:creationId xmlns:a16="http://schemas.microsoft.com/office/drawing/2014/main" id="{27D9B40C-72EA-4EFC-B711-9F7828061E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226" name="Freeform: Shape 4225">
              <a:extLst>
                <a:ext uri="{FF2B5EF4-FFF2-40B4-BE49-F238E27FC236}">
                  <a16:creationId xmlns:a16="http://schemas.microsoft.com/office/drawing/2014/main" id="{454702A9-BABD-4005-8B4D-991D3CFBE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7" name="Freeform: Shape 4226">
              <a:extLst>
                <a:ext uri="{FF2B5EF4-FFF2-40B4-BE49-F238E27FC236}">
                  <a16:creationId xmlns:a16="http://schemas.microsoft.com/office/drawing/2014/main" id="{1E860B77-3AB6-46A1-9CE3-37D976AF4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28" name="Freeform: Shape 4227">
              <a:extLst>
                <a:ext uri="{FF2B5EF4-FFF2-40B4-BE49-F238E27FC236}">
                  <a16:creationId xmlns:a16="http://schemas.microsoft.com/office/drawing/2014/main" id="{292ABAA7-B221-4C32-8F87-ABBAE21ADA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9" name="Freeform: Shape 4228">
              <a:extLst>
                <a:ext uri="{FF2B5EF4-FFF2-40B4-BE49-F238E27FC236}">
                  <a16:creationId xmlns:a16="http://schemas.microsoft.com/office/drawing/2014/main" id="{81D416EA-36C9-4DC6-A012-0C0F3FDF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30" name="Freeform: Shape 4229">
              <a:extLst>
                <a:ext uri="{FF2B5EF4-FFF2-40B4-BE49-F238E27FC236}">
                  <a16:creationId xmlns:a16="http://schemas.microsoft.com/office/drawing/2014/main" id="{A7F4DF81-59CD-4438-AA36-8F1BCCF97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31" name="Freeform: Shape 4230">
              <a:extLst>
                <a:ext uri="{FF2B5EF4-FFF2-40B4-BE49-F238E27FC236}">
                  <a16:creationId xmlns:a16="http://schemas.microsoft.com/office/drawing/2014/main" id="{77C64A27-32D1-40C4-B94F-1093B6DE6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32" name="Freeform: Shape 4231">
              <a:extLst>
                <a:ext uri="{FF2B5EF4-FFF2-40B4-BE49-F238E27FC236}">
                  <a16:creationId xmlns:a16="http://schemas.microsoft.com/office/drawing/2014/main" id="{4797AB82-41AF-4856-AFC1-222C6DBC7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33" name="Freeform: Shape 4232">
              <a:extLst>
                <a:ext uri="{FF2B5EF4-FFF2-40B4-BE49-F238E27FC236}">
                  <a16:creationId xmlns:a16="http://schemas.microsoft.com/office/drawing/2014/main" id="{80C1D340-365C-4212-A0FE-D7D06095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34" name="Freeform: Shape 4233">
              <a:extLst>
                <a:ext uri="{FF2B5EF4-FFF2-40B4-BE49-F238E27FC236}">
                  <a16:creationId xmlns:a16="http://schemas.microsoft.com/office/drawing/2014/main" id="{3493915A-115F-4720-86A4-853B73230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35" name="Freeform: Shape 4234">
              <a:extLst>
                <a:ext uri="{FF2B5EF4-FFF2-40B4-BE49-F238E27FC236}">
                  <a16:creationId xmlns:a16="http://schemas.microsoft.com/office/drawing/2014/main" id="{2B7C4C77-1BED-4D31-8452-96E6F6B2A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36" name="Freeform: Shape 4235">
              <a:extLst>
                <a:ext uri="{FF2B5EF4-FFF2-40B4-BE49-F238E27FC236}">
                  <a16:creationId xmlns:a16="http://schemas.microsoft.com/office/drawing/2014/main" id="{98B04703-29C2-4A3B-AF19-7434D788E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37" name="Freeform: Shape 4236">
              <a:extLst>
                <a:ext uri="{FF2B5EF4-FFF2-40B4-BE49-F238E27FC236}">
                  <a16:creationId xmlns:a16="http://schemas.microsoft.com/office/drawing/2014/main" id="{6557C845-906D-43D8-92DE-72EF46068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38" name="Freeform: Shape 4237">
              <a:extLst>
                <a:ext uri="{FF2B5EF4-FFF2-40B4-BE49-F238E27FC236}">
                  <a16:creationId xmlns:a16="http://schemas.microsoft.com/office/drawing/2014/main" id="{55858061-043C-4334-BFCE-D9F77366A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39" name="Freeform: Shape 4238">
              <a:extLst>
                <a:ext uri="{FF2B5EF4-FFF2-40B4-BE49-F238E27FC236}">
                  <a16:creationId xmlns:a16="http://schemas.microsoft.com/office/drawing/2014/main" id="{5B825429-701A-43D0-83FA-2AF61D842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40" name="Freeform: Shape 4239">
              <a:extLst>
                <a:ext uri="{FF2B5EF4-FFF2-40B4-BE49-F238E27FC236}">
                  <a16:creationId xmlns:a16="http://schemas.microsoft.com/office/drawing/2014/main" id="{A633109C-AACA-40CF-B41E-488FD4884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41" name="Freeform: Shape 4240">
              <a:extLst>
                <a:ext uri="{FF2B5EF4-FFF2-40B4-BE49-F238E27FC236}">
                  <a16:creationId xmlns:a16="http://schemas.microsoft.com/office/drawing/2014/main" id="{F7558F3F-5D90-45F4-AA12-07ED3A519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42" name="Freeform: Shape 4241">
              <a:extLst>
                <a:ext uri="{FF2B5EF4-FFF2-40B4-BE49-F238E27FC236}">
                  <a16:creationId xmlns:a16="http://schemas.microsoft.com/office/drawing/2014/main" id="{451DD258-CE67-424A-BF5B-AFFA82B56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43" name="Freeform: Shape 4242">
              <a:extLst>
                <a:ext uri="{FF2B5EF4-FFF2-40B4-BE49-F238E27FC236}">
                  <a16:creationId xmlns:a16="http://schemas.microsoft.com/office/drawing/2014/main" id="{4400BE62-7130-4D75-B3AB-AA78B0224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44" name="Freeform: Shape 4243">
              <a:extLst>
                <a:ext uri="{FF2B5EF4-FFF2-40B4-BE49-F238E27FC236}">
                  <a16:creationId xmlns:a16="http://schemas.microsoft.com/office/drawing/2014/main" id="{22DE0A40-C470-4BF2-86BE-950D01B0C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45" name="Freeform: Shape 4244">
              <a:extLst>
                <a:ext uri="{FF2B5EF4-FFF2-40B4-BE49-F238E27FC236}">
                  <a16:creationId xmlns:a16="http://schemas.microsoft.com/office/drawing/2014/main" id="{FD0A8776-E748-4D71-999B-FF5213CB4F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46" name="Freeform: Shape 4245">
              <a:extLst>
                <a:ext uri="{FF2B5EF4-FFF2-40B4-BE49-F238E27FC236}">
                  <a16:creationId xmlns:a16="http://schemas.microsoft.com/office/drawing/2014/main" id="{9868C751-1379-453B-AC78-C61BCDFD7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47" name="Freeform: Shape 4246">
              <a:extLst>
                <a:ext uri="{FF2B5EF4-FFF2-40B4-BE49-F238E27FC236}">
                  <a16:creationId xmlns:a16="http://schemas.microsoft.com/office/drawing/2014/main" id="{AB5E0827-B184-45E4-BE8A-A6E9B4456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48" name="Freeform: Shape 4247">
              <a:extLst>
                <a:ext uri="{FF2B5EF4-FFF2-40B4-BE49-F238E27FC236}">
                  <a16:creationId xmlns:a16="http://schemas.microsoft.com/office/drawing/2014/main" id="{528E9365-B34E-471B-B5F5-7D7AA0226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49" name="Freeform: Shape 4248">
              <a:extLst>
                <a:ext uri="{FF2B5EF4-FFF2-40B4-BE49-F238E27FC236}">
                  <a16:creationId xmlns:a16="http://schemas.microsoft.com/office/drawing/2014/main" id="{E32C453C-483A-468F-8AE5-9653EE06C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250" name="Freeform: Shape 4249">
              <a:extLst>
                <a:ext uri="{FF2B5EF4-FFF2-40B4-BE49-F238E27FC236}">
                  <a16:creationId xmlns:a16="http://schemas.microsoft.com/office/drawing/2014/main" id="{8206E38D-8DBE-4126-8CAC-F737F5835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51" name="Freeform: Shape 4250">
              <a:extLst>
                <a:ext uri="{FF2B5EF4-FFF2-40B4-BE49-F238E27FC236}">
                  <a16:creationId xmlns:a16="http://schemas.microsoft.com/office/drawing/2014/main" id="{ED5D9B69-81D5-4D7D-875B-4E07EC457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52" name="Freeform: Shape 4251">
              <a:extLst>
                <a:ext uri="{FF2B5EF4-FFF2-40B4-BE49-F238E27FC236}">
                  <a16:creationId xmlns:a16="http://schemas.microsoft.com/office/drawing/2014/main" id="{E5212BDC-A49B-4150-8C9A-BFD08D9E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53" name="Freeform: Shape 4252">
              <a:extLst>
                <a:ext uri="{FF2B5EF4-FFF2-40B4-BE49-F238E27FC236}">
                  <a16:creationId xmlns:a16="http://schemas.microsoft.com/office/drawing/2014/main" id="{D8A2BE4D-B38F-4C4C-A82F-FABB3DE99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254" name="Freeform: Shape 4253">
              <a:extLst>
                <a:ext uri="{FF2B5EF4-FFF2-40B4-BE49-F238E27FC236}">
                  <a16:creationId xmlns:a16="http://schemas.microsoft.com/office/drawing/2014/main" id="{94EFD994-9359-4615-BFA9-DFCC942F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55" name="Freeform: Shape 4254">
              <a:extLst>
                <a:ext uri="{FF2B5EF4-FFF2-40B4-BE49-F238E27FC236}">
                  <a16:creationId xmlns:a16="http://schemas.microsoft.com/office/drawing/2014/main" id="{4205EAC6-6E11-4106-A079-7E9F2F62C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56" name="Freeform: Shape 4255">
              <a:extLst>
                <a:ext uri="{FF2B5EF4-FFF2-40B4-BE49-F238E27FC236}">
                  <a16:creationId xmlns:a16="http://schemas.microsoft.com/office/drawing/2014/main" id="{EDDCF5F4-CA05-4922-AF4B-F9629D6F3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57" name="Freeform: Shape 4256">
              <a:extLst>
                <a:ext uri="{FF2B5EF4-FFF2-40B4-BE49-F238E27FC236}">
                  <a16:creationId xmlns:a16="http://schemas.microsoft.com/office/drawing/2014/main" id="{09113CF3-AB25-42A2-8DE0-735C1F40C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4258" name="Freeform: Shape 4257">
              <a:extLst>
                <a:ext uri="{FF2B5EF4-FFF2-40B4-BE49-F238E27FC236}">
                  <a16:creationId xmlns:a16="http://schemas.microsoft.com/office/drawing/2014/main" id="{FB5092A3-B3FA-4AC8-82C3-FA386B848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59" name="Freeform: Shape 4258">
              <a:extLst>
                <a:ext uri="{FF2B5EF4-FFF2-40B4-BE49-F238E27FC236}">
                  <a16:creationId xmlns:a16="http://schemas.microsoft.com/office/drawing/2014/main" id="{08F8F5D2-8958-4ED5-94E8-B4AB9F442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4260" name="Freeform: Shape 4259">
              <a:extLst>
                <a:ext uri="{FF2B5EF4-FFF2-40B4-BE49-F238E27FC236}">
                  <a16:creationId xmlns:a16="http://schemas.microsoft.com/office/drawing/2014/main" id="{87D2E7CC-7DFE-42C8-9E78-44777D7B9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261" name="Freeform: Shape 4260">
              <a:extLst>
                <a:ext uri="{FF2B5EF4-FFF2-40B4-BE49-F238E27FC236}">
                  <a16:creationId xmlns:a16="http://schemas.microsoft.com/office/drawing/2014/main" id="{6E57A90F-A41A-4C97-8EA3-ADD911EDD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62" name="Freeform: Shape 4261">
              <a:extLst>
                <a:ext uri="{FF2B5EF4-FFF2-40B4-BE49-F238E27FC236}">
                  <a16:creationId xmlns:a16="http://schemas.microsoft.com/office/drawing/2014/main" id="{B9C217A0-4087-4422-8635-C74D0B13A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63" name="Freeform: Shape 4262">
              <a:extLst>
                <a:ext uri="{FF2B5EF4-FFF2-40B4-BE49-F238E27FC236}">
                  <a16:creationId xmlns:a16="http://schemas.microsoft.com/office/drawing/2014/main" id="{9C0E89CF-75CB-4D42-9E44-ADF284D84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64" name="Freeform: Shape 4263">
              <a:extLst>
                <a:ext uri="{FF2B5EF4-FFF2-40B4-BE49-F238E27FC236}">
                  <a16:creationId xmlns:a16="http://schemas.microsoft.com/office/drawing/2014/main" id="{5564F9F3-0D82-4874-9440-38F3AF917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65" name="Freeform: Shape 4264">
              <a:extLst>
                <a:ext uri="{FF2B5EF4-FFF2-40B4-BE49-F238E27FC236}">
                  <a16:creationId xmlns:a16="http://schemas.microsoft.com/office/drawing/2014/main" id="{8E318789-20ED-497A-AFEB-3280B07AB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66" name="Freeform: Shape 4265">
              <a:extLst>
                <a:ext uri="{FF2B5EF4-FFF2-40B4-BE49-F238E27FC236}">
                  <a16:creationId xmlns:a16="http://schemas.microsoft.com/office/drawing/2014/main" id="{F2256C04-2807-49A4-93C3-95542421D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267" name="Freeform: Shape 4266">
              <a:extLst>
                <a:ext uri="{FF2B5EF4-FFF2-40B4-BE49-F238E27FC236}">
                  <a16:creationId xmlns:a16="http://schemas.microsoft.com/office/drawing/2014/main" id="{14FBD6ED-2E68-4F38-BF88-DC75DAECA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68" name="Freeform: Shape 4267">
              <a:extLst>
                <a:ext uri="{FF2B5EF4-FFF2-40B4-BE49-F238E27FC236}">
                  <a16:creationId xmlns:a16="http://schemas.microsoft.com/office/drawing/2014/main" id="{AF7BF2B0-9477-4227-9CDB-98E8AF7C1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69" name="Freeform: Shape 4268">
              <a:extLst>
                <a:ext uri="{FF2B5EF4-FFF2-40B4-BE49-F238E27FC236}">
                  <a16:creationId xmlns:a16="http://schemas.microsoft.com/office/drawing/2014/main" id="{7B6B9DAA-B992-45AD-A992-9CDFB41B9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70" name="Freeform: Shape 4269">
              <a:extLst>
                <a:ext uri="{FF2B5EF4-FFF2-40B4-BE49-F238E27FC236}">
                  <a16:creationId xmlns:a16="http://schemas.microsoft.com/office/drawing/2014/main" id="{8DE418D1-D67F-4FD8-BA49-CC986A712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71" name="Freeform: Shape 4270">
              <a:extLst>
                <a:ext uri="{FF2B5EF4-FFF2-40B4-BE49-F238E27FC236}">
                  <a16:creationId xmlns:a16="http://schemas.microsoft.com/office/drawing/2014/main" id="{39AB1E1F-243A-489C-8753-69078993E9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72" name="Freeform: Shape 4271">
              <a:extLst>
                <a:ext uri="{FF2B5EF4-FFF2-40B4-BE49-F238E27FC236}">
                  <a16:creationId xmlns:a16="http://schemas.microsoft.com/office/drawing/2014/main" id="{F5E4BFF9-A8A8-4B08-AC59-228B81E02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73" name="Freeform: Shape 4272">
              <a:extLst>
                <a:ext uri="{FF2B5EF4-FFF2-40B4-BE49-F238E27FC236}">
                  <a16:creationId xmlns:a16="http://schemas.microsoft.com/office/drawing/2014/main" id="{D3D80DFA-96DF-4CD6-B136-557368FF3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74" name="Freeform: Shape 4273">
              <a:extLst>
                <a:ext uri="{FF2B5EF4-FFF2-40B4-BE49-F238E27FC236}">
                  <a16:creationId xmlns:a16="http://schemas.microsoft.com/office/drawing/2014/main" id="{1ED3E86E-8BEE-463D-A646-180ABD21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75" name="Freeform: Shape 4274">
              <a:extLst>
                <a:ext uri="{FF2B5EF4-FFF2-40B4-BE49-F238E27FC236}">
                  <a16:creationId xmlns:a16="http://schemas.microsoft.com/office/drawing/2014/main" id="{ADD483A5-049C-4EBA-B2D1-910117903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76" name="Freeform: Shape 4275">
              <a:extLst>
                <a:ext uri="{FF2B5EF4-FFF2-40B4-BE49-F238E27FC236}">
                  <a16:creationId xmlns:a16="http://schemas.microsoft.com/office/drawing/2014/main" id="{1116FEF0-D89A-43D8-B160-04E86A39F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77" name="Freeform: Shape 4276">
              <a:extLst>
                <a:ext uri="{FF2B5EF4-FFF2-40B4-BE49-F238E27FC236}">
                  <a16:creationId xmlns:a16="http://schemas.microsoft.com/office/drawing/2014/main" id="{517D6EEA-1BB1-4EC1-87B7-2CAFBE348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78" name="Freeform: Shape 4277">
              <a:extLst>
                <a:ext uri="{FF2B5EF4-FFF2-40B4-BE49-F238E27FC236}">
                  <a16:creationId xmlns:a16="http://schemas.microsoft.com/office/drawing/2014/main" id="{2EBD1224-D8F1-4976-BE1F-B4ABB071A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79" name="Freeform: Shape 4278">
              <a:extLst>
                <a:ext uri="{FF2B5EF4-FFF2-40B4-BE49-F238E27FC236}">
                  <a16:creationId xmlns:a16="http://schemas.microsoft.com/office/drawing/2014/main" id="{DEBB9B87-CACC-4819-BEFA-C8A0C1AF2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80" name="Freeform: Shape 4279">
              <a:extLst>
                <a:ext uri="{FF2B5EF4-FFF2-40B4-BE49-F238E27FC236}">
                  <a16:creationId xmlns:a16="http://schemas.microsoft.com/office/drawing/2014/main" id="{5259DF1F-DEAD-492D-AFEE-BA7BB1A7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81" name="Freeform: Shape 4280">
              <a:extLst>
                <a:ext uri="{FF2B5EF4-FFF2-40B4-BE49-F238E27FC236}">
                  <a16:creationId xmlns:a16="http://schemas.microsoft.com/office/drawing/2014/main" id="{D3573A36-F1A6-4532-829C-AE49B7CE2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82" name="Freeform: Shape 4281">
              <a:extLst>
                <a:ext uri="{FF2B5EF4-FFF2-40B4-BE49-F238E27FC236}">
                  <a16:creationId xmlns:a16="http://schemas.microsoft.com/office/drawing/2014/main" id="{F1A8D26A-350C-45FE-AA87-4AC5C0568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83" name="Freeform: Shape 4282">
              <a:extLst>
                <a:ext uri="{FF2B5EF4-FFF2-40B4-BE49-F238E27FC236}">
                  <a16:creationId xmlns:a16="http://schemas.microsoft.com/office/drawing/2014/main" id="{5044A982-3E0F-4D17-9104-27E2D2D2F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84" name="Freeform: Shape 4283">
              <a:extLst>
                <a:ext uri="{FF2B5EF4-FFF2-40B4-BE49-F238E27FC236}">
                  <a16:creationId xmlns:a16="http://schemas.microsoft.com/office/drawing/2014/main" id="{68EB580A-7544-41A1-AE10-5C52B00FB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85" name="Freeform: Shape 4284">
              <a:extLst>
                <a:ext uri="{FF2B5EF4-FFF2-40B4-BE49-F238E27FC236}">
                  <a16:creationId xmlns:a16="http://schemas.microsoft.com/office/drawing/2014/main" id="{65DBF4F2-4158-4DA7-AF14-7F9DDF07BF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86" name="Freeform: Shape 4285">
              <a:extLst>
                <a:ext uri="{FF2B5EF4-FFF2-40B4-BE49-F238E27FC236}">
                  <a16:creationId xmlns:a16="http://schemas.microsoft.com/office/drawing/2014/main" id="{F43513B1-0D48-4482-AA4E-2046DE585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87" name="Freeform: Shape 4286">
              <a:extLst>
                <a:ext uri="{FF2B5EF4-FFF2-40B4-BE49-F238E27FC236}">
                  <a16:creationId xmlns:a16="http://schemas.microsoft.com/office/drawing/2014/main" id="{AC04BF60-8F64-4663-A8B4-D8BC1943B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288" name="Freeform: Shape 4287">
              <a:extLst>
                <a:ext uri="{FF2B5EF4-FFF2-40B4-BE49-F238E27FC236}">
                  <a16:creationId xmlns:a16="http://schemas.microsoft.com/office/drawing/2014/main" id="{1B9A4999-4058-4260-B3D7-A8B6C1361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89" name="Freeform: Shape 4288">
              <a:extLst>
                <a:ext uri="{FF2B5EF4-FFF2-40B4-BE49-F238E27FC236}">
                  <a16:creationId xmlns:a16="http://schemas.microsoft.com/office/drawing/2014/main" id="{99FCBE72-DC7B-42FD-B59A-E1714802E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290" name="Freeform: Shape 4289">
              <a:extLst>
                <a:ext uri="{FF2B5EF4-FFF2-40B4-BE49-F238E27FC236}">
                  <a16:creationId xmlns:a16="http://schemas.microsoft.com/office/drawing/2014/main" id="{2FC3A23A-4EDB-4DD4-B293-746E0255A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8" name="Content Placeholder 7">
            <a:extLst>
              <a:ext uri="{FF2B5EF4-FFF2-40B4-BE49-F238E27FC236}">
                <a16:creationId xmlns:a16="http://schemas.microsoft.com/office/drawing/2014/main" id="{6175CAF2-296C-1B7E-3E42-BB5DC3544C9F}"/>
              </a:ext>
            </a:extLst>
          </p:cNvPr>
          <p:cNvSpPr>
            <a:spLocks noGrp="1"/>
          </p:cNvSpPr>
          <p:nvPr>
            <p:ph idx="1"/>
          </p:nvPr>
        </p:nvSpPr>
        <p:spPr>
          <a:xfrm>
            <a:off x="6073736" y="659388"/>
            <a:ext cx="5796731" cy="5398278"/>
          </a:xfrm>
        </p:spPr>
        <p:txBody>
          <a:bodyPr anchor="t">
            <a:normAutofit fontScale="85000" lnSpcReduction="10000"/>
          </a:bodyPr>
          <a:lstStyle/>
          <a:p>
            <a:pPr marL="0" indent="0">
              <a:buNone/>
            </a:pPr>
            <a:r>
              <a:rPr lang="en-US" dirty="0">
                <a:solidFill>
                  <a:schemeClr val="bg1"/>
                </a:solidFill>
              </a:rPr>
              <a:t>Stage 5, Succession Planning provides guidance and advice on how to engage highly skilled, experienced employees that are reaching the end of their careers and are looking forward to retirement, whose experience and knowledge may be leveraged to help lesser experienced employees with their upward mobility.  </a:t>
            </a:r>
          </a:p>
          <a:p>
            <a:pPr marL="0" indent="0">
              <a:buNone/>
            </a:pPr>
            <a:endParaRPr lang="en-US" dirty="0">
              <a:solidFill>
                <a:schemeClr val="bg1"/>
              </a:solidFill>
            </a:endParaRPr>
          </a:p>
          <a:p>
            <a:pPr marL="0" indent="0">
              <a:buNone/>
            </a:pPr>
            <a:r>
              <a:rPr lang="en-US" dirty="0">
                <a:solidFill>
                  <a:schemeClr val="bg1"/>
                </a:solidFill>
              </a:rPr>
              <a:t>Stage 5 provides guidance on how to use those employees to develop others.  Additionally, advice on how to plan and develop our future leaders is provided.   </a:t>
            </a:r>
          </a:p>
          <a:p>
            <a:pPr marL="0" indent="0">
              <a:buNone/>
            </a:pPr>
            <a:endParaRPr lang="en-US" sz="2700" dirty="0">
              <a:solidFill>
                <a:schemeClr val="bg1"/>
              </a:solidFill>
            </a:endParaRPr>
          </a:p>
        </p:txBody>
      </p:sp>
      <p:sp>
        <p:nvSpPr>
          <p:cNvPr id="5" name="Footer Placeholder 4"/>
          <p:cNvSpPr>
            <a:spLocks noGrp="1"/>
          </p:cNvSpPr>
          <p:nvPr>
            <p:ph type="ftr" sz="quarter" idx="3"/>
          </p:nvPr>
        </p:nvSpPr>
        <p:spPr>
          <a:xfrm>
            <a:off x="4038600" y="6356350"/>
            <a:ext cx="4114800" cy="365125"/>
          </a:xfrm>
        </p:spPr>
        <p:txBody>
          <a:bodyPr>
            <a:normAutofit fontScale="77500" lnSpcReduction="20000"/>
          </a:bodyPr>
          <a:lstStyle/>
          <a:p>
            <a:pPr>
              <a:lnSpc>
                <a:spcPct val="90000"/>
              </a:lnSpc>
              <a:spcAft>
                <a:spcPts val="600"/>
              </a:spcAft>
            </a:pPr>
            <a:r>
              <a:rPr lang="es-MX" sz="1400" dirty="0"/>
              <a:t> </a:t>
            </a:r>
            <a:r>
              <a:rPr lang="en-US" sz="1400" dirty="0"/>
              <a:t>Project 5-9055-01 5 Stage Model STIC Council Update 07-25-2023</a:t>
            </a:r>
          </a:p>
          <a:p>
            <a:pPr>
              <a:lnSpc>
                <a:spcPct val="90000"/>
              </a:lnSpc>
              <a:spcAft>
                <a:spcPts val="600"/>
              </a:spcAft>
            </a:pPr>
            <a:endParaRPr lang="es-MX" sz="1400" dirty="0"/>
          </a:p>
          <a:p>
            <a:pPr lvl="0">
              <a:lnSpc>
                <a:spcPct val="90000"/>
              </a:lnSpc>
              <a:spcAft>
                <a:spcPts val="600"/>
              </a:spcAft>
            </a:pPr>
            <a:endParaRPr lang="es-MX" sz="1400" dirty="0"/>
          </a:p>
        </p:txBody>
      </p:sp>
      <p:sp>
        <p:nvSpPr>
          <p:cNvPr id="4" name="Slide Number Placeholder 3"/>
          <p:cNvSpPr>
            <a:spLocks noGrp="1"/>
          </p:cNvSpPr>
          <p:nvPr>
            <p:ph type="sldNum" sz="quarter" idx="4"/>
          </p:nvPr>
        </p:nvSpPr>
        <p:spPr>
          <a:xfrm>
            <a:off x="8610600" y="6356350"/>
            <a:ext cx="2743200" cy="365125"/>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916F867E-1D9A-4C66-8751-5DA81827F39F}" type="slidenum">
              <a:rPr kumimoji="0" lang="ro-RO" sz="1300" b="1" i="0" u="none" strike="noStrike" kern="1200" cap="none" spc="0" normalizeH="0" baseline="0" noProof="0">
                <a:ln>
                  <a:noFill/>
                </a:ln>
                <a:effectLst/>
                <a:uLnTx/>
                <a:uFillTx/>
                <a:latin typeface="Calibri" panose="020F0502020204030204"/>
                <a:ea typeface="+mn-ea"/>
                <a:cs typeface="+mn-cs"/>
              </a:rPr>
              <a:pPr marL="0" marR="0" lvl="0" indent="0" defTabSz="914400" rtl="0" eaLnBrk="1" fontAlgn="auto" latinLnBrk="0" hangingPunct="1">
                <a:lnSpc>
                  <a:spcPct val="90000"/>
                </a:lnSpc>
                <a:spcBef>
                  <a:spcPts val="0"/>
                </a:spcBef>
                <a:spcAft>
                  <a:spcPts val="600"/>
                </a:spcAft>
                <a:buClrTx/>
                <a:buSzTx/>
                <a:buFontTx/>
                <a:buNone/>
                <a:tabLst/>
                <a:defRPr/>
              </a:pPr>
              <a:t>59</a:t>
            </a:fld>
            <a:endParaRPr kumimoji="0" lang="ro-RO" sz="1300" b="1"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732271015"/>
      </p:ext>
    </p:extLst>
  </p:cSld>
  <p:clrMapOvr>
    <a:masterClrMapping/>
  </p:clrMapOvr>
  <p:transition spd="slow" advClick="0"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Object 60" hidden="1"/>
          <p:cNvGraphicFramePr>
            <a:graphicFrameLocks/>
          </p:cNvGraphicFramePr>
          <p:nvPr>
            <p:custDataLst>
              <p:tags r:id="rId1"/>
            </p:custDataLst>
          </p:nvPr>
        </p:nvGraphicFramePr>
        <p:xfrm>
          <a:off x="1524000" y="2"/>
          <a:ext cx="158750" cy="158751"/>
        </p:xfrm>
        <a:graphic>
          <a:graphicData uri="http://schemas.openxmlformats.org/presentationml/2006/ole">
            <mc:AlternateContent xmlns:mc="http://schemas.openxmlformats.org/markup-compatibility/2006">
              <mc:Choice xmlns:v="urn:schemas-microsoft-com:vml" Requires="v">
                <p:oleObj name="think-cell Slide" r:id="rId11" imgW="0" imgH="0" progId="">
                  <p:embed/>
                </p:oleObj>
              </mc:Choice>
              <mc:Fallback>
                <p:oleObj name="think-cell Slide" r:id="rId11" imgW="0" imgH="0" progId="">
                  <p:embed/>
                  <p:pic>
                    <p:nvPicPr>
                      <p:cNvPr id="61" name="Object 60"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2"/>
                        <a:ext cx="158750"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itle 4"/>
          <p:cNvSpPr>
            <a:spLocks noGrp="1"/>
          </p:cNvSpPr>
          <p:nvPr>
            <p:ph type="title"/>
            <p:custDataLst>
              <p:tags r:id="rId2"/>
            </p:custDataLst>
          </p:nvPr>
        </p:nvSpPr>
        <p:spPr>
          <a:xfrm>
            <a:off x="1780033" y="109728"/>
            <a:ext cx="8353425" cy="400110"/>
          </a:xfrm>
        </p:spPr>
        <p:txBody>
          <a:bodyPr/>
          <a:lstStyle/>
          <a:p>
            <a:r>
              <a:rPr lang="en-US" dirty="0" err="1"/>
              <a:t>TxSTIC</a:t>
            </a:r>
            <a:r>
              <a:rPr lang="en-US" dirty="0"/>
              <a:t> Meeting Agenda</a:t>
            </a:r>
          </a:p>
        </p:txBody>
      </p:sp>
      <p:sp>
        <p:nvSpPr>
          <p:cNvPr id="9" name="Rectangle 8"/>
          <p:cNvSpPr/>
          <p:nvPr>
            <p:custDataLst>
              <p:tags r:id="rId3"/>
            </p:custDataLst>
          </p:nvPr>
        </p:nvSpPr>
        <p:spPr bwMode="auto">
          <a:xfrm rot="10800000" flipH="1" flipV="1">
            <a:off x="2000245" y="758327"/>
            <a:ext cx="7219957" cy="585216"/>
          </a:xfrm>
          <a:prstGeom prst="rect">
            <a:avLst/>
          </a:prstGeom>
          <a:gradFill flip="none" rotWithShape="1">
            <a:gsLst>
              <a:gs pos="0">
                <a:schemeClr val="bg1">
                  <a:lumMod val="91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100584" rIns="45720" bIns="45720" numCol="1" anchor="t"/>
          <a:lstStyle/>
          <a:p>
            <a:pPr>
              <a:lnSpc>
                <a:spcPct val="120000"/>
              </a:lnSpc>
              <a:spcBef>
                <a:spcPct val="20000"/>
              </a:spcBef>
              <a:spcAft>
                <a:spcPts val="400"/>
              </a:spcAft>
              <a:buClr>
                <a:srgbClr val="B51821"/>
              </a:buClr>
              <a:buSzPct val="100000"/>
              <a:defRPr/>
            </a:pPr>
            <a:r>
              <a:rPr lang="en-US" sz="1600" dirty="0">
                <a:solidFill>
                  <a:prstClr val="black"/>
                </a:solidFill>
                <a:latin typeface="Franklin Gothic Book" pitchFamily="34" charset="0"/>
              </a:rPr>
              <a:t>Council Roundtable</a:t>
            </a:r>
          </a:p>
        </p:txBody>
      </p:sp>
      <p:sp>
        <p:nvSpPr>
          <p:cNvPr id="47" name="Rectangle 46"/>
          <p:cNvSpPr/>
          <p:nvPr>
            <p:custDataLst>
              <p:tags r:id="rId4"/>
            </p:custDataLst>
          </p:nvPr>
        </p:nvSpPr>
        <p:spPr bwMode="auto">
          <a:xfrm rot="10800000" flipH="1" flipV="1">
            <a:off x="2008981" y="1467337"/>
            <a:ext cx="7219957" cy="585216"/>
          </a:xfrm>
          <a:prstGeom prst="rect">
            <a:avLst/>
          </a:prstGeom>
          <a:gradFill flip="none" rotWithShape="1">
            <a:gsLst>
              <a:gs pos="0">
                <a:schemeClr val="bg1">
                  <a:lumMod val="92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100584" rIns="45720" bIns="45720" numCol="1" anchor="t"/>
          <a:lstStyle/>
          <a:p>
            <a:pPr>
              <a:lnSpc>
                <a:spcPct val="120000"/>
              </a:lnSpc>
              <a:spcBef>
                <a:spcPct val="20000"/>
              </a:spcBef>
              <a:spcAft>
                <a:spcPts val="400"/>
              </a:spcAft>
              <a:buClr>
                <a:srgbClr val="B51821"/>
              </a:buClr>
              <a:buSzPct val="100000"/>
              <a:defRPr/>
            </a:pPr>
            <a:r>
              <a:rPr lang="en-US" sz="1600" dirty="0">
                <a:solidFill>
                  <a:prstClr val="black"/>
                </a:solidFill>
                <a:latin typeface="Franklin Gothic Book" pitchFamily="34" charset="0"/>
              </a:rPr>
              <a:t>Closing Remarks</a:t>
            </a:r>
          </a:p>
        </p:txBody>
      </p:sp>
      <p:sp>
        <p:nvSpPr>
          <p:cNvPr id="56" name="Rectangle 55"/>
          <p:cNvSpPr/>
          <p:nvPr>
            <p:custDataLst>
              <p:tags r:id="rId5"/>
            </p:custDataLst>
          </p:nvPr>
        </p:nvSpPr>
        <p:spPr bwMode="auto">
          <a:xfrm rot="10800000" flipH="1" flipV="1">
            <a:off x="2012947" y="2164201"/>
            <a:ext cx="7219957" cy="585216"/>
          </a:xfrm>
          <a:prstGeom prst="rect">
            <a:avLst/>
          </a:prstGeom>
          <a:gradFill flip="none" rotWithShape="1">
            <a:gsLst>
              <a:gs pos="0">
                <a:schemeClr val="bg1">
                  <a:lumMod val="89000"/>
                  <a:alpha val="0"/>
                </a:schemeClr>
              </a:gs>
              <a:gs pos="100000">
                <a:schemeClr val="bg1">
                  <a:lumMod val="75000"/>
                  <a:alpha val="70000"/>
                </a:schemeClr>
              </a:gs>
            </a:gsLst>
            <a:lin ang="6600000" scaled="0"/>
            <a:tileRect/>
          </a:gradFill>
          <a:ln w="9525" cap="flat" cmpd="sng" algn="ctr">
            <a:noFill/>
            <a:prstDash val="solid"/>
            <a:round/>
            <a:headEnd type="none" w="med" len="med"/>
            <a:tailEnd type="none" w="med" len="med"/>
          </a:ln>
          <a:effectLst/>
        </p:spPr>
        <p:txBody>
          <a:bodyPr vert="horz" lIns="457200" tIns="100584" rIns="45720" bIns="45720" numCol="1" anchor="t"/>
          <a:lstStyle/>
          <a:p>
            <a:pPr>
              <a:lnSpc>
                <a:spcPct val="120000"/>
              </a:lnSpc>
              <a:spcBef>
                <a:spcPct val="20000"/>
              </a:spcBef>
              <a:spcAft>
                <a:spcPts val="400"/>
              </a:spcAft>
              <a:buClr>
                <a:srgbClr val="B51821"/>
              </a:buClr>
              <a:buSzPct val="100000"/>
              <a:defRPr/>
            </a:pPr>
            <a:r>
              <a:rPr lang="en-US" sz="1600" dirty="0">
                <a:solidFill>
                  <a:prstClr val="black"/>
                </a:solidFill>
                <a:latin typeface="Franklin Gothic Book" pitchFamily="34" charset="0"/>
              </a:rPr>
              <a:t>Adjourn</a:t>
            </a:r>
          </a:p>
        </p:txBody>
      </p:sp>
      <p:grpSp>
        <p:nvGrpSpPr>
          <p:cNvPr id="11" name="Group 10">
            <a:extLst>
              <a:ext uri="{FF2B5EF4-FFF2-40B4-BE49-F238E27FC236}">
                <a16:creationId xmlns:a16="http://schemas.microsoft.com/office/drawing/2014/main" id="{DE8D392F-057A-45E3-AF6C-8F77B0343040}"/>
              </a:ext>
            </a:extLst>
          </p:cNvPr>
          <p:cNvGrpSpPr/>
          <p:nvPr/>
        </p:nvGrpSpPr>
        <p:grpSpPr>
          <a:xfrm>
            <a:off x="1864510" y="758327"/>
            <a:ext cx="534388" cy="581710"/>
            <a:chOff x="331788" y="1066116"/>
            <a:chExt cx="534388" cy="581710"/>
          </a:xfrm>
        </p:grpSpPr>
        <p:sp>
          <p:nvSpPr>
            <p:cNvPr id="32" name="Isosceles Triangle 31"/>
            <p:cNvSpPr/>
            <p:nvPr/>
          </p:nvSpPr>
          <p:spPr>
            <a:xfrm rot="10800000">
              <a:off x="331788" y="1531143"/>
              <a:ext cx="134932" cy="116683"/>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a:solidFill>
                  <a:schemeClr val="lt1"/>
                </a:solidFill>
                <a:latin typeface="Arial" pitchFamily="34" charset="0"/>
                <a:ea typeface="+mn-ea"/>
                <a:cs typeface="Arial" pitchFamily="34" charset="0"/>
              </a:endParaRPr>
            </a:p>
          </p:txBody>
        </p:sp>
        <p:sp>
          <p:nvSpPr>
            <p:cNvPr id="10" name="Freeform 12"/>
            <p:cNvSpPr>
              <a:spLocks/>
            </p:cNvSpPr>
            <p:nvPr>
              <p:custDataLst>
                <p:tags r:id="rId8"/>
              </p:custDataLst>
            </p:nvPr>
          </p:nvSpPr>
          <p:spPr bwMode="auto">
            <a:xfrm rot="10800000" flipH="1" flipV="1">
              <a:off x="333376" y="1066116"/>
              <a:ext cx="532800" cy="473056"/>
            </a:xfrm>
            <a:prstGeom prst="homePlate">
              <a:avLst>
                <a:gd name="adj" fmla="val 28337"/>
              </a:avLst>
            </a:prstGeom>
            <a:solidFill>
              <a:srgbClr val="0F385A"/>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600" dirty="0">
                  <a:solidFill>
                    <a:prstClr val="white"/>
                  </a:solidFill>
                  <a:latin typeface="Franklin Gothic Demi" panose="020B0703020102020204" pitchFamily="34" charset="0"/>
                </a:rPr>
                <a:t>9</a:t>
              </a:r>
            </a:p>
          </p:txBody>
        </p:sp>
      </p:grpSp>
      <p:grpSp>
        <p:nvGrpSpPr>
          <p:cNvPr id="8" name="Group 7">
            <a:extLst>
              <a:ext uri="{FF2B5EF4-FFF2-40B4-BE49-F238E27FC236}">
                <a16:creationId xmlns:a16="http://schemas.microsoft.com/office/drawing/2014/main" id="{8D7E882D-21C8-4290-91D1-0026D4C8858E}"/>
              </a:ext>
            </a:extLst>
          </p:cNvPr>
          <p:cNvGrpSpPr/>
          <p:nvPr/>
        </p:nvGrpSpPr>
        <p:grpSpPr>
          <a:xfrm>
            <a:off x="1874051" y="1467337"/>
            <a:ext cx="534388" cy="583828"/>
            <a:chOff x="331788" y="1733131"/>
            <a:chExt cx="534388" cy="583828"/>
          </a:xfrm>
        </p:grpSpPr>
        <p:sp>
          <p:nvSpPr>
            <p:cNvPr id="33" name="Isosceles Triangle 32"/>
            <p:cNvSpPr/>
            <p:nvPr/>
          </p:nvSpPr>
          <p:spPr>
            <a:xfrm rot="10800000">
              <a:off x="331788" y="2200276"/>
              <a:ext cx="134932" cy="116683"/>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a:solidFill>
                  <a:schemeClr val="lt1"/>
                </a:solidFill>
                <a:latin typeface="Arial" pitchFamily="34" charset="0"/>
                <a:ea typeface="+mn-ea"/>
                <a:cs typeface="Arial" pitchFamily="34" charset="0"/>
              </a:endParaRPr>
            </a:p>
          </p:txBody>
        </p:sp>
        <p:sp>
          <p:nvSpPr>
            <p:cNvPr id="66" name="Freeform 12"/>
            <p:cNvSpPr>
              <a:spLocks/>
            </p:cNvSpPr>
            <p:nvPr>
              <p:custDataLst>
                <p:tags r:id="rId7"/>
              </p:custDataLst>
            </p:nvPr>
          </p:nvSpPr>
          <p:spPr bwMode="auto">
            <a:xfrm rot="10800000" flipH="1" flipV="1">
              <a:off x="333376" y="1733131"/>
              <a:ext cx="532800" cy="473056"/>
            </a:xfrm>
            <a:prstGeom prst="homePlate">
              <a:avLst>
                <a:gd name="adj" fmla="val 28337"/>
              </a:avLst>
            </a:prstGeom>
            <a:solidFill>
              <a:srgbClr val="0F385A"/>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600" dirty="0">
                  <a:solidFill>
                    <a:prstClr val="white"/>
                  </a:solidFill>
                  <a:latin typeface="Franklin Gothic Demi" panose="020B0703020102020204" pitchFamily="34" charset="0"/>
                </a:rPr>
                <a:t>10</a:t>
              </a:r>
            </a:p>
          </p:txBody>
        </p:sp>
      </p:grpSp>
      <p:grpSp>
        <p:nvGrpSpPr>
          <p:cNvPr id="7" name="Group 6">
            <a:extLst>
              <a:ext uri="{FF2B5EF4-FFF2-40B4-BE49-F238E27FC236}">
                <a16:creationId xmlns:a16="http://schemas.microsoft.com/office/drawing/2014/main" id="{F5196D99-5736-486A-A3F6-80F7352A9EA8}"/>
              </a:ext>
            </a:extLst>
          </p:cNvPr>
          <p:cNvGrpSpPr/>
          <p:nvPr/>
        </p:nvGrpSpPr>
        <p:grpSpPr>
          <a:xfrm>
            <a:off x="1877213" y="2164201"/>
            <a:ext cx="534387" cy="586418"/>
            <a:chOff x="331788" y="2400147"/>
            <a:chExt cx="534387" cy="586418"/>
          </a:xfrm>
        </p:grpSpPr>
        <p:sp>
          <p:nvSpPr>
            <p:cNvPr id="34" name="Isosceles Triangle 33"/>
            <p:cNvSpPr/>
            <p:nvPr/>
          </p:nvSpPr>
          <p:spPr>
            <a:xfrm rot="10800000">
              <a:off x="331788" y="2869882"/>
              <a:ext cx="134932" cy="116683"/>
            </a:xfrm>
            <a:prstGeom prst="triangle">
              <a:avLst>
                <a:gd name="adj" fmla="val 0"/>
              </a:avLst>
            </a:prstGeom>
            <a:solidFill>
              <a:srgbClr val="899BAD"/>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a:solidFill>
                  <a:schemeClr val="lt1"/>
                </a:solidFill>
                <a:latin typeface="Arial" pitchFamily="34" charset="0"/>
                <a:ea typeface="+mn-ea"/>
                <a:cs typeface="Arial" pitchFamily="34" charset="0"/>
              </a:endParaRPr>
            </a:p>
          </p:txBody>
        </p:sp>
        <p:sp>
          <p:nvSpPr>
            <p:cNvPr id="67" name="Freeform 12"/>
            <p:cNvSpPr>
              <a:spLocks/>
            </p:cNvSpPr>
            <p:nvPr>
              <p:custDataLst>
                <p:tags r:id="rId6"/>
              </p:custDataLst>
            </p:nvPr>
          </p:nvSpPr>
          <p:spPr bwMode="auto">
            <a:xfrm rot="10800000" flipH="1" flipV="1">
              <a:off x="333375" y="2400147"/>
              <a:ext cx="532800" cy="473056"/>
            </a:xfrm>
            <a:prstGeom prst="homePlate">
              <a:avLst>
                <a:gd name="adj" fmla="val 28337"/>
              </a:avLst>
            </a:prstGeom>
            <a:solidFill>
              <a:srgbClr val="0F385A"/>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sz="1600" dirty="0">
                  <a:solidFill>
                    <a:prstClr val="white"/>
                  </a:solidFill>
                  <a:latin typeface="Franklin Gothic Demi" panose="020B0703020102020204" pitchFamily="34" charset="0"/>
                </a:rPr>
                <a:t>11</a:t>
              </a:r>
            </a:p>
          </p:txBody>
        </p:sp>
      </p:grpSp>
    </p:spTree>
    <p:extLst>
      <p:ext uri="{BB962C8B-B14F-4D97-AF65-F5344CB8AC3E}">
        <p14:creationId xmlns:p14="http://schemas.microsoft.com/office/powerpoint/2010/main" val="389836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s-MX" sz="1200" dirty="0"/>
              <a:t> </a:t>
            </a:r>
            <a:r>
              <a:rPr lang="en-US" sz="1200" dirty="0"/>
              <a:t>Project 5-9055-01 5 Stage Model STIC Council Update 07-25-2023</a:t>
            </a:r>
          </a:p>
          <a:p>
            <a:endParaRPr lang="es-MX" sz="1200" dirty="0"/>
          </a:p>
          <a:p>
            <a:pPr lvl="0"/>
            <a:endParaRPr lang="es-MX" sz="1200" dirty="0">
              <a:solidFill>
                <a:prstClr val="white"/>
              </a:solidFill>
            </a:endParaRPr>
          </a:p>
        </p:txBody>
      </p:sp>
      <p:sp>
        <p:nvSpPr>
          <p:cNvPr id="3" name="TextBox 2">
            <a:extLst>
              <a:ext uri="{FF2B5EF4-FFF2-40B4-BE49-F238E27FC236}">
                <a16:creationId xmlns:a16="http://schemas.microsoft.com/office/drawing/2014/main" id="{3CD70644-EE67-9ED1-10F6-CB8C9B27FADA}"/>
              </a:ext>
            </a:extLst>
          </p:cNvPr>
          <p:cNvSpPr txBox="1"/>
          <p:nvPr/>
        </p:nvSpPr>
        <p:spPr>
          <a:xfrm>
            <a:off x="399495" y="712679"/>
            <a:ext cx="11407806" cy="5539978"/>
          </a:xfrm>
          <a:prstGeom prst="rect">
            <a:avLst/>
          </a:prstGeom>
          <a:noFill/>
        </p:spPr>
        <p:txBody>
          <a:bodyPr wrap="square">
            <a:spAutoFit/>
          </a:bodyPr>
          <a:lstStyle/>
          <a:p>
            <a:pPr>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8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S</a:t>
            </a:r>
            <a:r>
              <a:rPr lang="en-US" sz="2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uccession Planning </a:t>
            </a: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pc="-15" dirty="0">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cs typeface="Arial" panose="020B0604020202020204" pitchFamily="34" charset="0"/>
              </a:rPr>
              <a:t>Many in public sector employment believe that succession planning is an activity that is optional for their business.  This is not true.  While public sector employment is set up for a competitive hire system, succession planning should be a routine that cities and counties should strongly consider using.  </a:t>
            </a: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endParaRPr lang="en-US" sz="2200" spc="-15" dirty="0">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cs typeface="Arial" panose="020B0604020202020204" pitchFamily="34" charset="0"/>
              </a:rPr>
              <a:t>Succession planning in the public sector means assessing your individual employees’ potential, strengthening your talent pipeline by making your organization one people want to work at, recruiting in new and innovative ways, creating leaders at all levels, developing employees, and continuously planning succession for all key positions. </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cs typeface="Arial" panose="020B0604020202020204" pitchFamily="34" charset="0"/>
              </a:rPr>
              <a:t> </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200" spc="-15" dirty="0">
                <a:effectLst/>
                <a:latin typeface="Arial" panose="020B0604020202020204" pitchFamily="34" charset="0"/>
                <a:ea typeface="Times New Roman" panose="02020603050405020304" pitchFamily="18" charset="0"/>
                <a:cs typeface="Arial" panose="020B0604020202020204" pitchFamily="34" charset="0"/>
              </a:rPr>
              <a:t>If you choose to refrain from engaging in some form of succession planning, the legacy you leave behind could be one that others do not appreciate having to identify and train new talent.  Leave behind a great legacy that future generations of management and workers will remember in your organization. </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3132481"/>
      </p:ext>
    </p:extLst>
  </p:cSld>
  <p:clrMapOvr>
    <a:masterClrMapping/>
  </p:clrMapOvr>
  <p:transition spd="slow" advClick="0" advTm="5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n-US" sz="1200" dirty="0"/>
              <a:t>Project 5-9055-01 5 Stage Model STIC Council Update 07-25-2023</a:t>
            </a:r>
          </a:p>
          <a:p>
            <a:endParaRPr lang="es-MX" sz="1200" dirty="0"/>
          </a:p>
          <a:p>
            <a:pPr lvl="0"/>
            <a:endParaRPr lang="es-MX" sz="1200" dirty="0">
              <a:solidFill>
                <a:prstClr val="white"/>
              </a:solidFill>
            </a:endParaRPr>
          </a:p>
        </p:txBody>
      </p:sp>
      <p:sp>
        <p:nvSpPr>
          <p:cNvPr id="7" name="Content Placeholder 6">
            <a:extLst>
              <a:ext uri="{FF2B5EF4-FFF2-40B4-BE49-F238E27FC236}">
                <a16:creationId xmlns:a16="http://schemas.microsoft.com/office/drawing/2014/main" id="{27D5FCF2-EE1C-94A0-4E0C-4DC1C703EFE4}"/>
              </a:ext>
            </a:extLst>
          </p:cNvPr>
          <p:cNvSpPr>
            <a:spLocks noGrp="1"/>
          </p:cNvSpPr>
          <p:nvPr>
            <p:ph idx="1"/>
          </p:nvPr>
        </p:nvSpPr>
        <p:spPr>
          <a:xfrm>
            <a:off x="6096000" y="1463705"/>
            <a:ext cx="5551503" cy="3930589"/>
          </a:xfrm>
        </p:spPr>
        <p:txBody>
          <a:bodyPr/>
          <a:lstStyle/>
          <a:p>
            <a:pPr marL="0" indent="0">
              <a:buNone/>
            </a:pPr>
            <a:r>
              <a:rPr lang="en-US" dirty="0"/>
              <a:t>The Guide provides a step-by-step process and suggestions for your organization on implementing and maintaining a succession planning program compliant with state and federal laws. </a:t>
            </a:r>
          </a:p>
        </p:txBody>
      </p:sp>
      <p:graphicFrame>
        <p:nvGraphicFramePr>
          <p:cNvPr id="9" name="Diagram 8">
            <a:extLst>
              <a:ext uri="{FF2B5EF4-FFF2-40B4-BE49-F238E27FC236}">
                <a16:creationId xmlns:a16="http://schemas.microsoft.com/office/drawing/2014/main" id="{317D6FE5-A4AA-BCBD-EAA3-3DFD372FBC65}"/>
              </a:ext>
            </a:extLst>
          </p:cNvPr>
          <p:cNvGraphicFramePr/>
          <p:nvPr/>
        </p:nvGraphicFramePr>
        <p:xfrm>
          <a:off x="387386" y="874883"/>
          <a:ext cx="5099013" cy="5055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9091670"/>
      </p:ext>
    </p:extLst>
  </p:cSld>
  <p:clrMapOvr>
    <a:masterClrMapping/>
  </p:clrMapOvr>
  <p:transition spd="slow" advClick="0" advTm="5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14854" y="6391351"/>
            <a:ext cx="4436979" cy="365125"/>
          </a:xfrm>
        </p:spPr>
        <p:txBody>
          <a:bodyPr/>
          <a:lstStyle/>
          <a:p>
            <a:r>
              <a:rPr lang="es-MX" sz="1200" dirty="0"/>
              <a:t> </a:t>
            </a:r>
            <a:r>
              <a:rPr lang="en-US" sz="1200" dirty="0"/>
              <a:t>Project 5-9055-01 5 Stage Model STIC Council Update 07-25-2023</a:t>
            </a:r>
            <a:endParaRPr lang="es-MX" sz="1200" dirty="0"/>
          </a:p>
          <a:p>
            <a:pPr lvl="0"/>
            <a:endParaRPr lang="es-MX" sz="1200" dirty="0">
              <a:solidFill>
                <a:prstClr val="white"/>
              </a:solidFill>
            </a:endParaRPr>
          </a:p>
        </p:txBody>
      </p:sp>
      <p:pic>
        <p:nvPicPr>
          <p:cNvPr id="2050" name="Picture 2" descr="See the source image">
            <a:extLst>
              <a:ext uri="{FF2B5EF4-FFF2-40B4-BE49-F238E27FC236}">
                <a16:creationId xmlns:a16="http://schemas.microsoft.com/office/drawing/2014/main" id="{C8B643A7-0EAA-48DD-4E62-F4E04CBD4D3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61243" y="884670"/>
            <a:ext cx="7269513" cy="508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058775"/>
      </p:ext>
    </p:extLst>
  </p:cSld>
  <p:clrMapOvr>
    <a:masterClrMapping/>
  </p:clrMapOvr>
  <p:transition spd="slow" advClick="0" advTm="5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457" y="1562978"/>
            <a:ext cx="10974587" cy="4351338"/>
          </a:xfrm>
        </p:spPr>
        <p:txBody>
          <a:bodyPr>
            <a:normAutofit/>
          </a:bodyPr>
          <a:lstStyle/>
          <a:p>
            <a:pPr marL="0" indent="0">
              <a:buNone/>
            </a:pPr>
            <a:endParaRPr lang="en-US" b="1" dirty="0"/>
          </a:p>
          <a:p>
            <a:pPr marL="0" indent="0">
              <a:buNone/>
            </a:pPr>
            <a:r>
              <a:rPr lang="en-US" sz="5100" b="1" dirty="0"/>
              <a:t>Ray L. Belk   SPHR, SHRM-SCP, PMP®</a:t>
            </a:r>
          </a:p>
          <a:p>
            <a:pPr marL="0" indent="0">
              <a:buNone/>
            </a:pPr>
            <a:r>
              <a:rPr lang="en-US" sz="4600" dirty="0"/>
              <a:t>TxLTAP Consultant </a:t>
            </a:r>
          </a:p>
          <a:p>
            <a:pPr marL="0" indent="0">
              <a:buNone/>
            </a:pPr>
            <a:r>
              <a:rPr lang="en-US" sz="4600" dirty="0">
                <a:hlinkClick r:id="rId3"/>
              </a:rPr>
              <a:t>Raymond.Belk@uta.edu</a:t>
            </a:r>
            <a:endParaRPr lang="en-US" sz="4600" dirty="0"/>
          </a:p>
          <a:p>
            <a:pPr marL="0" indent="0">
              <a:buNone/>
            </a:pPr>
            <a:r>
              <a:rPr lang="en-US" sz="4600" dirty="0"/>
              <a:t>254.289.3443</a:t>
            </a:r>
            <a:endParaRPr lang="en-US" sz="2000" dirty="0"/>
          </a:p>
          <a:p>
            <a:pPr marL="0" indent="0" algn="just">
              <a:buNone/>
            </a:pPr>
            <a:endParaRPr lang="en-US" sz="2000" dirty="0"/>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6F867E-1D9A-4C66-8751-5DA81827F39F}" type="slidenum">
              <a:rPr kumimoji="0" lang="ro-RO"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ro-RO"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031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5F70-B400-51FD-722F-628885FA0A18}"/>
              </a:ext>
            </a:extLst>
          </p:cNvPr>
          <p:cNvSpPr>
            <a:spLocks noGrp="1"/>
          </p:cNvSpPr>
          <p:nvPr>
            <p:ph type="ctrTitle"/>
          </p:nvPr>
        </p:nvSpPr>
        <p:spPr>
          <a:xfrm>
            <a:off x="0" y="1354138"/>
            <a:ext cx="12192000" cy="1033462"/>
          </a:xfrm>
        </p:spPr>
        <p:txBody>
          <a:bodyPr rtlCol="0"/>
          <a:lstStyle/>
          <a:p>
            <a:pPr eaLnBrk="1" fontAlgn="auto" hangingPunct="1">
              <a:lnSpc>
                <a:spcPct val="100000"/>
              </a:lnSpc>
              <a:spcAft>
                <a:spcPts val="0"/>
              </a:spcAft>
              <a:defRPr/>
            </a:pPr>
            <a:r>
              <a:rPr lang="en-US" sz="6600" b="0">
                <a:latin typeface="Franklin Gothic Medium Cond" panose="020B0606030402020204" pitchFamily="34" charset="0"/>
              </a:rPr>
              <a:t>Break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B4E4-61E6-AC4A-40BD-812595AC4FEB}"/>
              </a:ext>
            </a:extLst>
          </p:cNvPr>
          <p:cNvSpPr>
            <a:spLocks noGrp="1"/>
          </p:cNvSpPr>
          <p:nvPr>
            <p:ph type="ctrTitle"/>
          </p:nvPr>
        </p:nvSpPr>
        <p:spPr>
          <a:xfrm>
            <a:off x="126048" y="1585278"/>
            <a:ext cx="12192000" cy="1033462"/>
          </a:xfrm>
        </p:spPr>
        <p:txBody>
          <a:bodyPr rtlCol="0"/>
          <a:lstStyle/>
          <a:p>
            <a:pPr eaLnBrk="1" fontAlgn="auto" hangingPunct="1">
              <a:lnSpc>
                <a:spcPct val="100000"/>
              </a:lnSpc>
              <a:spcAft>
                <a:spcPts val="0"/>
              </a:spcAft>
              <a:defRPr/>
            </a:pPr>
            <a:br>
              <a:rPr lang="en-US" sz="5500" b="0" dirty="0">
                <a:latin typeface="Franklin Gothic Medium Cond"/>
                <a:ea typeface="Open Sans"/>
                <a:cs typeface="Open Sans"/>
              </a:rPr>
            </a:br>
            <a:r>
              <a:rPr lang="en-US" sz="5500" b="0" dirty="0">
                <a:latin typeface="Franklin Gothic Medium Cond"/>
                <a:ea typeface="Open Sans"/>
                <a:cs typeface="Open Sans"/>
              </a:rPr>
              <a:t>Weather-Responsive                              Management Strategies </a:t>
            </a:r>
            <a:endParaRPr lang="en-US" sz="5500" b="0" dirty="0">
              <a:latin typeface="Franklin Gothic Medium Cond" panose="020B0606030402020204" pitchFamily="34" charset="0"/>
            </a:endParaRPr>
          </a:p>
        </p:txBody>
      </p:sp>
      <p:sp>
        <p:nvSpPr>
          <p:cNvPr id="3" name="Subtitle 2">
            <a:extLst>
              <a:ext uri="{FF2B5EF4-FFF2-40B4-BE49-F238E27FC236}">
                <a16:creationId xmlns:a16="http://schemas.microsoft.com/office/drawing/2014/main" id="{D8C0D3AC-011F-B8B0-0B35-C405AECC2006}"/>
              </a:ext>
            </a:extLst>
          </p:cNvPr>
          <p:cNvSpPr>
            <a:spLocks noGrp="1"/>
          </p:cNvSpPr>
          <p:nvPr>
            <p:ph type="subTitle" idx="1"/>
          </p:nvPr>
        </p:nvSpPr>
        <p:spPr>
          <a:xfrm>
            <a:off x="0" y="2781300"/>
            <a:ext cx="12192000" cy="1898650"/>
          </a:xfrm>
        </p:spPr>
        <p:txBody>
          <a:bodyPr rtlCol="0">
            <a:normAutofit fontScale="25000" lnSpcReduction="20000"/>
          </a:bodyPr>
          <a:lstStyle/>
          <a:p>
            <a:pPr eaLnBrk="1" fontAlgn="auto" hangingPunct="1">
              <a:lnSpc>
                <a:spcPct val="120000"/>
              </a:lnSpc>
              <a:spcAft>
                <a:spcPts val="0"/>
              </a:spcAft>
              <a:buFont typeface="Arial"/>
              <a:buNone/>
              <a:defRPr/>
            </a:pPr>
            <a:endParaRPr lang="en-US" sz="4000" b="0" dirty="0">
              <a:latin typeface="Franklin Gothic Medium Cond"/>
              <a:ea typeface="Open Sans"/>
              <a:cs typeface="Open Sans"/>
            </a:endParaRPr>
          </a:p>
          <a:p>
            <a:pPr eaLnBrk="1" fontAlgn="auto" hangingPunct="1">
              <a:lnSpc>
                <a:spcPct val="120000"/>
              </a:lnSpc>
              <a:spcBef>
                <a:spcPts val="0"/>
              </a:spcBef>
              <a:spcAft>
                <a:spcPts val="0"/>
              </a:spcAft>
              <a:buFont typeface="Arial"/>
              <a:buNone/>
              <a:defRPr/>
            </a:pPr>
            <a:r>
              <a:rPr lang="en-US" sz="12000" b="0" dirty="0">
                <a:latin typeface="Franklin Gothic Medium Cond" panose="020B0606030402020204" pitchFamily="34" charset="0"/>
                <a:ea typeface="Open Sans"/>
                <a:cs typeface="Open Sans"/>
              </a:rPr>
              <a:t>Kenneth Perrine</a:t>
            </a:r>
          </a:p>
          <a:p>
            <a:pPr eaLnBrk="1" fontAlgn="auto" hangingPunct="1">
              <a:lnSpc>
                <a:spcPct val="120000"/>
              </a:lnSpc>
              <a:spcBef>
                <a:spcPts val="0"/>
              </a:spcBef>
              <a:spcAft>
                <a:spcPts val="0"/>
              </a:spcAft>
              <a:buFont typeface="Arial"/>
              <a:buNone/>
              <a:defRPr/>
            </a:pPr>
            <a:r>
              <a:rPr lang="en-US" sz="12000" b="0" dirty="0">
                <a:latin typeface="Franklin Gothic Medium Cond" panose="020B0606030402020204" pitchFamily="34" charset="0"/>
                <a:ea typeface="Open Sans"/>
                <a:cs typeface="Open Sans"/>
              </a:rPr>
              <a:t>Research Associate, Center for Transportation Research</a:t>
            </a:r>
          </a:p>
          <a:p>
            <a:pPr eaLnBrk="1" fontAlgn="auto" hangingPunct="1">
              <a:lnSpc>
                <a:spcPct val="120000"/>
              </a:lnSpc>
              <a:spcBef>
                <a:spcPts val="0"/>
              </a:spcBef>
              <a:spcAft>
                <a:spcPts val="0"/>
              </a:spcAft>
              <a:buFont typeface="Arial"/>
              <a:buNone/>
              <a:defRPr/>
            </a:pPr>
            <a:r>
              <a:rPr lang="en-US" sz="12000" b="0" dirty="0">
                <a:latin typeface="Franklin Gothic Medium Cond" panose="020B0606030402020204" pitchFamily="34" charset="0"/>
                <a:ea typeface="Open Sans"/>
                <a:cs typeface="Open Sans"/>
              </a:rPr>
              <a:t>University of Texas at Austin </a:t>
            </a:r>
          </a:p>
          <a:p>
            <a:pPr eaLnBrk="1" fontAlgn="auto" hangingPunct="1">
              <a:lnSpc>
                <a:spcPct val="120000"/>
              </a:lnSpc>
              <a:spcAft>
                <a:spcPts val="0"/>
              </a:spcAft>
              <a:buFont typeface="Arial"/>
              <a:buNone/>
              <a:defRPr/>
            </a:pPr>
            <a:endParaRPr lang="en-US" sz="3200" dirty="0"/>
          </a:p>
          <a:p>
            <a:pPr eaLnBrk="1" fontAlgn="auto" hangingPunct="1">
              <a:lnSpc>
                <a:spcPct val="120000"/>
              </a:lnSpc>
              <a:spcAft>
                <a:spcPts val="0"/>
              </a:spcAft>
              <a:buFont typeface="Arial"/>
              <a:buNone/>
              <a:defRPr/>
            </a:pPr>
            <a:endParaRPr lang="en-US" sz="3200" dirty="0">
              <a:latin typeface="Franklin Gothic Medium Cond"/>
              <a:ea typeface="Open Sans"/>
              <a:cs typeface="Open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73" y="416815"/>
            <a:ext cx="8424028" cy="780321"/>
          </a:xfrm>
        </p:spPr>
        <p:txBody>
          <a:bodyPr>
            <a:normAutofit/>
          </a:bodyPr>
          <a:lstStyle/>
          <a:p>
            <a:r>
              <a:rPr lang="en-US"/>
              <a:t>EDC-5 PROJECT CLOSEOUT</a:t>
            </a:r>
            <a:endParaRPr lang="en-US" dirty="0"/>
          </a:p>
        </p:txBody>
      </p:sp>
      <p:sp>
        <p:nvSpPr>
          <p:cNvPr id="3" name="Content Placeholder 2"/>
          <p:cNvSpPr>
            <a:spLocks noGrp="1"/>
          </p:cNvSpPr>
          <p:nvPr>
            <p:ph sz="quarter" idx="11"/>
          </p:nvPr>
        </p:nvSpPr>
        <p:spPr/>
        <p:txBody>
          <a:bodyPr/>
          <a:lstStyle/>
          <a:p>
            <a:endParaRPr lang="en-US"/>
          </a:p>
        </p:txBody>
      </p:sp>
      <p:pic>
        <p:nvPicPr>
          <p:cNvPr id="12" name="Picture 11">
            <a:extLst>
              <a:ext uri="{FF2B5EF4-FFF2-40B4-BE49-F238E27FC236}">
                <a16:creationId xmlns:a16="http://schemas.microsoft.com/office/drawing/2014/main" id="{F461AFBC-80AE-432A-BC79-544F34F7CC0E}"/>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7848599" y="2258553"/>
            <a:ext cx="3733801" cy="2999247"/>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20342FFD-2A6E-44EF-ADA7-23DD8BB0BCB5}"/>
              </a:ext>
            </a:extLst>
          </p:cNvPr>
          <p:cNvPicPr/>
          <p:nvPr/>
        </p:nvPicPr>
        <p:blipFill rotWithShape="1">
          <a:blip r:embed="rId3" cstate="hqprint">
            <a:extLst>
              <a:ext uri="{28A0092B-C50C-407E-A947-70E740481C1C}">
                <a14:useLocalDpi xmlns:a14="http://schemas.microsoft.com/office/drawing/2010/main"/>
              </a:ext>
            </a:extLst>
          </a:blip>
          <a:srcRect/>
          <a:stretch/>
        </p:blipFill>
        <p:spPr>
          <a:xfrm>
            <a:off x="8860223" y="4495800"/>
            <a:ext cx="3124200" cy="1600200"/>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C60E1A65-1769-451E-8D16-8922D41BDECC}"/>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a:ext>
            </a:extLst>
          </a:blip>
          <a:stretch>
            <a:fillRect/>
          </a:stretch>
        </p:blipFill>
        <p:spPr>
          <a:xfrm>
            <a:off x="7239000" y="1197136"/>
            <a:ext cx="2741549" cy="1904732"/>
          </a:xfrm>
          <a:prstGeom prst="rect">
            <a:avLst/>
          </a:prstGeom>
          <a:ln>
            <a:solidFill>
              <a:schemeClr val="tx1"/>
            </a:solidFill>
          </a:ln>
          <a:effectLst>
            <a:outerShdw blurRad="50800" dist="38100" dir="2700000" algn="tl" rotWithShape="0">
              <a:prstClr val="black">
                <a:alpha val="40000"/>
              </a:prstClr>
            </a:outerShdw>
          </a:effectLst>
        </p:spPr>
      </p:pic>
      <p:sp>
        <p:nvSpPr>
          <p:cNvPr id="19" name="Content Placeholder 8">
            <a:extLst>
              <a:ext uri="{FF2B5EF4-FFF2-40B4-BE49-F238E27FC236}">
                <a16:creationId xmlns:a16="http://schemas.microsoft.com/office/drawing/2014/main" id="{60B67920-B1E0-47EA-989C-FBF7DFB0F456}"/>
              </a:ext>
            </a:extLst>
          </p:cNvPr>
          <p:cNvSpPr txBox="1">
            <a:spLocks/>
          </p:cNvSpPr>
          <p:nvPr/>
        </p:nvSpPr>
        <p:spPr>
          <a:xfrm>
            <a:off x="609600" y="1893454"/>
            <a:ext cx="6405154" cy="4232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dirty="0">
                <a:cs typeface="Calibri"/>
              </a:rPr>
              <a:t>KEY OBJECTIVES</a:t>
            </a:r>
          </a:p>
          <a:p>
            <a:pPr marL="0" indent="0">
              <a:buNone/>
            </a:pPr>
            <a:r>
              <a:rPr lang="en-US" b="1" dirty="0">
                <a:cs typeface="Calibri"/>
              </a:rPr>
              <a:t>Tracking WinterOps activities</a:t>
            </a:r>
          </a:p>
          <a:p>
            <a:pPr lvl="1"/>
            <a:r>
              <a:rPr lang="en-US" dirty="0">
                <a:cs typeface="Calibri"/>
              </a:rPr>
              <a:t>Completely passive to the vehicle operators</a:t>
            </a:r>
          </a:p>
          <a:p>
            <a:pPr lvl="1"/>
            <a:r>
              <a:rPr lang="en-US" dirty="0">
                <a:cs typeface="Calibri"/>
              </a:rPr>
              <a:t>Minimal equipment, no subscription cost</a:t>
            </a:r>
          </a:p>
          <a:p>
            <a:pPr lvl="1"/>
            <a:r>
              <a:rPr lang="en-US" dirty="0">
                <a:cs typeface="Calibri"/>
              </a:rPr>
              <a:t>Interest in other seasonal activities</a:t>
            </a:r>
          </a:p>
          <a:p>
            <a:pPr marL="0" indent="0">
              <a:buNone/>
            </a:pPr>
            <a:r>
              <a:rPr lang="en-US" b="1" dirty="0">
                <a:cs typeface="Calibri"/>
              </a:rPr>
              <a:t>Identifying how to use the data</a:t>
            </a:r>
          </a:p>
          <a:p>
            <a:pPr lvl="1"/>
            <a:r>
              <a:rPr lang="en-US" dirty="0">
                <a:cs typeface="Calibri"/>
              </a:rPr>
              <a:t>Integrate with existing GIS processes</a:t>
            </a:r>
          </a:p>
          <a:p>
            <a:pPr lvl="1"/>
            <a:r>
              <a:rPr lang="en-US" dirty="0">
                <a:cs typeface="Calibri"/>
              </a:rPr>
              <a:t>TxDOT IMD GIS team involved</a:t>
            </a:r>
          </a:p>
          <a:p>
            <a:pPr lvl="1"/>
            <a:r>
              <a:rPr lang="en-US" dirty="0">
                <a:cs typeface="Calibri"/>
              </a:rPr>
              <a:t>Goal: integrate with </a:t>
            </a:r>
            <a:r>
              <a:rPr lang="en-US" dirty="0" err="1">
                <a:cs typeface="Calibri"/>
              </a:rPr>
              <a:t>TxERA</a:t>
            </a:r>
            <a:endParaRPr lang="en-US" dirty="0">
              <a:cs typeface="Calibri"/>
            </a:endParaRPr>
          </a:p>
        </p:txBody>
      </p:sp>
    </p:spTree>
    <p:extLst>
      <p:ext uri="{BB962C8B-B14F-4D97-AF65-F5344CB8AC3E}">
        <p14:creationId xmlns:p14="http://schemas.microsoft.com/office/powerpoint/2010/main" val="428485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73" y="416815"/>
            <a:ext cx="8424028" cy="780321"/>
          </a:xfrm>
        </p:spPr>
        <p:txBody>
          <a:bodyPr>
            <a:normAutofit/>
          </a:bodyPr>
          <a:lstStyle/>
          <a:p>
            <a:r>
              <a:rPr lang="en-US"/>
              <a:t>EDC-5 PROJECT CLOSEOUT</a:t>
            </a:r>
            <a:endParaRPr lang="en-US" dirty="0"/>
          </a:p>
        </p:txBody>
      </p:sp>
      <p:sp>
        <p:nvSpPr>
          <p:cNvPr id="3" name="Content Placeholder 2"/>
          <p:cNvSpPr>
            <a:spLocks noGrp="1"/>
          </p:cNvSpPr>
          <p:nvPr>
            <p:ph sz="quarter" idx="11"/>
          </p:nvPr>
        </p:nvSpPr>
        <p:spPr/>
        <p:txBody>
          <a:bodyPr/>
          <a:lstStyle/>
          <a:p>
            <a:endParaRPr lang="en-US"/>
          </a:p>
        </p:txBody>
      </p:sp>
      <p:pic>
        <p:nvPicPr>
          <p:cNvPr id="8" name="Picture 7">
            <a:extLst>
              <a:ext uri="{FF2B5EF4-FFF2-40B4-BE49-F238E27FC236}">
                <a16:creationId xmlns:a16="http://schemas.microsoft.com/office/drawing/2014/main" id="{AA20EA45-1033-4718-B7FF-6DFA1E7FC2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56" b="96761" l="3042" r="96388">
                        <a14:foregroundMark x1="38403" y1="28745" x2="38403" y2="28745"/>
                        <a14:foregroundMark x1="51521" y1="38259" x2="51521" y2="38259"/>
                        <a14:foregroundMark x1="7414" y1="43927" x2="7414" y2="43927"/>
                        <a14:foregroundMark x1="3042" y1="41903" x2="3042" y2="41903"/>
                        <a14:foregroundMark x1="43726" y1="4858" x2="43726" y2="4858"/>
                        <a14:foregroundMark x1="91445" y1="33603" x2="91445" y2="33603"/>
                        <a14:foregroundMark x1="96388" y1="51822" x2="96388" y2="51822"/>
                        <a14:foregroundMark x1="66540" y1="92713" x2="66540" y2="92713"/>
                        <a14:foregroundMark x1="69772" y1="96761" x2="69772" y2="96761"/>
                      </a14:backgroundRemoval>
                    </a14:imgEffect>
                  </a14:imgLayer>
                </a14:imgProps>
              </a:ext>
            </a:extLst>
          </a:blip>
          <a:stretch>
            <a:fillRect/>
          </a:stretch>
        </p:blipFill>
        <p:spPr>
          <a:xfrm>
            <a:off x="6696136" y="1731516"/>
            <a:ext cx="4922618" cy="4623143"/>
          </a:xfrm>
          <a:prstGeom prst="rect">
            <a:avLst/>
          </a:prstGeom>
        </p:spPr>
      </p:pic>
      <p:sp>
        <p:nvSpPr>
          <p:cNvPr id="9" name="Content Placeholder 8">
            <a:extLst>
              <a:ext uri="{FF2B5EF4-FFF2-40B4-BE49-F238E27FC236}">
                <a16:creationId xmlns:a16="http://schemas.microsoft.com/office/drawing/2014/main" id="{3E8E0B86-D04B-4083-AAF4-7E47E08BA15C}"/>
              </a:ext>
            </a:extLst>
          </p:cNvPr>
          <p:cNvSpPr txBox="1">
            <a:spLocks/>
          </p:cNvSpPr>
          <p:nvPr/>
        </p:nvSpPr>
        <p:spPr>
          <a:xfrm>
            <a:off x="573246" y="1847273"/>
            <a:ext cx="6637681" cy="44228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dirty="0">
                <a:cs typeface="Calibri"/>
              </a:rPr>
              <a:t>WHAT WE DID</a:t>
            </a:r>
          </a:p>
          <a:p>
            <a:pPr marL="0" indent="0">
              <a:buNone/>
            </a:pPr>
            <a:r>
              <a:rPr lang="en-US" b="1" dirty="0">
                <a:cs typeface="Calibri"/>
              </a:rPr>
              <a:t>Partnered with Abilene and Lubbock Districts:</a:t>
            </a:r>
          </a:p>
          <a:p>
            <a:pPr lvl="1"/>
            <a:r>
              <a:rPr lang="en-US" dirty="0">
                <a:cs typeface="Calibri"/>
              </a:rPr>
              <a:t>4 trucks in Abilene</a:t>
            </a:r>
            <a:br>
              <a:rPr lang="en-US" dirty="0">
                <a:cs typeface="Calibri"/>
              </a:rPr>
            </a:br>
            <a:r>
              <a:rPr lang="en-US" dirty="0">
                <a:cs typeface="Calibri"/>
              </a:rPr>
              <a:t>(3 plows/V-box spreaders and 1 sprayer)</a:t>
            </a:r>
          </a:p>
          <a:p>
            <a:pPr lvl="1"/>
            <a:r>
              <a:rPr lang="en-US" dirty="0">
                <a:cs typeface="Calibri"/>
              </a:rPr>
              <a:t>2 trucks in Lubbock</a:t>
            </a:r>
            <a:br>
              <a:rPr lang="en-US" dirty="0">
                <a:cs typeface="Calibri"/>
              </a:rPr>
            </a:br>
            <a:r>
              <a:rPr lang="en-US" dirty="0">
                <a:cs typeface="Calibri"/>
              </a:rPr>
              <a:t>(2 plows/V-box spreaders)</a:t>
            </a:r>
          </a:p>
          <a:p>
            <a:pPr marL="0" indent="0">
              <a:buNone/>
            </a:pPr>
            <a:r>
              <a:rPr lang="en-US" b="1" dirty="0">
                <a:cs typeface="Calibri"/>
              </a:rPr>
              <a:t>Utilized fleet tracking:</a:t>
            </a:r>
          </a:p>
          <a:p>
            <a:pPr lvl="1"/>
            <a:r>
              <a:rPr lang="en-US" dirty="0">
                <a:cs typeface="Calibri"/>
              </a:rPr>
              <a:t>Verizon Connect… then</a:t>
            </a:r>
          </a:p>
          <a:p>
            <a:pPr lvl="1"/>
            <a:r>
              <a:rPr lang="en-US" dirty="0">
                <a:cs typeface="Calibri"/>
              </a:rPr>
              <a:t>Geotab</a:t>
            </a:r>
          </a:p>
        </p:txBody>
      </p:sp>
    </p:spTree>
    <p:extLst>
      <p:ext uri="{BB962C8B-B14F-4D97-AF65-F5344CB8AC3E}">
        <p14:creationId xmlns:p14="http://schemas.microsoft.com/office/powerpoint/2010/main" val="42790146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560" y="416815"/>
            <a:ext cx="7868873" cy="780321"/>
          </a:xfrm>
        </p:spPr>
        <p:txBody>
          <a:bodyPr>
            <a:normAutofit/>
          </a:bodyPr>
          <a:lstStyle/>
          <a:p>
            <a:r>
              <a:rPr lang="en-US"/>
              <a:t>PARTICIPANTS</a:t>
            </a:r>
            <a:endParaRPr lang="en-US" dirty="0"/>
          </a:p>
        </p:txBody>
      </p:sp>
      <p:sp>
        <p:nvSpPr>
          <p:cNvPr id="4" name="Content Placeholder 3">
            <a:extLst>
              <a:ext uri="{FF2B5EF4-FFF2-40B4-BE49-F238E27FC236}">
                <a16:creationId xmlns:a16="http://schemas.microsoft.com/office/drawing/2014/main" id="{C28BD661-E888-4D1C-B182-A9D4050F28A4}"/>
              </a:ext>
            </a:extLst>
          </p:cNvPr>
          <p:cNvSpPr>
            <a:spLocks noGrp="1"/>
          </p:cNvSpPr>
          <p:nvPr>
            <p:ph sz="quarter" idx="11"/>
          </p:nvPr>
        </p:nvSpPr>
        <p:spPr/>
        <p:txBody>
          <a:bodyPr/>
          <a:lstStyle/>
          <a:p>
            <a:endParaRPr lang="en-US"/>
          </a:p>
        </p:txBody>
      </p:sp>
      <p:sp>
        <p:nvSpPr>
          <p:cNvPr id="5" name="Content Placeholder 8">
            <a:extLst>
              <a:ext uri="{FF2B5EF4-FFF2-40B4-BE49-F238E27FC236}">
                <a16:creationId xmlns:a16="http://schemas.microsoft.com/office/drawing/2014/main" id="{0007C9DC-9046-4265-836C-A09F2C2D2EB6}"/>
              </a:ext>
            </a:extLst>
          </p:cNvPr>
          <p:cNvSpPr txBox="1">
            <a:spLocks/>
          </p:cNvSpPr>
          <p:nvPr/>
        </p:nvSpPr>
        <p:spPr>
          <a:xfrm>
            <a:off x="651640" y="1752600"/>
            <a:ext cx="10720552" cy="457462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2400"/>
              </a:spcBef>
              <a:buNone/>
            </a:pPr>
            <a:r>
              <a:rPr lang="en-US" b="1" dirty="0">
                <a:solidFill>
                  <a:schemeClr val="bg1"/>
                </a:solidFill>
              </a:rPr>
              <a:t>UT Team: </a:t>
            </a:r>
            <a:r>
              <a:rPr lang="en-US" dirty="0">
                <a:solidFill>
                  <a:schemeClr val="bg1"/>
                </a:solidFill>
              </a:rPr>
              <a:t>Dr. Chandra Bhat, Dr. Christian Claudel, Kenneth Perrine, Lisa Macias, Angela Haddad, and Hassan Iqbal</a:t>
            </a:r>
          </a:p>
          <a:p>
            <a:pPr marL="0" indent="0">
              <a:spcBef>
                <a:spcPts val="2400"/>
              </a:spcBef>
              <a:buNone/>
            </a:pPr>
            <a:r>
              <a:rPr lang="en-US" b="1" dirty="0">
                <a:solidFill>
                  <a:schemeClr val="bg1"/>
                </a:solidFill>
              </a:rPr>
              <a:t>TxDOT RTI PM: </a:t>
            </a:r>
            <a:r>
              <a:rPr lang="en-US" dirty="0">
                <a:solidFill>
                  <a:schemeClr val="bg1"/>
                </a:solidFill>
              </a:rPr>
              <a:t>Wade Odell, Darrin Jensen</a:t>
            </a:r>
          </a:p>
          <a:p>
            <a:pPr marL="0" indent="0">
              <a:spcBef>
                <a:spcPts val="2400"/>
              </a:spcBef>
              <a:buNone/>
            </a:pPr>
            <a:r>
              <a:rPr lang="en-US" b="1" dirty="0">
                <a:solidFill>
                  <a:schemeClr val="bg1"/>
                </a:solidFill>
              </a:rPr>
              <a:t>TxDOT PMC: </a:t>
            </a:r>
            <a:r>
              <a:rPr lang="en-US" dirty="0">
                <a:solidFill>
                  <a:schemeClr val="bg1"/>
                </a:solidFill>
              </a:rPr>
              <a:t>Charles </a:t>
            </a:r>
            <a:r>
              <a:rPr lang="en-US" dirty="0" err="1">
                <a:solidFill>
                  <a:schemeClr val="bg1"/>
                </a:solidFill>
              </a:rPr>
              <a:t>Tapp</a:t>
            </a:r>
            <a:r>
              <a:rPr lang="en-US" dirty="0">
                <a:solidFill>
                  <a:schemeClr val="bg1"/>
                </a:solidFill>
              </a:rPr>
              <a:t>, Daniel Richardson, David McDonald, Matthew Heinze, Stanley Hensley, Josh Morton</a:t>
            </a:r>
          </a:p>
          <a:p>
            <a:pPr marL="0" indent="0">
              <a:spcBef>
                <a:spcPts val="2400"/>
              </a:spcBef>
              <a:buNone/>
            </a:pPr>
            <a:r>
              <a:rPr lang="en-US" b="1" dirty="0">
                <a:solidFill>
                  <a:schemeClr val="bg1"/>
                </a:solidFill>
              </a:rPr>
              <a:t>TxDOT ITD:</a:t>
            </a:r>
            <a:r>
              <a:rPr lang="en-US" dirty="0">
                <a:solidFill>
                  <a:schemeClr val="bg1"/>
                </a:solidFill>
              </a:rPr>
              <a:t> (TxDOT ITD &amp; FOD): Jason Henderson, Mat Peck</a:t>
            </a:r>
          </a:p>
          <a:p>
            <a:pPr marL="0" indent="0">
              <a:spcBef>
                <a:spcPts val="2400"/>
              </a:spcBef>
              <a:buNone/>
            </a:pPr>
            <a:r>
              <a:rPr lang="en-US" b="1" dirty="0">
                <a:solidFill>
                  <a:schemeClr val="bg1"/>
                </a:solidFill>
              </a:rPr>
              <a:t>District stakeholders: Abilene: </a:t>
            </a:r>
            <a:r>
              <a:rPr lang="en-US" dirty="0">
                <a:solidFill>
                  <a:schemeClr val="bg1"/>
                </a:solidFill>
              </a:rPr>
              <a:t>Gary </a:t>
            </a:r>
            <a:r>
              <a:rPr lang="en-US" dirty="0" err="1">
                <a:solidFill>
                  <a:schemeClr val="bg1"/>
                </a:solidFill>
              </a:rPr>
              <a:t>Shelnutt</a:t>
            </a:r>
            <a:r>
              <a:rPr lang="en-US" dirty="0">
                <a:solidFill>
                  <a:schemeClr val="bg1"/>
                </a:solidFill>
              </a:rPr>
              <a:t>, Scott Cooper, Jeff Parker; </a:t>
            </a:r>
            <a:r>
              <a:rPr lang="en-US" b="1" dirty="0">
                <a:solidFill>
                  <a:schemeClr val="bg1"/>
                </a:solidFill>
              </a:rPr>
              <a:t>Lubbock: </a:t>
            </a:r>
            <a:r>
              <a:rPr lang="en-US" dirty="0">
                <a:solidFill>
                  <a:schemeClr val="bg1"/>
                </a:solidFill>
              </a:rPr>
              <a:t>Mike </a:t>
            </a:r>
            <a:r>
              <a:rPr lang="en-US" dirty="0" err="1">
                <a:solidFill>
                  <a:schemeClr val="bg1"/>
                </a:solidFill>
              </a:rPr>
              <a:t>Stroope</a:t>
            </a:r>
            <a:r>
              <a:rPr lang="en-US" dirty="0">
                <a:solidFill>
                  <a:schemeClr val="bg1"/>
                </a:solidFill>
              </a:rPr>
              <a:t>, Jeremy Dearing, James </a:t>
            </a:r>
            <a:r>
              <a:rPr lang="en-US" dirty="0" err="1">
                <a:solidFill>
                  <a:schemeClr val="bg1"/>
                </a:solidFill>
              </a:rPr>
              <a:t>Harger</a:t>
            </a:r>
            <a:r>
              <a:rPr lang="en-US" dirty="0">
                <a:solidFill>
                  <a:schemeClr val="bg1"/>
                </a:solidFill>
              </a:rPr>
              <a:t>, David Barrera</a:t>
            </a:r>
          </a:p>
        </p:txBody>
      </p:sp>
    </p:spTree>
    <p:extLst>
      <p:ext uri="{BB962C8B-B14F-4D97-AF65-F5344CB8AC3E}">
        <p14:creationId xmlns:p14="http://schemas.microsoft.com/office/powerpoint/2010/main" val="40228480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73" y="416815"/>
            <a:ext cx="8424028" cy="780321"/>
          </a:xfrm>
        </p:spPr>
        <p:txBody>
          <a:bodyPr>
            <a:normAutofit/>
          </a:bodyPr>
          <a:lstStyle/>
          <a:p>
            <a:r>
              <a:rPr lang="en-US"/>
              <a:t>OUTCOMES</a:t>
            </a:r>
            <a:endParaRPr lang="en-US" dirty="0"/>
          </a:p>
        </p:txBody>
      </p:sp>
      <p:sp>
        <p:nvSpPr>
          <p:cNvPr id="3" name="Content Placeholder 2"/>
          <p:cNvSpPr>
            <a:spLocks noGrp="1"/>
          </p:cNvSpPr>
          <p:nvPr>
            <p:ph sz="quarter" idx="11"/>
          </p:nvPr>
        </p:nvSpPr>
        <p:spPr/>
        <p:txBody>
          <a:bodyPr/>
          <a:lstStyle/>
          <a:p>
            <a:endParaRPr lang="en-US"/>
          </a:p>
        </p:txBody>
      </p:sp>
      <p:sp>
        <p:nvSpPr>
          <p:cNvPr id="4" name="Content Placeholder 2">
            <a:extLst>
              <a:ext uri="{FF2B5EF4-FFF2-40B4-BE49-F238E27FC236}">
                <a16:creationId xmlns:a16="http://schemas.microsoft.com/office/drawing/2014/main" id="{B9D3A160-DA63-4DCF-86FC-422E51F74238}"/>
              </a:ext>
            </a:extLst>
          </p:cNvPr>
          <p:cNvSpPr txBox="1">
            <a:spLocks/>
          </p:cNvSpPr>
          <p:nvPr/>
        </p:nvSpPr>
        <p:spPr>
          <a:xfrm>
            <a:off x="444498" y="1600201"/>
            <a:ext cx="7251702" cy="484098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t>Pilot for WinterOps sensing:</a:t>
            </a:r>
          </a:p>
          <a:p>
            <a:pPr lvl="1"/>
            <a:r>
              <a:rPr lang="en-US" dirty="0"/>
              <a:t>Snow plow, spreader, and brine spraying activity was recorded among 6 vehicles in 2 districts.</a:t>
            </a:r>
          </a:p>
          <a:p>
            <a:pPr lvl="1"/>
            <a:r>
              <a:rPr lang="en-US" dirty="0"/>
              <a:t>Operating in Winter 2023 with 5 vehicles </a:t>
            </a:r>
            <a:r>
              <a:rPr lang="en-US" sz="1600" dirty="0"/>
              <a:t>(+1 in shop)</a:t>
            </a:r>
          </a:p>
          <a:p>
            <a:pPr lvl="1"/>
            <a:r>
              <a:rPr lang="en-US" dirty="0"/>
              <a:t>Ways of accessing and utilizing data were demonstrated.</a:t>
            </a:r>
          </a:p>
          <a:p>
            <a:pPr marL="0" indent="0">
              <a:buNone/>
            </a:pPr>
            <a:r>
              <a:rPr lang="en-US" b="1" dirty="0"/>
              <a:t>Special studies in data:</a:t>
            </a:r>
          </a:p>
          <a:p>
            <a:pPr lvl="1"/>
            <a:r>
              <a:rPr lang="en-US" dirty="0"/>
              <a:t>Exploring what it takes to replace handwritten logs</a:t>
            </a:r>
          </a:p>
          <a:p>
            <a:pPr lvl="1"/>
            <a:r>
              <a:rPr lang="en-US" dirty="0"/>
              <a:t>Visualizing data from sensors and data services</a:t>
            </a:r>
          </a:p>
          <a:p>
            <a:pPr lvl="1"/>
            <a:r>
              <a:rPr lang="en-US" dirty="0"/>
              <a:t>Investigating how to model roadway freezing</a:t>
            </a:r>
          </a:p>
          <a:p>
            <a:pPr marL="0" indent="0">
              <a:buNone/>
            </a:pPr>
            <a:r>
              <a:rPr lang="en-US" b="1" dirty="0"/>
              <a:t>Two workshops and one demo event</a:t>
            </a:r>
          </a:p>
        </p:txBody>
      </p:sp>
      <p:pic>
        <p:nvPicPr>
          <p:cNvPr id="5" name="Picture 4">
            <a:extLst>
              <a:ext uri="{FF2B5EF4-FFF2-40B4-BE49-F238E27FC236}">
                <a16:creationId xmlns:a16="http://schemas.microsoft.com/office/drawing/2014/main" id="{4681E98E-B932-4857-9FD5-44C8891C7F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12363" y="4420374"/>
            <a:ext cx="1978894" cy="2089917"/>
          </a:xfrm>
          <a:prstGeom prst="rect">
            <a:avLst/>
          </a:prstGeom>
          <a:ln>
            <a:noFill/>
          </a:ln>
          <a:effectLst/>
        </p:spPr>
      </p:pic>
      <p:pic>
        <p:nvPicPr>
          <p:cNvPr id="6" name="Picture 18" descr="Chart, scatter chart&#10;&#10;Description automatically generated">
            <a:extLst>
              <a:ext uri="{FF2B5EF4-FFF2-40B4-BE49-F238E27FC236}">
                <a16:creationId xmlns:a16="http://schemas.microsoft.com/office/drawing/2014/main" id="{ED3FAE10-4DC0-49E7-AC86-042545391E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58545" y="3314701"/>
            <a:ext cx="2013528" cy="2014682"/>
          </a:xfrm>
          <a:prstGeom prst="rect">
            <a:avLst/>
          </a:prstGeom>
        </p:spPr>
      </p:pic>
      <p:pic>
        <p:nvPicPr>
          <p:cNvPr id="7" name="Picture 6">
            <a:extLst>
              <a:ext uri="{FF2B5EF4-FFF2-40B4-BE49-F238E27FC236}">
                <a16:creationId xmlns:a16="http://schemas.microsoft.com/office/drawing/2014/main" id="{563B8E1E-948E-4802-9B14-14114E63F8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77400" y="2824707"/>
            <a:ext cx="2421461" cy="1746671"/>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E4A4272-DABE-4564-A049-F84458D402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24800" y="152400"/>
            <a:ext cx="3710679" cy="25908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0972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CB65-3544-FDA5-6F38-E5B6C6AD34FD}"/>
              </a:ext>
            </a:extLst>
          </p:cNvPr>
          <p:cNvSpPr>
            <a:spLocks noGrp="1"/>
          </p:cNvSpPr>
          <p:nvPr>
            <p:ph type="ctrTitle"/>
          </p:nvPr>
        </p:nvSpPr>
        <p:spPr>
          <a:xfrm>
            <a:off x="0" y="1354138"/>
            <a:ext cx="12192000" cy="1033462"/>
          </a:xfrm>
        </p:spPr>
        <p:txBody>
          <a:bodyPr rtlCol="0"/>
          <a:lstStyle/>
          <a:p>
            <a:pPr eaLnBrk="1" fontAlgn="auto" hangingPunct="1">
              <a:lnSpc>
                <a:spcPct val="100000"/>
              </a:lnSpc>
              <a:spcAft>
                <a:spcPts val="0"/>
              </a:spcAft>
              <a:defRPr/>
            </a:pPr>
            <a:r>
              <a:rPr lang="en-US" sz="6600" b="0" dirty="0">
                <a:latin typeface="Franklin Gothic Medium Cond"/>
                <a:ea typeface="Open Sans"/>
                <a:cs typeface="Open Sans"/>
              </a:rPr>
              <a:t>Douglas Mikowski</a:t>
            </a:r>
            <a:endParaRPr lang="en-US" dirty="0">
              <a:latin typeface="Franklin Gothic Medium Cond"/>
            </a:endParaRPr>
          </a:p>
        </p:txBody>
      </p:sp>
      <p:sp>
        <p:nvSpPr>
          <p:cNvPr id="3" name="Subtitle 2">
            <a:extLst>
              <a:ext uri="{FF2B5EF4-FFF2-40B4-BE49-F238E27FC236}">
                <a16:creationId xmlns:a16="http://schemas.microsoft.com/office/drawing/2014/main" id="{E790CEB1-9564-9EDC-388C-018EDAC136E6}"/>
              </a:ext>
            </a:extLst>
          </p:cNvPr>
          <p:cNvSpPr>
            <a:spLocks noGrp="1"/>
          </p:cNvSpPr>
          <p:nvPr>
            <p:ph type="subTitle" idx="1"/>
          </p:nvPr>
        </p:nvSpPr>
        <p:spPr>
          <a:xfrm>
            <a:off x="-360363" y="3062288"/>
            <a:ext cx="12912726" cy="1898650"/>
          </a:xfrm>
        </p:spPr>
        <p:txBody>
          <a:bodyPr rtlCol="0">
            <a:noAutofit/>
          </a:bodyPr>
          <a:lstStyle/>
          <a:p>
            <a:pPr eaLnBrk="1" fontAlgn="auto" hangingPunct="1">
              <a:lnSpc>
                <a:spcPct val="100000"/>
              </a:lnSpc>
              <a:spcBef>
                <a:spcPts val="0"/>
              </a:spcBef>
              <a:spcAft>
                <a:spcPts val="0"/>
              </a:spcAft>
              <a:buFont typeface="Arial"/>
              <a:buNone/>
              <a:defRPr/>
            </a:pPr>
            <a:r>
              <a:rPr lang="en-US" sz="3200" b="0" dirty="0">
                <a:latin typeface="Franklin Gothic Medium Cond"/>
                <a:ea typeface="Open Sans"/>
                <a:cs typeface="Open Sans"/>
              </a:rPr>
              <a:t>FHWA, Wyoming Division </a:t>
            </a:r>
            <a:endParaRPr lang="en-US" sz="3200" b="0" dirty="0">
              <a:latin typeface="Franklin Gothic Medium Cond"/>
            </a:endParaRPr>
          </a:p>
          <a:p>
            <a:pPr eaLnBrk="1" fontAlgn="auto" hangingPunct="1">
              <a:lnSpc>
                <a:spcPct val="100000"/>
              </a:lnSpc>
              <a:spcBef>
                <a:spcPts val="0"/>
              </a:spcBef>
              <a:spcAft>
                <a:spcPts val="0"/>
              </a:spcAft>
              <a:buFont typeface="Arial"/>
              <a:buNone/>
              <a:defRPr/>
            </a:pPr>
            <a:r>
              <a:rPr lang="en-US" sz="3200" b="0" dirty="0">
                <a:latin typeface="Franklin Gothic Medium Cond"/>
                <a:ea typeface="Open Sans"/>
                <a:cs typeface="Open Sans"/>
              </a:rPr>
              <a:t>Acting STIC Coordinator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560" y="416815"/>
            <a:ext cx="7868873" cy="780321"/>
          </a:xfrm>
        </p:spPr>
        <p:txBody>
          <a:bodyPr>
            <a:normAutofit/>
          </a:bodyPr>
          <a:lstStyle/>
          <a:p>
            <a:r>
              <a:rPr lang="en-US"/>
              <a:t>INSTALLATION CHECKLIST</a:t>
            </a:r>
            <a:endParaRPr lang="en-US" dirty="0"/>
          </a:p>
        </p:txBody>
      </p:sp>
      <p:sp>
        <p:nvSpPr>
          <p:cNvPr id="4" name="Content Placeholder 3">
            <a:extLst>
              <a:ext uri="{FF2B5EF4-FFF2-40B4-BE49-F238E27FC236}">
                <a16:creationId xmlns:a16="http://schemas.microsoft.com/office/drawing/2014/main" id="{C28BD661-E888-4D1C-B182-A9D4050F28A4}"/>
              </a:ext>
            </a:extLst>
          </p:cNvPr>
          <p:cNvSpPr>
            <a:spLocks noGrp="1"/>
          </p:cNvSpPr>
          <p:nvPr>
            <p:ph sz="quarter" idx="11"/>
          </p:nvPr>
        </p:nvSpPr>
        <p:spPr/>
        <p:txBody>
          <a:bodyPr/>
          <a:lstStyle/>
          <a:p>
            <a:endParaRPr lang="en-US"/>
          </a:p>
        </p:txBody>
      </p:sp>
      <p:sp>
        <p:nvSpPr>
          <p:cNvPr id="11" name="Content Placeholder 2">
            <a:extLst>
              <a:ext uri="{FF2B5EF4-FFF2-40B4-BE49-F238E27FC236}">
                <a16:creationId xmlns:a16="http://schemas.microsoft.com/office/drawing/2014/main" id="{EA536B67-41B7-4697-AA57-81282B504DFE}"/>
              </a:ext>
            </a:extLst>
          </p:cNvPr>
          <p:cNvSpPr txBox="1">
            <a:spLocks/>
          </p:cNvSpPr>
          <p:nvPr/>
        </p:nvSpPr>
        <p:spPr>
          <a:xfrm>
            <a:off x="439781" y="1752599"/>
            <a:ext cx="8638906" cy="459594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9113" indent="-519113">
              <a:spcBef>
                <a:spcPts val="1800"/>
              </a:spcBef>
              <a:buFont typeface="Wingdings" panose="05000000000000000000" pitchFamily="2" charset="2"/>
              <a:buChar char="q"/>
            </a:pPr>
            <a:r>
              <a:rPr lang="en-US" sz="3200">
                <a:solidFill>
                  <a:schemeClr val="bg1"/>
                </a:solidFill>
              </a:rPr>
              <a:t>Choose target vehicles. </a:t>
            </a:r>
            <a:r>
              <a:rPr lang="en-US" sz="2000" b="1" i="1">
                <a:solidFill>
                  <a:schemeClr val="bg1"/>
                </a:solidFill>
              </a:rPr>
              <a:t>(TxDOT District)</a:t>
            </a:r>
          </a:p>
          <a:p>
            <a:pPr marL="519113" indent="-519113">
              <a:spcBef>
                <a:spcPts val="1800"/>
              </a:spcBef>
              <a:buFont typeface="Wingdings" panose="05000000000000000000" pitchFamily="2" charset="2"/>
              <a:buChar char="q"/>
            </a:pPr>
            <a:r>
              <a:rPr lang="en-US" sz="3200">
                <a:solidFill>
                  <a:schemeClr val="accent2">
                    <a:lumMod val="20000"/>
                    <a:lumOff val="80000"/>
                  </a:schemeClr>
                </a:solidFill>
              </a:rPr>
              <a:t>Order IOX-AUX cable harnesses. </a:t>
            </a:r>
            <a:r>
              <a:rPr lang="en-US" sz="2000" b="1" i="1">
                <a:solidFill>
                  <a:schemeClr val="accent2">
                    <a:lumMod val="20000"/>
                    <a:lumOff val="80000"/>
                  </a:schemeClr>
                </a:solidFill>
              </a:rPr>
              <a:t>(CTR can assist)</a:t>
            </a:r>
            <a:endParaRPr lang="en-US" sz="2000">
              <a:solidFill>
                <a:schemeClr val="accent2">
                  <a:lumMod val="20000"/>
                  <a:lumOff val="80000"/>
                </a:schemeClr>
              </a:solidFill>
            </a:endParaRPr>
          </a:p>
          <a:p>
            <a:pPr marL="519113" indent="-519113">
              <a:spcBef>
                <a:spcPts val="1800"/>
              </a:spcBef>
              <a:buFont typeface="Wingdings" panose="05000000000000000000" pitchFamily="2" charset="2"/>
              <a:buChar char="q"/>
            </a:pPr>
            <a:r>
              <a:rPr lang="en-US" sz="3200">
                <a:solidFill>
                  <a:schemeClr val="accent2">
                    <a:lumMod val="20000"/>
                    <a:lumOff val="80000"/>
                  </a:schemeClr>
                </a:solidFill>
              </a:rPr>
              <a:t>Order junction boxes and other parts. </a:t>
            </a:r>
            <a:r>
              <a:rPr lang="en-US" sz="2000" b="1" i="1">
                <a:solidFill>
                  <a:schemeClr val="accent2">
                    <a:lumMod val="20000"/>
                    <a:lumOff val="80000"/>
                  </a:schemeClr>
                </a:solidFill>
              </a:rPr>
              <a:t>(CTR can assist)</a:t>
            </a:r>
          </a:p>
          <a:p>
            <a:pPr marL="519113" indent="-519113">
              <a:spcBef>
                <a:spcPts val="1800"/>
              </a:spcBef>
              <a:buFont typeface="Wingdings" panose="05000000000000000000" pitchFamily="2" charset="2"/>
              <a:buChar char="q"/>
            </a:pPr>
            <a:r>
              <a:rPr lang="en-US" sz="3200">
                <a:solidFill>
                  <a:schemeClr val="bg1"/>
                </a:solidFill>
              </a:rPr>
              <a:t>Install sensing capabilities. </a:t>
            </a:r>
            <a:r>
              <a:rPr lang="en-US" sz="2000" b="1" i="1">
                <a:solidFill>
                  <a:schemeClr val="bg1"/>
                </a:solidFill>
              </a:rPr>
              <a:t>(TxDOT District; </a:t>
            </a:r>
            <a:r>
              <a:rPr lang="en-US" sz="2000" b="1" i="1">
                <a:solidFill>
                  <a:schemeClr val="accent2">
                    <a:lumMod val="20000"/>
                    <a:lumOff val="80000"/>
                  </a:schemeClr>
                </a:solidFill>
              </a:rPr>
              <a:t>CTR can assist)</a:t>
            </a:r>
            <a:endParaRPr lang="en-US" sz="2000">
              <a:solidFill>
                <a:schemeClr val="accent2">
                  <a:lumMod val="20000"/>
                  <a:lumOff val="80000"/>
                </a:schemeClr>
              </a:solidFill>
            </a:endParaRPr>
          </a:p>
          <a:p>
            <a:pPr marL="519113" indent="-519113">
              <a:spcBef>
                <a:spcPts val="1800"/>
              </a:spcBef>
              <a:buFont typeface="Wingdings" panose="05000000000000000000" pitchFamily="2" charset="2"/>
              <a:buChar char="q"/>
            </a:pPr>
            <a:r>
              <a:rPr lang="en-US" sz="3200">
                <a:solidFill>
                  <a:schemeClr val="bg1"/>
                </a:solidFill>
              </a:rPr>
              <a:t>Verify signals in shop. </a:t>
            </a:r>
            <a:r>
              <a:rPr lang="en-US" sz="2000" b="1" i="1">
                <a:solidFill>
                  <a:schemeClr val="bg1"/>
                </a:solidFill>
              </a:rPr>
              <a:t>(TxDOT District; </a:t>
            </a:r>
            <a:r>
              <a:rPr lang="en-US" sz="2000" b="1" i="1">
                <a:solidFill>
                  <a:schemeClr val="accent2">
                    <a:lumMod val="20000"/>
                    <a:lumOff val="80000"/>
                  </a:schemeClr>
                </a:solidFill>
              </a:rPr>
              <a:t>CTR can assist)</a:t>
            </a:r>
            <a:endParaRPr lang="en-US" sz="2000">
              <a:solidFill>
                <a:schemeClr val="accent2">
                  <a:lumMod val="20000"/>
                  <a:lumOff val="80000"/>
                </a:schemeClr>
              </a:solidFill>
            </a:endParaRPr>
          </a:p>
          <a:p>
            <a:pPr marL="519113" indent="-519113">
              <a:spcBef>
                <a:spcPts val="1800"/>
              </a:spcBef>
              <a:buFont typeface="Wingdings" panose="05000000000000000000" pitchFamily="2" charset="2"/>
              <a:buChar char="q"/>
            </a:pPr>
            <a:r>
              <a:rPr lang="en-US" sz="3200">
                <a:solidFill>
                  <a:schemeClr val="bg1"/>
                </a:solidFill>
              </a:rPr>
              <a:t>Perform simple road test and verify signals. </a:t>
            </a:r>
            <a:r>
              <a:rPr lang="en-US" sz="2000" b="1" i="1">
                <a:solidFill>
                  <a:schemeClr val="bg1"/>
                </a:solidFill>
              </a:rPr>
              <a:t>(TxDOT District; </a:t>
            </a:r>
            <a:r>
              <a:rPr lang="en-US" sz="2000" b="1" i="1">
                <a:solidFill>
                  <a:schemeClr val="accent2">
                    <a:lumMod val="20000"/>
                    <a:lumOff val="80000"/>
                  </a:schemeClr>
                </a:solidFill>
              </a:rPr>
              <a:t>CTR can assist)</a:t>
            </a:r>
          </a:p>
          <a:p>
            <a:pPr marL="0" indent="0">
              <a:spcBef>
                <a:spcPts val="1800"/>
              </a:spcBef>
              <a:buFont typeface="Arial"/>
              <a:buNone/>
            </a:pPr>
            <a:r>
              <a:rPr lang="en-US" sz="3200" b="1">
                <a:solidFill>
                  <a:schemeClr val="bg1"/>
                </a:solidFill>
              </a:rPr>
              <a:t>Materials cost: </a:t>
            </a:r>
            <a:r>
              <a:rPr lang="en-US" sz="3200">
                <a:solidFill>
                  <a:schemeClr val="bg1"/>
                </a:solidFill>
                <a:latin typeface="Times New Roman" panose="02020603050405020304" pitchFamily="18" charset="0"/>
                <a:cs typeface="Times New Roman" panose="02020603050405020304" pitchFamily="18" charset="0"/>
              </a:rPr>
              <a:t>~</a:t>
            </a:r>
            <a:r>
              <a:rPr lang="en-US" sz="3200">
                <a:solidFill>
                  <a:schemeClr val="bg1"/>
                </a:solidFill>
              </a:rPr>
              <a:t>$240 per truck</a:t>
            </a:r>
            <a:endParaRPr lang="en-US" sz="3200" dirty="0">
              <a:solidFill>
                <a:schemeClr val="bg1"/>
              </a:solidFill>
            </a:endParaRPr>
          </a:p>
        </p:txBody>
      </p:sp>
      <p:pic>
        <p:nvPicPr>
          <p:cNvPr id="15" name="Picture 14">
            <a:extLst>
              <a:ext uri="{FF2B5EF4-FFF2-40B4-BE49-F238E27FC236}">
                <a16:creationId xmlns:a16="http://schemas.microsoft.com/office/drawing/2014/main" id="{FF7A2BE1-FCBF-4C49-847F-C283BF6E71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7496" y="1752599"/>
            <a:ext cx="1991905" cy="1493929"/>
          </a:xfrm>
          <a:prstGeom prst="rect">
            <a:avLst/>
          </a:prstGeom>
          <a:ln>
            <a:solidFill>
              <a:schemeClr val="tx1"/>
            </a:solidFill>
          </a:ln>
          <a:effectLst>
            <a:outerShdw blurRad="50800" dist="38100" dir="2700000" algn="tl" rotWithShape="0">
              <a:prstClr val="black">
                <a:alpha val="40000"/>
              </a:prstClr>
            </a:outerShdw>
          </a:effectLst>
        </p:spPr>
      </p:pic>
      <p:sp>
        <p:nvSpPr>
          <p:cNvPr id="17" name="Arrow: Down 16">
            <a:extLst>
              <a:ext uri="{FF2B5EF4-FFF2-40B4-BE49-F238E27FC236}">
                <a16:creationId xmlns:a16="http://schemas.microsoft.com/office/drawing/2014/main" id="{4C02994B-FF31-46F1-92F2-4237BB70272B}"/>
              </a:ext>
            </a:extLst>
          </p:cNvPr>
          <p:cNvSpPr/>
          <p:nvPr/>
        </p:nvSpPr>
        <p:spPr>
          <a:xfrm rot="7447489">
            <a:off x="11110459" y="2350718"/>
            <a:ext cx="266896" cy="432965"/>
          </a:xfrm>
          <a:prstGeom prst="downArrow">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4175255-8C57-4EE9-BC54-85B6A06CC5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2171" y="3668358"/>
            <a:ext cx="2627230" cy="231814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602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73" y="416815"/>
            <a:ext cx="8424028" cy="780321"/>
          </a:xfrm>
        </p:spPr>
        <p:txBody>
          <a:bodyPr>
            <a:normAutofit/>
          </a:bodyPr>
          <a:lstStyle/>
          <a:p>
            <a:r>
              <a:rPr lang="en-US"/>
              <a:t>SENSOR OUTCOMES</a:t>
            </a:r>
            <a:endParaRPr lang="en-US" dirty="0"/>
          </a:p>
        </p:txBody>
      </p:sp>
      <p:sp>
        <p:nvSpPr>
          <p:cNvPr id="3" name="Content Placeholder 2"/>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554C867B-D063-40C0-83B2-44BB1298F9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70281" y="3192695"/>
            <a:ext cx="2495550" cy="318135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6B9940F-B1F7-468A-9DE6-6668A4108A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15600" y="2438400"/>
            <a:ext cx="1375823" cy="1713227"/>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C8AEBB9-95E7-4468-9508-BB7008C7C0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6817" y="206246"/>
            <a:ext cx="1886800" cy="3014414"/>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D692778-46EF-44E6-9028-E52A2E1A8D4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 contrast="37000"/>
                    </a14:imgEffect>
                  </a14:imgLayer>
                </a14:imgProps>
              </a:ext>
              <a:ext uri="{28A0092B-C50C-407E-A947-70E740481C1C}">
                <a14:useLocalDpi xmlns:a14="http://schemas.microsoft.com/office/drawing/2010/main"/>
              </a:ext>
            </a:extLst>
          </a:blip>
          <a:srcRect/>
          <a:stretch/>
        </p:blipFill>
        <p:spPr>
          <a:xfrm>
            <a:off x="10097273" y="620486"/>
            <a:ext cx="1958551" cy="1628407"/>
          </a:xfrm>
          <a:prstGeom prst="rect">
            <a:avLst/>
          </a:prstGeom>
          <a:ln>
            <a:solidFill>
              <a:schemeClr val="tx1"/>
            </a:solidFill>
          </a:ln>
          <a:effectLst>
            <a:outerShdw blurRad="50800" dist="38100" dir="2700000" algn="tl" rotWithShape="0">
              <a:prstClr val="black">
                <a:alpha val="40000"/>
              </a:prstClr>
            </a:outerShdw>
          </a:effectLst>
        </p:spPr>
      </p:pic>
      <p:sp>
        <p:nvSpPr>
          <p:cNvPr id="9" name="Content Placeholder 2">
            <a:extLst>
              <a:ext uri="{FF2B5EF4-FFF2-40B4-BE49-F238E27FC236}">
                <a16:creationId xmlns:a16="http://schemas.microsoft.com/office/drawing/2014/main" id="{7CB780D1-5F7C-45C0-9118-1B8F3E8225F8}"/>
              </a:ext>
            </a:extLst>
          </p:cNvPr>
          <p:cNvSpPr txBox="1">
            <a:spLocks/>
          </p:cNvSpPr>
          <p:nvPr/>
        </p:nvSpPr>
        <p:spPr>
          <a:xfrm>
            <a:off x="404948" y="1619794"/>
            <a:ext cx="7365274" cy="485720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1200"/>
              </a:spcBef>
              <a:buNone/>
            </a:pPr>
            <a:r>
              <a:rPr lang="en-US" b="1" dirty="0"/>
              <a:t>Sadeem WSS </a:t>
            </a:r>
            <a:r>
              <a:rPr lang="en-US" dirty="0"/>
              <a:t>(surface temperature)</a:t>
            </a:r>
          </a:p>
          <a:p>
            <a:pPr lvl="1">
              <a:spcBef>
                <a:spcPts val="1200"/>
              </a:spcBef>
            </a:pPr>
            <a:r>
              <a:rPr lang="en-US" dirty="0"/>
              <a:t>Server support from vendor ceased</a:t>
            </a:r>
          </a:p>
          <a:p>
            <a:pPr marL="0" indent="0">
              <a:spcBef>
                <a:spcPts val="1200"/>
              </a:spcBef>
              <a:buNone/>
            </a:pPr>
            <a:r>
              <a:rPr lang="en-US" b="1" dirty="0"/>
              <a:t>Onset </a:t>
            </a:r>
            <a:r>
              <a:rPr lang="en-US" b="1" dirty="0" err="1"/>
              <a:t>HOBOLink</a:t>
            </a:r>
            <a:r>
              <a:rPr lang="en-US" b="1" dirty="0"/>
              <a:t> RX3000 </a:t>
            </a:r>
            <a:r>
              <a:rPr lang="en-US" dirty="0"/>
              <a:t>(weather station)</a:t>
            </a:r>
          </a:p>
          <a:p>
            <a:pPr lvl="1">
              <a:spcBef>
                <a:spcPts val="1200"/>
              </a:spcBef>
            </a:pPr>
            <a:r>
              <a:rPr lang="en-US" dirty="0"/>
              <a:t>4G base unit purchases replaced 3G base units; data retrieved.</a:t>
            </a:r>
            <a:endParaRPr lang="en-US" b="1" dirty="0"/>
          </a:p>
          <a:p>
            <a:pPr marL="0" indent="0">
              <a:spcBef>
                <a:spcPts val="1200"/>
              </a:spcBef>
              <a:buNone/>
            </a:pPr>
            <a:r>
              <a:rPr lang="en-US" b="1" dirty="0"/>
              <a:t>High Sierra Mobile </a:t>
            </a:r>
            <a:r>
              <a:rPr lang="en-US" b="1" dirty="0" err="1"/>
              <a:t>IceSight</a:t>
            </a:r>
            <a:r>
              <a:rPr lang="en-US" b="1" dirty="0"/>
              <a:t> </a:t>
            </a:r>
            <a:r>
              <a:rPr lang="en-US" dirty="0"/>
              <a:t>(surface temp. and ice detection)</a:t>
            </a:r>
          </a:p>
          <a:p>
            <a:pPr lvl="1">
              <a:spcBef>
                <a:spcPts val="1200"/>
              </a:spcBef>
            </a:pPr>
            <a:r>
              <a:rPr lang="en-US" dirty="0"/>
              <a:t>Data from Jan.-Feb. ice storm retrieved</a:t>
            </a:r>
          </a:p>
          <a:p>
            <a:pPr marL="0" indent="0">
              <a:spcBef>
                <a:spcPts val="1200"/>
              </a:spcBef>
              <a:buNone/>
            </a:pPr>
            <a:r>
              <a:rPr lang="en-US" b="1" dirty="0"/>
              <a:t>High Sierra Fixed </a:t>
            </a:r>
            <a:r>
              <a:rPr lang="en-US" b="1" dirty="0" err="1"/>
              <a:t>IceSight</a:t>
            </a:r>
            <a:r>
              <a:rPr lang="en-US" dirty="0"/>
              <a:t> in downtown Austin</a:t>
            </a:r>
          </a:p>
          <a:p>
            <a:pPr lvl="1">
              <a:spcBef>
                <a:spcPts val="1200"/>
              </a:spcBef>
            </a:pPr>
            <a:r>
              <a:rPr lang="en-US" dirty="0"/>
              <a:t>Stopped working last year; too expensive to repair</a:t>
            </a:r>
          </a:p>
          <a:p>
            <a:pPr marL="0" indent="0">
              <a:spcBef>
                <a:spcPts val="1200"/>
              </a:spcBef>
              <a:buNone/>
            </a:pPr>
            <a:r>
              <a:rPr lang="en-US" b="1" dirty="0"/>
              <a:t>SK Planet ARHIS </a:t>
            </a:r>
            <a:r>
              <a:rPr lang="en-US" dirty="0"/>
              <a:t>(Korean audio-based road surface freezing sensor)</a:t>
            </a:r>
          </a:p>
          <a:p>
            <a:pPr lvl="1">
              <a:spcBef>
                <a:spcPts val="1200"/>
              </a:spcBef>
            </a:pPr>
            <a:r>
              <a:rPr lang="en-US" dirty="0"/>
              <a:t>Cell modem and base unit issues finally resolved in April.</a:t>
            </a:r>
          </a:p>
        </p:txBody>
      </p:sp>
    </p:spTree>
    <p:extLst>
      <p:ext uri="{BB962C8B-B14F-4D97-AF65-F5344CB8AC3E}">
        <p14:creationId xmlns:p14="http://schemas.microsoft.com/office/powerpoint/2010/main" val="2947260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560" y="416815"/>
            <a:ext cx="7868873" cy="780321"/>
          </a:xfrm>
        </p:spPr>
        <p:txBody>
          <a:bodyPr>
            <a:normAutofit/>
          </a:bodyPr>
          <a:lstStyle/>
          <a:p>
            <a:r>
              <a:rPr lang="en-US"/>
              <a:t>APRIL 2023 WORKSHOP</a:t>
            </a:r>
            <a:endParaRPr lang="en-US" dirty="0"/>
          </a:p>
        </p:txBody>
      </p:sp>
      <p:sp>
        <p:nvSpPr>
          <p:cNvPr id="4" name="Content Placeholder 3">
            <a:extLst>
              <a:ext uri="{FF2B5EF4-FFF2-40B4-BE49-F238E27FC236}">
                <a16:creationId xmlns:a16="http://schemas.microsoft.com/office/drawing/2014/main" id="{C28BD661-E888-4D1C-B182-A9D4050F28A4}"/>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D8306F77-46EC-40D9-987A-BA63B00839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74473" y="2821780"/>
            <a:ext cx="7957452" cy="3488808"/>
          </a:xfrm>
          <a:prstGeom prst="rect">
            <a:avLst/>
          </a:prstGeom>
          <a:ln>
            <a:solidFill>
              <a:schemeClr val="tx1"/>
            </a:solidFill>
          </a:ln>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B329F9BE-5FC9-4D5C-804D-BA66FDE0C44A}"/>
              </a:ext>
            </a:extLst>
          </p:cNvPr>
          <p:cNvSpPr txBox="1">
            <a:spLocks/>
          </p:cNvSpPr>
          <p:nvPr/>
        </p:nvSpPr>
        <p:spPr>
          <a:xfrm>
            <a:off x="470263" y="1600201"/>
            <a:ext cx="11112137" cy="342899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a:solidFill>
                  <a:schemeClr val="bg1"/>
                </a:solidFill>
              </a:rPr>
              <a:t>At TxDOT Abilene District Headquarters</a:t>
            </a:r>
          </a:p>
          <a:p>
            <a:r>
              <a:rPr lang="en-US" sz="3200" dirty="0">
                <a:solidFill>
                  <a:schemeClr val="bg1"/>
                </a:solidFill>
              </a:rPr>
              <a:t>Hardware, GIS, data applications, visualization, freezing prediction, districts needs</a:t>
            </a:r>
          </a:p>
          <a:p>
            <a:r>
              <a:rPr lang="en-US" sz="3200" dirty="0">
                <a:solidFill>
                  <a:schemeClr val="bg1"/>
                </a:solidFill>
              </a:rPr>
              <a:t>Products:</a:t>
            </a:r>
          </a:p>
          <a:p>
            <a:pPr lvl="1"/>
            <a:r>
              <a:rPr lang="en-US" sz="2800" dirty="0">
                <a:solidFill>
                  <a:schemeClr val="bg1"/>
                </a:solidFill>
              </a:rPr>
              <a:t>PowerPoints</a:t>
            </a:r>
          </a:p>
          <a:p>
            <a:pPr lvl="1"/>
            <a:r>
              <a:rPr lang="en-US" sz="2800" dirty="0">
                <a:solidFill>
                  <a:schemeClr val="bg1"/>
                </a:solidFill>
              </a:rPr>
              <a:t>Video</a:t>
            </a:r>
          </a:p>
          <a:p>
            <a:pPr lvl="1"/>
            <a:r>
              <a:rPr lang="en-US" sz="2800" dirty="0">
                <a:solidFill>
                  <a:schemeClr val="bg1"/>
                </a:solidFill>
              </a:rPr>
              <a:t>Schedule</a:t>
            </a:r>
            <a:br>
              <a:rPr lang="en-US" sz="2800" dirty="0">
                <a:solidFill>
                  <a:schemeClr val="bg1"/>
                </a:solidFill>
              </a:rPr>
            </a:br>
            <a:r>
              <a:rPr lang="en-US" sz="2800" dirty="0">
                <a:solidFill>
                  <a:schemeClr val="bg1"/>
                </a:solidFill>
              </a:rPr>
              <a:t>and Notes</a:t>
            </a:r>
          </a:p>
        </p:txBody>
      </p:sp>
    </p:spTree>
    <p:extLst>
      <p:ext uri="{BB962C8B-B14F-4D97-AF65-F5344CB8AC3E}">
        <p14:creationId xmlns:p14="http://schemas.microsoft.com/office/powerpoint/2010/main" val="1827898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73" y="416815"/>
            <a:ext cx="8424028" cy="780321"/>
          </a:xfrm>
        </p:spPr>
        <p:txBody>
          <a:bodyPr>
            <a:normAutofit/>
          </a:bodyPr>
          <a:lstStyle/>
          <a:p>
            <a:r>
              <a:rPr lang="en-US"/>
              <a:t>FINAL REPORT</a:t>
            </a:r>
            <a:endParaRPr lang="en-US" dirty="0"/>
          </a:p>
        </p:txBody>
      </p:sp>
      <p:sp>
        <p:nvSpPr>
          <p:cNvPr id="3" name="Content Placeholder 2"/>
          <p:cNvSpPr>
            <a:spLocks noGrp="1"/>
          </p:cNvSpPr>
          <p:nvPr>
            <p:ph sz="quarter" idx="11"/>
          </p:nvPr>
        </p:nvSpPr>
        <p:spPr/>
        <p:txBody>
          <a:bodyPr/>
          <a:lstStyle/>
          <a:p>
            <a:endParaRPr lang="en-US"/>
          </a:p>
        </p:txBody>
      </p:sp>
      <p:sp>
        <p:nvSpPr>
          <p:cNvPr id="9" name="Content Placeholder 8">
            <a:extLst>
              <a:ext uri="{FF2B5EF4-FFF2-40B4-BE49-F238E27FC236}">
                <a16:creationId xmlns:a16="http://schemas.microsoft.com/office/drawing/2014/main" id="{10198733-6289-4A7B-BA7D-EA5721824DFB}"/>
              </a:ext>
            </a:extLst>
          </p:cNvPr>
          <p:cNvSpPr txBox="1">
            <a:spLocks/>
          </p:cNvSpPr>
          <p:nvPr/>
        </p:nvSpPr>
        <p:spPr>
          <a:xfrm>
            <a:off x="929641" y="1619795"/>
            <a:ext cx="5719354" cy="48213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Introduction to WRMS</a:t>
            </a:r>
          </a:p>
          <a:p>
            <a:pPr marL="0" indent="0">
              <a:buNone/>
            </a:pPr>
            <a:r>
              <a:rPr lang="en-US" dirty="0"/>
              <a:t>WinterOps sensing pilot</a:t>
            </a:r>
          </a:p>
          <a:p>
            <a:pPr lvl="1"/>
            <a:r>
              <a:rPr lang="en-US" dirty="0"/>
              <a:t>Design</a:t>
            </a:r>
          </a:p>
          <a:p>
            <a:pPr lvl="1"/>
            <a:r>
              <a:rPr lang="en-US" dirty="0"/>
              <a:t>Step by step installation</a:t>
            </a:r>
          </a:p>
          <a:p>
            <a:pPr lvl="2"/>
            <a:r>
              <a:rPr lang="en-US" dirty="0"/>
              <a:t>PTO, sprayer, spreader, plow</a:t>
            </a:r>
          </a:p>
          <a:p>
            <a:pPr lvl="1"/>
            <a:r>
              <a:rPr lang="en-US" dirty="0"/>
              <a:t>Experiences and lessons learned</a:t>
            </a:r>
          </a:p>
          <a:p>
            <a:pPr marL="0" indent="0">
              <a:buNone/>
            </a:pPr>
            <a:r>
              <a:rPr lang="en-US" dirty="0"/>
              <a:t>WinterOps data</a:t>
            </a:r>
          </a:p>
          <a:p>
            <a:pPr lvl="1"/>
            <a:r>
              <a:rPr lang="en-US" dirty="0"/>
              <a:t>Accessing in web UI and CSV files</a:t>
            </a:r>
          </a:p>
          <a:p>
            <a:pPr lvl="1"/>
            <a:r>
              <a:rPr lang="en-US" dirty="0"/>
              <a:t>GIS processing in ArcGIS Pro</a:t>
            </a:r>
          </a:p>
          <a:p>
            <a:pPr marL="0" indent="0">
              <a:buNone/>
            </a:pPr>
            <a:r>
              <a:rPr lang="en-US" dirty="0"/>
              <a:t>Sensors and data</a:t>
            </a:r>
          </a:p>
          <a:p>
            <a:pPr marL="0" indent="0">
              <a:buNone/>
            </a:pPr>
            <a:r>
              <a:rPr lang="en-US" dirty="0"/>
              <a:t>Non-winter applications</a:t>
            </a:r>
          </a:p>
        </p:txBody>
      </p:sp>
      <p:pic>
        <p:nvPicPr>
          <p:cNvPr id="10" name="Picture 9">
            <a:extLst>
              <a:ext uri="{FF2B5EF4-FFF2-40B4-BE49-F238E27FC236}">
                <a16:creationId xmlns:a16="http://schemas.microsoft.com/office/drawing/2014/main" id="{6026A592-EAF3-4003-AADF-B02481F9B1B8}"/>
              </a:ext>
            </a:extLst>
          </p:cNvPr>
          <p:cNvPicPr>
            <a:picLocks noChangeAspect="1"/>
          </p:cNvPicPr>
          <p:nvPr/>
        </p:nvPicPr>
        <p:blipFill>
          <a:blip r:embed="rId2"/>
          <a:stretch>
            <a:fillRect/>
          </a:stretch>
        </p:blipFill>
        <p:spPr>
          <a:xfrm rot="384266">
            <a:off x="6943939" y="971646"/>
            <a:ext cx="4047420" cy="508541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14695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560" y="416815"/>
            <a:ext cx="7868873" cy="780321"/>
          </a:xfrm>
        </p:spPr>
        <p:txBody>
          <a:bodyPr>
            <a:normAutofit/>
          </a:bodyPr>
          <a:lstStyle/>
          <a:p>
            <a:r>
              <a:rPr lang="en-US"/>
              <a:t>WHERE NEXT?</a:t>
            </a:r>
            <a:endParaRPr lang="en-US" dirty="0"/>
          </a:p>
        </p:txBody>
      </p:sp>
      <p:sp>
        <p:nvSpPr>
          <p:cNvPr id="4" name="Content Placeholder 3">
            <a:extLst>
              <a:ext uri="{FF2B5EF4-FFF2-40B4-BE49-F238E27FC236}">
                <a16:creationId xmlns:a16="http://schemas.microsoft.com/office/drawing/2014/main" id="{C28BD661-E888-4D1C-B182-A9D4050F28A4}"/>
              </a:ext>
            </a:extLst>
          </p:cNvPr>
          <p:cNvSpPr>
            <a:spLocks noGrp="1"/>
          </p:cNvSpPr>
          <p:nvPr>
            <p:ph sz="quarter" idx="11"/>
          </p:nvPr>
        </p:nvSpPr>
        <p:spPr/>
        <p:txBody>
          <a:bodyPr/>
          <a:lstStyle/>
          <a:p>
            <a:endParaRPr lang="en-US"/>
          </a:p>
        </p:txBody>
      </p:sp>
      <p:pic>
        <p:nvPicPr>
          <p:cNvPr id="6" name="Picture 5">
            <a:extLst>
              <a:ext uri="{FF2B5EF4-FFF2-40B4-BE49-F238E27FC236}">
                <a16:creationId xmlns:a16="http://schemas.microsoft.com/office/drawing/2014/main" id="{F04B6D4B-1C44-4C83-9BC1-C50CCE83A8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61316" y="1752600"/>
            <a:ext cx="3276601" cy="4525963"/>
          </a:xfrm>
          <a:prstGeom prst="rect">
            <a:avLst/>
          </a:prstGeom>
          <a:ln>
            <a:solidFill>
              <a:schemeClr val="tx1"/>
            </a:solidFill>
          </a:ln>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12A7787A-5EEC-47C7-B9EC-18342CF480C4}"/>
              </a:ext>
            </a:extLst>
          </p:cNvPr>
          <p:cNvSpPr txBox="1">
            <a:spLocks/>
          </p:cNvSpPr>
          <p:nvPr/>
        </p:nvSpPr>
        <p:spPr>
          <a:xfrm>
            <a:off x="426718" y="1681017"/>
            <a:ext cx="7848600" cy="476016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solidFill>
                  <a:schemeClr val="bg1"/>
                </a:solidFill>
              </a:rPr>
              <a:t>Outcomes of our WinterOps sensing pilot:</a:t>
            </a:r>
          </a:p>
          <a:p>
            <a:pPr lvl="1"/>
            <a:r>
              <a:rPr lang="en-US" dirty="0">
                <a:solidFill>
                  <a:schemeClr val="bg1"/>
                </a:solidFill>
              </a:rPr>
              <a:t>Snow plow, spreader, and brine spraying activity was recorded among 6 vehicles in 2 districts.</a:t>
            </a:r>
          </a:p>
          <a:p>
            <a:pPr lvl="1"/>
            <a:r>
              <a:rPr lang="en-US" dirty="0">
                <a:solidFill>
                  <a:schemeClr val="bg1"/>
                </a:solidFill>
              </a:rPr>
              <a:t>Minimal additional equipment was necessary.</a:t>
            </a:r>
          </a:p>
          <a:p>
            <a:pPr lvl="1"/>
            <a:r>
              <a:rPr lang="en-US" dirty="0">
                <a:solidFill>
                  <a:schemeClr val="bg1"/>
                </a:solidFill>
              </a:rPr>
              <a:t>Drivers did not need to perform any special actions.</a:t>
            </a:r>
          </a:p>
          <a:p>
            <a:pPr lvl="1"/>
            <a:r>
              <a:rPr lang="en-US" dirty="0">
                <a:solidFill>
                  <a:schemeClr val="bg1"/>
                </a:solidFill>
              </a:rPr>
              <a:t>Ways of accessing and utilizing the data were demonstrated.</a:t>
            </a:r>
          </a:p>
          <a:p>
            <a:pPr lvl="1"/>
            <a:r>
              <a:rPr lang="en-US" dirty="0">
                <a:solidFill>
                  <a:schemeClr val="bg1"/>
                </a:solidFill>
              </a:rPr>
              <a:t>Applicable operations beyond winter were identified.</a:t>
            </a:r>
          </a:p>
          <a:p>
            <a:pPr marL="0" indent="0">
              <a:buNone/>
            </a:pPr>
            <a:r>
              <a:rPr lang="en-US" b="1" dirty="0">
                <a:solidFill>
                  <a:schemeClr val="bg1"/>
                </a:solidFill>
              </a:rPr>
              <a:t>Thanks, EDC-5! Next opportunities:</a:t>
            </a:r>
          </a:p>
          <a:p>
            <a:pPr lvl="1"/>
            <a:r>
              <a:rPr lang="en-US" dirty="0">
                <a:solidFill>
                  <a:schemeClr val="bg1"/>
                </a:solidFill>
              </a:rPr>
              <a:t>Branch to more districts.</a:t>
            </a:r>
          </a:p>
          <a:p>
            <a:pPr lvl="1"/>
            <a:r>
              <a:rPr lang="en-US" dirty="0">
                <a:solidFill>
                  <a:schemeClr val="bg1"/>
                </a:solidFill>
              </a:rPr>
              <a:t>Integrate GIS processes to </a:t>
            </a:r>
            <a:r>
              <a:rPr lang="en-US" dirty="0" err="1">
                <a:solidFill>
                  <a:schemeClr val="bg1"/>
                </a:solidFill>
              </a:rPr>
              <a:t>TxERA</a:t>
            </a:r>
            <a:r>
              <a:rPr lang="en-US" dirty="0">
                <a:solidFill>
                  <a:schemeClr val="bg1"/>
                </a:solidFill>
              </a:rPr>
              <a:t> and others.</a:t>
            </a:r>
          </a:p>
        </p:txBody>
      </p:sp>
    </p:spTree>
    <p:extLst>
      <p:ext uri="{BB962C8B-B14F-4D97-AF65-F5344CB8AC3E}">
        <p14:creationId xmlns:p14="http://schemas.microsoft.com/office/powerpoint/2010/main" val="42928119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23214" y="4119513"/>
            <a:ext cx="895546" cy="509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a:xfrm>
            <a:off x="1043717" y="3860463"/>
            <a:ext cx="9144000" cy="1655762"/>
          </a:xfrm>
        </p:spPr>
        <p:txBody>
          <a:bodyPr/>
          <a:lstStyle/>
          <a:p>
            <a:r>
              <a:rPr lang="en-US" dirty="0"/>
              <a:t>Kenneth Perrine, Center for Transportation Research, The University of Texas at Austin</a:t>
            </a:r>
          </a:p>
          <a:p>
            <a:r>
              <a:rPr lang="en-US" dirty="0"/>
              <a:t>kperrine@utexas.edu</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6892" y1="48299" x2="16892" y2="48299"/>
                        <a14:foregroundMark x1="47973" y1="38776" x2="47973" y2="38776"/>
                        <a14:foregroundMark x1="66216" y1="36735" x2="66216" y2="36735"/>
                        <a14:foregroundMark x1="69595" y1="42177" x2="69595" y2="42177"/>
                      </a14:backgroundRemoval>
                    </a14:imgEffect>
                  </a14:imgLayer>
                </a14:imgProps>
              </a:ext>
            </a:extLst>
          </a:blip>
          <a:stretch>
            <a:fillRect/>
          </a:stretch>
        </p:blipFill>
        <p:spPr>
          <a:xfrm>
            <a:off x="9677153" y="3753041"/>
            <a:ext cx="1204168" cy="1196032"/>
          </a:xfrm>
          <a:prstGeom prst="rect">
            <a:avLst/>
          </a:prstGeom>
        </p:spPr>
      </p:pic>
      <p:sp>
        <p:nvSpPr>
          <p:cNvPr id="6" name="Oval 5"/>
          <p:cNvSpPr/>
          <p:nvPr/>
        </p:nvSpPr>
        <p:spPr>
          <a:xfrm>
            <a:off x="9717741" y="3797224"/>
            <a:ext cx="1114254" cy="1103304"/>
          </a:xfrm>
          <a:prstGeom prst="ellipse">
            <a:avLst/>
          </a:prstGeom>
          <a:noFill/>
          <a:ln w="25400">
            <a:solidFill>
              <a:srgbClr val="2B9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0521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B54C-081D-D573-A90F-468BE64F83F1}"/>
              </a:ext>
            </a:extLst>
          </p:cNvPr>
          <p:cNvSpPr>
            <a:spLocks noGrp="1"/>
          </p:cNvSpPr>
          <p:nvPr>
            <p:ph type="ctrTitle"/>
          </p:nvPr>
        </p:nvSpPr>
        <p:spPr>
          <a:xfrm>
            <a:off x="0" y="1543050"/>
            <a:ext cx="12192000" cy="1033463"/>
          </a:xfrm>
        </p:spPr>
        <p:txBody>
          <a:bodyPr rtlCol="0"/>
          <a:lstStyle/>
          <a:p>
            <a:pPr eaLnBrk="1" fontAlgn="auto" hangingPunct="1">
              <a:lnSpc>
                <a:spcPct val="100000"/>
              </a:lnSpc>
              <a:spcAft>
                <a:spcPts val="0"/>
              </a:spcAft>
              <a:defRPr/>
            </a:pPr>
            <a:r>
              <a:rPr lang="en-US" sz="6000" b="0" dirty="0">
                <a:latin typeface="Franklin Gothic Medium Cond"/>
                <a:ea typeface="Open Sans"/>
                <a:cs typeface="Open Sans"/>
              </a:rPr>
              <a:t>Planning For ITS Growth</a:t>
            </a:r>
            <a:endParaRPr lang="en-US" sz="6000" b="0" dirty="0">
              <a:latin typeface="Franklin Gothic Medium Cond" panose="020B0606030402020204" pitchFamily="34" charset="0"/>
            </a:endParaRPr>
          </a:p>
        </p:txBody>
      </p:sp>
      <p:sp>
        <p:nvSpPr>
          <p:cNvPr id="3" name="Subtitle 2">
            <a:extLst>
              <a:ext uri="{FF2B5EF4-FFF2-40B4-BE49-F238E27FC236}">
                <a16:creationId xmlns:a16="http://schemas.microsoft.com/office/drawing/2014/main" id="{F17472A0-BEEE-50C8-7480-A6C1F884D7A4}"/>
              </a:ext>
            </a:extLst>
          </p:cNvPr>
          <p:cNvSpPr>
            <a:spLocks noGrp="1"/>
          </p:cNvSpPr>
          <p:nvPr>
            <p:ph type="subTitle" idx="1"/>
          </p:nvPr>
        </p:nvSpPr>
        <p:spPr>
          <a:xfrm>
            <a:off x="882650" y="2633663"/>
            <a:ext cx="10426700" cy="1898650"/>
          </a:xfrm>
        </p:spPr>
        <p:txBody>
          <a:bodyPr rtlCol="0">
            <a:normAutofit fontScale="25000" lnSpcReduction="20000"/>
          </a:bodyPr>
          <a:lstStyle/>
          <a:p>
            <a:pPr eaLnBrk="1" fontAlgn="auto" hangingPunct="1">
              <a:lnSpc>
                <a:spcPct val="120000"/>
              </a:lnSpc>
              <a:spcAft>
                <a:spcPts val="0"/>
              </a:spcAft>
              <a:buFont typeface="Arial"/>
              <a:buNone/>
              <a:defRPr/>
            </a:pPr>
            <a:endParaRPr lang="en-US" sz="4000" b="0" dirty="0">
              <a:latin typeface="Franklin Gothic Medium Cond"/>
              <a:ea typeface="Open Sans"/>
              <a:cs typeface="Open Sans"/>
            </a:endParaRPr>
          </a:p>
          <a:p>
            <a:pPr eaLnBrk="1" fontAlgn="auto" hangingPunct="1">
              <a:lnSpc>
                <a:spcPct val="120000"/>
              </a:lnSpc>
              <a:spcBef>
                <a:spcPts val="0"/>
              </a:spcBef>
              <a:spcAft>
                <a:spcPts val="0"/>
              </a:spcAft>
              <a:buFont typeface="Arial"/>
              <a:buNone/>
              <a:defRPr/>
            </a:pPr>
            <a:r>
              <a:rPr lang="en-US" sz="12800" b="0" dirty="0">
                <a:latin typeface="Franklin Gothic Medium Cond"/>
                <a:ea typeface="Open Sans"/>
                <a:cs typeface="Open Sans"/>
              </a:rPr>
              <a:t>Jeff Miles</a:t>
            </a:r>
          </a:p>
          <a:p>
            <a:pPr eaLnBrk="1" fontAlgn="auto" hangingPunct="1">
              <a:lnSpc>
                <a:spcPct val="120000"/>
              </a:lnSpc>
              <a:spcBef>
                <a:spcPts val="0"/>
              </a:spcBef>
              <a:spcAft>
                <a:spcPts val="0"/>
              </a:spcAft>
              <a:buFont typeface="Arial"/>
              <a:buNone/>
              <a:defRPr/>
            </a:pPr>
            <a:r>
              <a:rPr lang="en-US" sz="12800" b="0" dirty="0">
                <a:latin typeface="Franklin Gothic Medium Cond"/>
                <a:ea typeface="Open Sans"/>
                <a:cs typeface="Open Sans"/>
              </a:rPr>
              <a:t>TxDOT, Bryan District </a:t>
            </a:r>
          </a:p>
          <a:p>
            <a:pPr eaLnBrk="1" fontAlgn="auto" hangingPunct="1">
              <a:lnSpc>
                <a:spcPct val="120000"/>
              </a:lnSpc>
              <a:spcBef>
                <a:spcPts val="0"/>
              </a:spcBef>
              <a:spcAft>
                <a:spcPts val="0"/>
              </a:spcAft>
              <a:buFont typeface="Arial"/>
              <a:buNone/>
              <a:defRPr/>
            </a:pPr>
            <a:r>
              <a:rPr lang="en-US" sz="12800" b="0" dirty="0">
                <a:latin typeface="Franklin Gothic Medium Cond"/>
                <a:ea typeface="Open Sans"/>
                <a:cs typeface="Open Sans"/>
              </a:rPr>
              <a:t>District Design Engineer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77CE46-7581-4A2C-92B3-CA254B05A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285704"/>
          </a:xfrm>
          <a:prstGeom prst="rect">
            <a:avLst/>
          </a:prstGeom>
        </p:spPr>
      </p:pic>
      <p:sp>
        <p:nvSpPr>
          <p:cNvPr id="2" name="Title 1"/>
          <p:cNvSpPr>
            <a:spLocks noGrp="1"/>
          </p:cNvSpPr>
          <p:nvPr>
            <p:ph type="ctrTitle"/>
          </p:nvPr>
        </p:nvSpPr>
        <p:spPr>
          <a:xfrm>
            <a:off x="682753" y="2362651"/>
            <a:ext cx="7763417" cy="14097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5840"/>
              </a:lnSpc>
            </a:pPr>
            <a:br>
              <a:rPr lang="en-US" dirty="0"/>
            </a:br>
            <a:r>
              <a:rPr lang="en-US" dirty="0"/>
              <a:t>Planning for ITS Growth</a:t>
            </a:r>
          </a:p>
        </p:txBody>
      </p:sp>
      <p:sp>
        <p:nvSpPr>
          <p:cNvPr id="4" name="Subtitle 3"/>
          <p:cNvSpPr>
            <a:spLocks noGrp="1"/>
          </p:cNvSpPr>
          <p:nvPr>
            <p:ph type="subTitle" idx="1"/>
          </p:nvPr>
        </p:nvSpPr>
        <p:spPr>
          <a:xfrm>
            <a:off x="609598" y="4968847"/>
            <a:ext cx="6309361" cy="5775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667" dirty="0"/>
              <a:t>Enhancing Quality of Life for All Texans through Technology for All Operations… </a:t>
            </a:r>
          </a:p>
        </p:txBody>
      </p:sp>
      <p:sp>
        <p:nvSpPr>
          <p:cNvPr id="21" name="TextBox 20">
            <a:extLst>
              <a:ext uri="{FF2B5EF4-FFF2-40B4-BE49-F238E27FC236}">
                <a16:creationId xmlns:a16="http://schemas.microsoft.com/office/drawing/2014/main" id="{E7FFD7CA-5BE6-B34F-BA0A-941D23CFB43F}"/>
              </a:ext>
            </a:extLst>
          </p:cNvPr>
          <p:cNvSpPr txBox="1"/>
          <p:nvPr/>
        </p:nvSpPr>
        <p:spPr>
          <a:xfrm>
            <a:off x="9514107" y="6286912"/>
            <a:ext cx="2179852" cy="571088"/>
          </a:xfrm>
          <a:prstGeom prst="rect">
            <a:avLst/>
          </a:prstGeom>
          <a:noFill/>
        </p:spPr>
        <p:txBody>
          <a:bodyPr wrap="none" lIns="0" tIns="0" rIns="0" bIns="0" rtlCol="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fld id="{CAAFC295-E4AC-D34C-A518-2E03C6EB7786}" type="datetime4">
              <a:rPr lang="en-US" sz="1600" smtClean="0">
                <a:solidFill>
                  <a:schemeClr val="bg1"/>
                </a:solidFill>
                <a:latin typeface="Franklin Gothic Book" pitchFamily="34" charset="0"/>
              </a:rPr>
              <a:t>August 11, 2023</a:t>
            </a:fld>
            <a:endParaRPr lang="en-US" sz="1600" dirty="0">
              <a:solidFill>
                <a:schemeClr val="bg1"/>
              </a:solidFill>
              <a:latin typeface="Franklin Gothic Book" pitchFamily="34" charset="0"/>
            </a:endParaRPr>
          </a:p>
        </p:txBody>
      </p:sp>
    </p:spTree>
    <p:extLst>
      <p:ext uri="{BB962C8B-B14F-4D97-AF65-F5344CB8AC3E}">
        <p14:creationId xmlns:p14="http://schemas.microsoft.com/office/powerpoint/2010/main" val="2710387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B704-4359-B848-ABED-EEE2EB68999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Questions to Answer…</a:t>
            </a:r>
          </a:p>
        </p:txBody>
      </p:sp>
      <p:sp>
        <p:nvSpPr>
          <p:cNvPr id="4" name="Slide Number Placeholder 3">
            <a:extLst>
              <a:ext uri="{FF2B5EF4-FFF2-40B4-BE49-F238E27FC236}">
                <a16:creationId xmlns:a16="http://schemas.microsoft.com/office/drawing/2014/main" id="{C80009A7-0604-4740-8D8A-8ABE347F1131}"/>
              </a:ext>
            </a:extLst>
          </p:cNvPr>
          <p:cNvSpPr>
            <a:spLocks noGrp="1"/>
          </p:cNvSpPr>
          <p:nvPr>
            <p:ph type="sldNum" sz="quarter" idx="4"/>
          </p:nvPr>
        </p:nvSpPr>
        <p:spPr>
          <a:xfrm>
            <a:off x="11819469" y="6477001"/>
            <a:ext cx="281409" cy="187508"/>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lvl="1">
              <a:spcBef>
                <a:spcPts val="1200"/>
              </a:spcBef>
            </a:pPr>
            <a:fld id="{126B356D-DBE9-445A-9C43-3D3F41468F04}" type="slidenum">
              <a:rPr lang="en-US" smtClean="0"/>
              <a:pPr lvl="1">
                <a:spcBef>
                  <a:spcPts val="1200"/>
                </a:spcBef>
              </a:pPr>
              <a:t>78</a:t>
            </a:fld>
            <a:endParaRPr lang="en-US" dirty="0"/>
          </a:p>
        </p:txBody>
      </p:sp>
      <p:sp>
        <p:nvSpPr>
          <p:cNvPr id="21" name="Rectangle 20">
            <a:extLst>
              <a:ext uri="{FF2B5EF4-FFF2-40B4-BE49-F238E27FC236}">
                <a16:creationId xmlns:a16="http://schemas.microsoft.com/office/drawing/2014/main" id="{D21BE327-6F0A-7045-A321-0665ABA1C50D}"/>
              </a:ext>
            </a:extLst>
          </p:cNvPr>
          <p:cNvSpPr/>
          <p:nvPr>
            <p:custDataLst>
              <p:tags r:id="rId1"/>
            </p:custDataLst>
          </p:nvPr>
        </p:nvSpPr>
        <p:spPr bwMode="auto">
          <a:xfrm>
            <a:off x="338238" y="1111679"/>
            <a:ext cx="5352287" cy="290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121920" bIns="121920" rtlCol="0" anchor="ctr"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spcAft>
                <a:spcPts val="800"/>
              </a:spcAft>
              <a:buFont typeface="Arial" panose="020B0604020202020204" pitchFamily="34" charset="0"/>
              <a:buChar char="•"/>
            </a:pPr>
            <a:r>
              <a:rPr lang="en-US" sz="2667" dirty="0">
                <a:solidFill>
                  <a:schemeClr val="tx1"/>
                </a:solidFill>
                <a:latin typeface="Franklin Gothic Demi Cond" panose="020B0603020102020204" pitchFamily="34" charset="0"/>
                <a:cs typeface="Arial" pitchFamily="34" charset="0"/>
              </a:rPr>
              <a:t>What is our Goal?</a:t>
            </a:r>
          </a:p>
          <a:p>
            <a:pPr marL="380990" indent="-380990">
              <a:spcAft>
                <a:spcPts val="800"/>
              </a:spcAft>
              <a:buFont typeface="Arial" panose="020B0604020202020204" pitchFamily="34" charset="0"/>
              <a:buChar char="•"/>
            </a:pPr>
            <a:r>
              <a:rPr lang="en-US" sz="2667" dirty="0">
                <a:solidFill>
                  <a:schemeClr val="tx1"/>
                </a:solidFill>
                <a:latin typeface="Franklin Gothic Demi Cond" panose="020B0603020102020204" pitchFamily="34" charset="0"/>
                <a:cs typeface="Arial" pitchFamily="34" charset="0"/>
              </a:rPr>
              <a:t>Who are the Stakeholders?</a:t>
            </a:r>
          </a:p>
          <a:p>
            <a:pPr marL="380990" indent="-380990">
              <a:spcAft>
                <a:spcPts val="800"/>
              </a:spcAft>
              <a:buFont typeface="Arial" panose="020B0604020202020204" pitchFamily="34" charset="0"/>
              <a:buChar char="•"/>
            </a:pPr>
            <a:r>
              <a:rPr lang="en-US" sz="2667" dirty="0">
                <a:solidFill>
                  <a:schemeClr val="tx1"/>
                </a:solidFill>
                <a:latin typeface="Franklin Gothic Demi Cond" panose="020B0603020102020204" pitchFamily="34" charset="0"/>
                <a:cs typeface="Arial" pitchFamily="34" charset="0"/>
              </a:rPr>
              <a:t>What can we Do?</a:t>
            </a:r>
          </a:p>
          <a:p>
            <a:pPr marL="380990" indent="-380990">
              <a:spcAft>
                <a:spcPts val="800"/>
              </a:spcAft>
              <a:buFont typeface="Arial" panose="020B0604020202020204" pitchFamily="34" charset="0"/>
              <a:buChar char="•"/>
            </a:pPr>
            <a:r>
              <a:rPr lang="en-US" sz="2667" dirty="0">
                <a:solidFill>
                  <a:schemeClr val="tx1"/>
                </a:solidFill>
                <a:latin typeface="Franklin Gothic Demi Cond" panose="020B0603020102020204" pitchFamily="34" charset="0"/>
                <a:cs typeface="Arial" pitchFamily="34" charset="0"/>
              </a:rPr>
              <a:t>Why should we do It?</a:t>
            </a:r>
          </a:p>
          <a:p>
            <a:pPr marL="380990" indent="-380990">
              <a:spcAft>
                <a:spcPts val="800"/>
              </a:spcAft>
              <a:buFont typeface="Arial" panose="020B0604020202020204" pitchFamily="34" charset="0"/>
              <a:buChar char="•"/>
            </a:pPr>
            <a:r>
              <a:rPr lang="en-US" sz="2667" dirty="0">
                <a:solidFill>
                  <a:schemeClr val="tx1"/>
                </a:solidFill>
                <a:latin typeface="Franklin Gothic Demi Cond" panose="020B0603020102020204" pitchFamily="34" charset="0"/>
                <a:cs typeface="Arial" pitchFamily="34" charset="0"/>
              </a:rPr>
              <a:t>When should we do It?</a:t>
            </a:r>
          </a:p>
        </p:txBody>
      </p:sp>
      <p:pic>
        <p:nvPicPr>
          <p:cNvPr id="10" name="Content Placeholder 9" descr="Cartoon checklist and pencil">
            <a:extLst>
              <a:ext uri="{FF2B5EF4-FFF2-40B4-BE49-F238E27FC236}">
                <a16:creationId xmlns:a16="http://schemas.microsoft.com/office/drawing/2014/main" id="{595211A2-FC10-E641-3AF3-E8F574C86B2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261106">
            <a:off x="4847167" y="924852"/>
            <a:ext cx="6908800" cy="5181600"/>
          </a:xfrm>
          <a:effectLst>
            <a:softEdge rad="571500"/>
          </a:effectLst>
        </p:spPr>
      </p:pic>
    </p:spTree>
    <p:extLst>
      <p:ext uri="{BB962C8B-B14F-4D97-AF65-F5344CB8AC3E}">
        <p14:creationId xmlns:p14="http://schemas.microsoft.com/office/powerpoint/2010/main" val="9136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fade">
                                      <p:cBhvr>
                                        <p:cTn id="11" dur="1000"/>
                                        <p:tgtEl>
                                          <p:spTgt spid="21">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fade">
                                      <p:cBhvr>
                                        <p:cTn id="15" dur="1000"/>
                                        <p:tgtEl>
                                          <p:spTgt spid="21">
                                            <p:txEl>
                                              <p:pRg st="2" end="2"/>
                                            </p:txEl>
                                          </p:spTgt>
                                        </p:tgtEl>
                                      </p:cBhvr>
                                    </p:animEffect>
                                  </p:childTnLst>
                                </p:cTn>
                              </p:par>
                            </p:childTnLst>
                          </p:cTn>
                        </p:par>
                        <p:par>
                          <p:cTn id="16" fill="hold">
                            <p:stCondLst>
                              <p:cond delay="5000"/>
                            </p:stCondLst>
                            <p:childTnLst>
                              <p:par>
                                <p:cTn id="17" presetID="10" presetClass="entr" presetSubtype="0" fill="hold" grpId="0" nodeType="afterEffect">
                                  <p:stCondLst>
                                    <p:cond delay="1000"/>
                                  </p:stCondLst>
                                  <p:childTnLst>
                                    <p:set>
                                      <p:cBhvr>
                                        <p:cTn id="18" dur="1" fill="hold">
                                          <p:stCondLst>
                                            <p:cond delay="0"/>
                                          </p:stCondLst>
                                        </p:cTn>
                                        <p:tgtEl>
                                          <p:spTgt spid="21">
                                            <p:txEl>
                                              <p:pRg st="3" end="3"/>
                                            </p:txEl>
                                          </p:spTgt>
                                        </p:tgtEl>
                                        <p:attrNameLst>
                                          <p:attrName>style.visibility</p:attrName>
                                        </p:attrNameLst>
                                      </p:cBhvr>
                                      <p:to>
                                        <p:strVal val="visible"/>
                                      </p:to>
                                    </p:set>
                                    <p:animEffect transition="in" filter="fade">
                                      <p:cBhvr>
                                        <p:cTn id="19" dur="1000"/>
                                        <p:tgtEl>
                                          <p:spTgt spid="21">
                                            <p:txEl>
                                              <p:pRg st="3" end="3"/>
                                            </p:txEl>
                                          </p:spTgt>
                                        </p:tgtEl>
                                      </p:cBhvr>
                                    </p:animEffect>
                                  </p:childTnLst>
                                </p:cTn>
                              </p:par>
                            </p:childTnLst>
                          </p:cTn>
                        </p:par>
                        <p:par>
                          <p:cTn id="20" fill="hold">
                            <p:stCondLst>
                              <p:cond delay="7000"/>
                            </p:stCondLst>
                            <p:childTnLst>
                              <p:par>
                                <p:cTn id="21" presetID="10" presetClass="entr" presetSubtype="0" fill="hold" grpId="0" nodeType="afterEffect">
                                  <p:stCondLst>
                                    <p:cond delay="1000"/>
                                  </p:stCondLst>
                                  <p:childTnLst>
                                    <p:set>
                                      <p:cBhvr>
                                        <p:cTn id="22" dur="1" fill="hold">
                                          <p:stCondLst>
                                            <p:cond delay="0"/>
                                          </p:stCondLst>
                                        </p:cTn>
                                        <p:tgtEl>
                                          <p:spTgt spid="21">
                                            <p:txEl>
                                              <p:pRg st="4" end="4"/>
                                            </p:txEl>
                                          </p:spTgt>
                                        </p:tgtEl>
                                        <p:attrNameLst>
                                          <p:attrName>style.visibility</p:attrName>
                                        </p:attrNameLst>
                                      </p:cBhvr>
                                      <p:to>
                                        <p:strVal val="visible"/>
                                      </p:to>
                                    </p:set>
                                    <p:animEffect transition="in" filter="fade">
                                      <p:cBhvr>
                                        <p:cTn id="23" dur="1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B704-4359-B848-ABED-EEE2EB68999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Who:  The Stakeholders and Their Stories…</a:t>
            </a:r>
          </a:p>
        </p:txBody>
      </p:sp>
      <p:sp>
        <p:nvSpPr>
          <p:cNvPr id="4" name="Slide Number Placeholder 3">
            <a:extLst>
              <a:ext uri="{FF2B5EF4-FFF2-40B4-BE49-F238E27FC236}">
                <a16:creationId xmlns:a16="http://schemas.microsoft.com/office/drawing/2014/main" id="{C80009A7-0604-4740-8D8A-8ABE347F1131}"/>
              </a:ext>
            </a:extLst>
          </p:cNvPr>
          <p:cNvSpPr>
            <a:spLocks noGrp="1"/>
          </p:cNvSpPr>
          <p:nvPr>
            <p:ph type="sldNum" sz="quarter" idx="4"/>
          </p:nvPr>
        </p:nvSpPr>
        <p:spPr>
          <a:xfrm>
            <a:off x="11819469" y="6477001"/>
            <a:ext cx="281409" cy="187508"/>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lvl="1">
              <a:spcBef>
                <a:spcPts val="1200"/>
              </a:spcBef>
            </a:pPr>
            <a:fld id="{126B356D-DBE9-445A-9C43-3D3F41468F04}" type="slidenum">
              <a:rPr lang="en-US" smtClean="0"/>
              <a:pPr lvl="1">
                <a:spcBef>
                  <a:spcPts val="1200"/>
                </a:spcBef>
              </a:pPr>
              <a:t>79</a:t>
            </a:fld>
            <a:endParaRPr lang="en-US" dirty="0"/>
          </a:p>
        </p:txBody>
      </p:sp>
      <p:sp>
        <p:nvSpPr>
          <p:cNvPr id="21" name="Rectangle 20">
            <a:extLst>
              <a:ext uri="{FF2B5EF4-FFF2-40B4-BE49-F238E27FC236}">
                <a16:creationId xmlns:a16="http://schemas.microsoft.com/office/drawing/2014/main" id="{D21BE327-6F0A-7045-A321-0665ABA1C50D}"/>
              </a:ext>
            </a:extLst>
          </p:cNvPr>
          <p:cNvSpPr/>
          <p:nvPr>
            <p:custDataLst>
              <p:tags r:id="rId1"/>
            </p:custDataLst>
          </p:nvPr>
        </p:nvSpPr>
        <p:spPr bwMode="auto">
          <a:xfrm>
            <a:off x="6362701" y="993146"/>
            <a:ext cx="5352287" cy="5020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121920" bIns="121920" rtlCol="0" anchor="ctr"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800"/>
              </a:spcAft>
            </a:pPr>
            <a:r>
              <a:rPr lang="en-US" sz="2133" dirty="0">
                <a:solidFill>
                  <a:schemeClr val="tx1"/>
                </a:solidFill>
                <a:latin typeface="Franklin Gothic Demi Cond" panose="020B0603020102020204" pitchFamily="34" charset="0"/>
                <a:cs typeface="Arial" pitchFamily="34" charset="0"/>
              </a:rPr>
              <a:t>Stakeholders - Story</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Worker – Arrive to work safely on-time with reliability.</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Commerce – Arrive with goods safely on-time with reliability.</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Children – Arrive to school or play safely.</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Recreation – Have a safe path to exercise or play.</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Vacationer – Arrive to fun safely on-time.</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Other – Arrive safely and reliably. </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Government – Provide a safe and reliable network for the needs of the various stakeholders under varying conditions.</a:t>
            </a:r>
          </a:p>
        </p:txBody>
      </p:sp>
      <p:pic>
        <p:nvPicPr>
          <p:cNvPr id="6" name="Content Placeholder 5">
            <a:extLst>
              <a:ext uri="{FF2B5EF4-FFF2-40B4-BE49-F238E27FC236}">
                <a16:creationId xmlns:a16="http://schemas.microsoft.com/office/drawing/2014/main" id="{2BFB6BC4-8455-0818-EDA3-C7F03173418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2767" y="912432"/>
            <a:ext cx="6620933" cy="5181600"/>
          </a:xfrm>
          <a:prstGeom prst="rect">
            <a:avLst/>
          </a:prstGeom>
        </p:spPr>
      </p:pic>
    </p:spTree>
    <p:extLst>
      <p:ext uri="{BB962C8B-B14F-4D97-AF65-F5344CB8AC3E}">
        <p14:creationId xmlns:p14="http://schemas.microsoft.com/office/powerpoint/2010/main" val="286892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B33C3922-8C70-7B7B-4EE7-901A444713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29781"/>
            <a:ext cx="1454989" cy="533697"/>
          </a:xfrm>
          <a:prstGeom prst="rect">
            <a:avLst/>
          </a:prstGeom>
        </p:spPr>
      </p:pic>
      <p:pic>
        <p:nvPicPr>
          <p:cNvPr id="4" name="Content Placeholder 4">
            <a:extLst>
              <a:ext uri="{FF2B5EF4-FFF2-40B4-BE49-F238E27FC236}">
                <a16:creationId xmlns:a16="http://schemas.microsoft.com/office/drawing/2014/main" id="{659AC03A-5831-9E18-0354-15160D840A4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tretch/>
        </p:blipFill>
        <p:spPr>
          <a:xfrm>
            <a:off x="1858751" y="5387739"/>
            <a:ext cx="1780842" cy="533697"/>
          </a:xfrm>
          <a:prstGeom prst="rect">
            <a:avLst/>
          </a:prstGeom>
        </p:spPr>
      </p:pic>
      <p:sp>
        <p:nvSpPr>
          <p:cNvPr id="5" name="Title 1">
            <a:extLst>
              <a:ext uri="{FF2B5EF4-FFF2-40B4-BE49-F238E27FC236}">
                <a16:creationId xmlns:a16="http://schemas.microsoft.com/office/drawing/2014/main" id="{D0B5C5EF-B522-2A35-3372-29C59712CD0E}"/>
              </a:ext>
            </a:extLst>
          </p:cNvPr>
          <p:cNvSpPr>
            <a:spLocks noGrp="1"/>
          </p:cNvSpPr>
          <p:nvPr>
            <p:ph type="ctrTitle"/>
          </p:nvPr>
        </p:nvSpPr>
        <p:spPr>
          <a:xfrm>
            <a:off x="285251" y="640398"/>
            <a:ext cx="7217465" cy="1602753"/>
          </a:xfrm>
        </p:spPr>
        <p:txBody>
          <a:bodyPr>
            <a:normAutofit fontScale="90000"/>
          </a:bodyPr>
          <a:lstStyle/>
          <a:p>
            <a:pPr algn="l"/>
            <a:r>
              <a:rPr lang="en-US" sz="9800" dirty="0"/>
              <a:t>CAI Updates</a:t>
            </a:r>
            <a:br>
              <a:rPr lang="en-US" sz="5400" dirty="0"/>
            </a:br>
            <a:r>
              <a:rPr lang="en-US" sz="3100" dirty="0"/>
              <a:t>Center for Accelerating Innovation</a:t>
            </a:r>
            <a:br>
              <a:rPr lang="en-US" sz="3100" dirty="0"/>
            </a:br>
            <a:endParaRPr lang="en-US" sz="3100" dirty="0"/>
          </a:p>
        </p:txBody>
      </p:sp>
      <p:sp>
        <p:nvSpPr>
          <p:cNvPr id="6" name="Subtitle 4">
            <a:extLst>
              <a:ext uri="{FF2B5EF4-FFF2-40B4-BE49-F238E27FC236}">
                <a16:creationId xmlns:a16="http://schemas.microsoft.com/office/drawing/2014/main" id="{76CECEBC-5DC8-2EE2-D92F-9BC1A0E74FCB}"/>
              </a:ext>
            </a:extLst>
          </p:cNvPr>
          <p:cNvSpPr txBox="1">
            <a:spLocks/>
          </p:cNvSpPr>
          <p:nvPr/>
        </p:nvSpPr>
        <p:spPr>
          <a:xfrm>
            <a:off x="7877648" y="3962824"/>
            <a:ext cx="6557282"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Acting STIC Coordinator</a:t>
            </a:r>
          </a:p>
          <a:p>
            <a:pPr marL="0" indent="0">
              <a:buNone/>
            </a:pPr>
            <a:r>
              <a:rPr lang="en-US" dirty="0">
                <a:solidFill>
                  <a:schemeClr val="bg1"/>
                </a:solidFill>
              </a:rPr>
              <a:t>Douglas Mikowski</a:t>
            </a:r>
          </a:p>
        </p:txBody>
      </p:sp>
      <p:pic>
        <p:nvPicPr>
          <p:cNvPr id="7" name="Picture 6">
            <a:extLst>
              <a:ext uri="{FF2B5EF4-FFF2-40B4-BE49-F238E27FC236}">
                <a16:creationId xmlns:a16="http://schemas.microsoft.com/office/drawing/2014/main" id="{377AEC98-14A2-7875-BA08-4090A0353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984" y="5387739"/>
            <a:ext cx="2404558" cy="575739"/>
          </a:xfrm>
          <a:prstGeom prst="rect">
            <a:avLst/>
          </a:prstGeom>
        </p:spPr>
      </p:pic>
      <p:pic>
        <p:nvPicPr>
          <p:cNvPr id="8" name="Picture 2" descr="Accelerated Market Readiness (AMR) Program home">
            <a:extLst>
              <a:ext uri="{FF2B5EF4-FFF2-40B4-BE49-F238E27FC236}">
                <a16:creationId xmlns:a16="http://schemas.microsoft.com/office/drawing/2014/main" id="{984BC2B5-801A-174D-9998-EC631E1F38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395433" y="5298134"/>
            <a:ext cx="1790817" cy="6897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2F0789-52C4-FC44-CFDA-8C5567822E16}"/>
              </a:ext>
            </a:extLst>
          </p:cNvPr>
          <p:cNvSpPr txBox="1"/>
          <p:nvPr/>
        </p:nvSpPr>
        <p:spPr>
          <a:xfrm>
            <a:off x="1966200" y="5963478"/>
            <a:ext cx="6102626" cy="369332"/>
          </a:xfrm>
          <a:prstGeom prst="rect">
            <a:avLst/>
          </a:prstGeom>
          <a:noFill/>
        </p:spPr>
        <p:txBody>
          <a:bodyPr wrap="square">
            <a:spAutoFit/>
          </a:bodyPr>
          <a:lstStyle/>
          <a:p>
            <a:r>
              <a:rPr lang="en-US" sz="1800" dirty="0">
                <a:hlinkClick r:id="rId7"/>
              </a:rPr>
              <a:t>https://www.fhwa.dot.gov/innovation/</a:t>
            </a:r>
            <a:endParaRPr lang="en-US" sz="1800" dirty="0"/>
          </a:p>
        </p:txBody>
      </p:sp>
    </p:spTree>
    <p:extLst>
      <p:ext uri="{BB962C8B-B14F-4D97-AF65-F5344CB8AC3E}">
        <p14:creationId xmlns:p14="http://schemas.microsoft.com/office/powerpoint/2010/main" val="9955024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B704-4359-B848-ABED-EEE2EB68999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What:  Providing Safe and Reliable Infrastructure Requires…</a:t>
            </a:r>
          </a:p>
        </p:txBody>
      </p:sp>
      <p:sp>
        <p:nvSpPr>
          <p:cNvPr id="4" name="Slide Number Placeholder 3">
            <a:extLst>
              <a:ext uri="{FF2B5EF4-FFF2-40B4-BE49-F238E27FC236}">
                <a16:creationId xmlns:a16="http://schemas.microsoft.com/office/drawing/2014/main" id="{C80009A7-0604-4740-8D8A-8ABE347F1131}"/>
              </a:ext>
            </a:extLst>
          </p:cNvPr>
          <p:cNvSpPr>
            <a:spLocks noGrp="1"/>
          </p:cNvSpPr>
          <p:nvPr>
            <p:ph type="sldNum" sz="quarter" idx="4"/>
          </p:nvPr>
        </p:nvSpPr>
        <p:spPr>
          <a:xfrm>
            <a:off x="11819469" y="6477001"/>
            <a:ext cx="281409" cy="187508"/>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lvl="1">
              <a:spcBef>
                <a:spcPts val="1200"/>
              </a:spcBef>
            </a:pPr>
            <a:fld id="{126B356D-DBE9-445A-9C43-3D3F41468F04}" type="slidenum">
              <a:rPr lang="en-US" smtClean="0"/>
              <a:pPr lvl="1">
                <a:spcBef>
                  <a:spcPts val="1200"/>
                </a:spcBef>
              </a:pPr>
              <a:t>80</a:t>
            </a:fld>
            <a:endParaRPr lang="en-US" dirty="0"/>
          </a:p>
        </p:txBody>
      </p:sp>
      <p:pic>
        <p:nvPicPr>
          <p:cNvPr id="14" name="Content Placeholder 10">
            <a:extLst>
              <a:ext uri="{FF2B5EF4-FFF2-40B4-BE49-F238E27FC236}">
                <a16:creationId xmlns:a16="http://schemas.microsoft.com/office/drawing/2014/main" id="{C1A760B6-C4DF-50D7-8011-4D775D34F0E8}"/>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30960" t="493" r="3059" b="329"/>
          <a:stretch/>
        </p:blipFill>
        <p:spPr>
          <a:xfrm>
            <a:off x="3753260" y="1181297"/>
            <a:ext cx="4123832" cy="3783799"/>
          </a:xfrm>
          <a:prstGeom prst="rect">
            <a:avLst/>
          </a:prstGeom>
          <a:ln>
            <a:solidFill>
              <a:srgbClr val="FFFFFF"/>
            </a:solidFill>
          </a:ln>
        </p:spPr>
      </p:pic>
      <p:sp>
        <p:nvSpPr>
          <p:cNvPr id="15" name="Rectangle 14">
            <a:extLst>
              <a:ext uri="{FF2B5EF4-FFF2-40B4-BE49-F238E27FC236}">
                <a16:creationId xmlns:a16="http://schemas.microsoft.com/office/drawing/2014/main" id="{02308620-B9A6-FB4A-D274-34814289A481}"/>
              </a:ext>
            </a:extLst>
          </p:cNvPr>
          <p:cNvSpPr/>
          <p:nvPr>
            <p:custDataLst>
              <p:tags r:id="rId1"/>
            </p:custDataLst>
          </p:nvPr>
        </p:nvSpPr>
        <p:spPr bwMode="auto">
          <a:xfrm>
            <a:off x="8762837" y="1181296"/>
            <a:ext cx="2713300" cy="390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121920" bIns="121920" rtlCol="0" anchor="ctr"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Bef>
                <a:spcPts val="800"/>
              </a:spcBef>
              <a:buClr>
                <a:schemeClr val="accent1"/>
              </a:buClr>
            </a:pPr>
            <a:r>
              <a:rPr lang="en-US" sz="2133" dirty="0">
                <a:solidFill>
                  <a:schemeClr val="tx1"/>
                </a:solidFill>
                <a:latin typeface="Franklin Gothic Demi Cond" panose="020B0706030402020204" pitchFamily="34" charset="0"/>
                <a:cs typeface="Arial" pitchFamily="34" charset="0"/>
              </a:rPr>
              <a:t>Equipment</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DMSs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Cameras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Sensors</a:t>
            </a:r>
          </a:p>
          <a:p>
            <a:pPr>
              <a:spcBef>
                <a:spcPts val="800"/>
              </a:spcBef>
              <a:buClr>
                <a:schemeClr val="accent1"/>
              </a:buClr>
            </a:pPr>
            <a:r>
              <a:rPr lang="en-US" sz="2133" dirty="0">
                <a:solidFill>
                  <a:schemeClr val="tx1"/>
                </a:solidFill>
                <a:latin typeface="Franklin Gothic Demi Cond" panose="020B0706030402020204" pitchFamily="34" charset="0"/>
                <a:cs typeface="Arial" pitchFamily="34" charset="0"/>
              </a:rPr>
              <a:t>Detection</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Speed/Volume</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Wrong Way</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Overheight</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Crash</a:t>
            </a:r>
          </a:p>
          <a:p>
            <a:pPr marL="916494" lvl="1" indent="-306910">
              <a:spcBef>
                <a:spcPts val="800"/>
              </a:spcBef>
              <a:buClr>
                <a:schemeClr val="accent1"/>
              </a:buClr>
              <a:buFont typeface="Wingdings" pitchFamily="2" charset="2"/>
              <a:buChar char="§"/>
            </a:pPr>
            <a:endParaRPr lang="en-US" sz="1600" dirty="0">
              <a:solidFill>
                <a:schemeClr val="tx1"/>
              </a:solidFill>
              <a:latin typeface="Franklin Gothic Book" pitchFamily="34" charset="0"/>
              <a:cs typeface="Arial" pitchFamily="34" charset="0"/>
            </a:endParaRPr>
          </a:p>
        </p:txBody>
      </p:sp>
      <p:sp>
        <p:nvSpPr>
          <p:cNvPr id="16" name="Rectangle 15">
            <a:extLst>
              <a:ext uri="{FF2B5EF4-FFF2-40B4-BE49-F238E27FC236}">
                <a16:creationId xmlns:a16="http://schemas.microsoft.com/office/drawing/2014/main" id="{F2BE5D07-BD42-7457-BF77-6807A7F0EDCD}"/>
              </a:ext>
            </a:extLst>
          </p:cNvPr>
          <p:cNvSpPr/>
          <p:nvPr>
            <p:custDataLst>
              <p:tags r:id="rId2"/>
            </p:custDataLst>
          </p:nvPr>
        </p:nvSpPr>
        <p:spPr bwMode="auto">
          <a:xfrm>
            <a:off x="415102" y="1181296"/>
            <a:ext cx="2713300" cy="4543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121920" bIns="121920" rtlCol="0" anchor="ctr"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Bef>
                <a:spcPts val="800"/>
              </a:spcBef>
              <a:buClr>
                <a:schemeClr val="accent1"/>
              </a:buClr>
            </a:pPr>
            <a:r>
              <a:rPr lang="en-US" sz="2133" dirty="0">
                <a:solidFill>
                  <a:schemeClr val="tx1"/>
                </a:solidFill>
                <a:latin typeface="Franklin Gothic Demi Cond" panose="020B0706030402020204" pitchFamily="34" charset="0"/>
                <a:cs typeface="Arial" pitchFamily="34" charset="0"/>
              </a:rPr>
              <a:t>Plan</a:t>
            </a:r>
          </a:p>
          <a:p>
            <a:pPr>
              <a:spcBef>
                <a:spcPts val="800"/>
              </a:spcBef>
              <a:buClr>
                <a:schemeClr val="accent1"/>
              </a:buClr>
            </a:pPr>
            <a:r>
              <a:rPr lang="en-US" sz="2133" dirty="0">
                <a:solidFill>
                  <a:schemeClr val="tx1"/>
                </a:solidFill>
                <a:latin typeface="Franklin Gothic Demi Cond" panose="020B0706030402020204" pitchFamily="34" charset="0"/>
                <a:cs typeface="Arial" pitchFamily="34" charset="0"/>
              </a:rPr>
              <a:t>Build</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Lane Miles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ITS/TMS</a:t>
            </a:r>
          </a:p>
          <a:p>
            <a:pPr>
              <a:spcBef>
                <a:spcPts val="800"/>
              </a:spcBef>
              <a:buClr>
                <a:schemeClr val="accent1"/>
              </a:buClr>
            </a:pPr>
            <a:r>
              <a:rPr lang="en-US" sz="2133" dirty="0">
                <a:solidFill>
                  <a:schemeClr val="tx1"/>
                </a:solidFill>
                <a:latin typeface="Franklin Gothic Demi Cond" panose="020B0706030402020204" pitchFamily="34" charset="0"/>
                <a:cs typeface="Arial" pitchFamily="34" charset="0"/>
              </a:rPr>
              <a:t>Maintain</a:t>
            </a:r>
          </a:p>
          <a:p>
            <a:pPr>
              <a:spcBef>
                <a:spcPts val="800"/>
              </a:spcBef>
              <a:buClr>
                <a:schemeClr val="accent1"/>
              </a:buClr>
            </a:pPr>
            <a:r>
              <a:rPr lang="en-US" sz="2133" dirty="0">
                <a:solidFill>
                  <a:schemeClr val="tx1"/>
                </a:solidFill>
                <a:latin typeface="Franklin Gothic Demi Cond" panose="020B0706030402020204" pitchFamily="34" charset="0"/>
                <a:cs typeface="Arial" pitchFamily="34" charset="0"/>
              </a:rPr>
              <a:t>TSMO</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Monitor</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Adapt</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Relay</a:t>
            </a:r>
          </a:p>
          <a:p>
            <a:pPr>
              <a:spcBef>
                <a:spcPts val="800"/>
              </a:spcBef>
              <a:buClr>
                <a:schemeClr val="accent1"/>
              </a:buClr>
            </a:pPr>
            <a:endParaRPr lang="en-US" sz="2133" dirty="0">
              <a:solidFill>
                <a:schemeClr val="tx1"/>
              </a:solidFill>
              <a:latin typeface="Franklin Gothic Demi Cond" panose="020B0706030402020204" pitchFamily="34" charset="0"/>
              <a:cs typeface="Arial" pitchFamily="34" charset="0"/>
            </a:endParaRPr>
          </a:p>
        </p:txBody>
      </p:sp>
    </p:spTree>
    <p:extLst>
      <p:ext uri="{BB962C8B-B14F-4D97-AF65-F5344CB8AC3E}">
        <p14:creationId xmlns:p14="http://schemas.microsoft.com/office/powerpoint/2010/main" val="373476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0"/>
                                          </p:stCondLst>
                                        </p:cTn>
                                        <p:tgtEl>
                                          <p:spTgt spid="16">
                                            <p:txEl>
                                              <p:pRg st="1" end="1"/>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00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grpId="0" nodeType="afterEffect">
                                  <p:stCondLst>
                                    <p:cond delay="1000"/>
                                  </p:stCondLst>
                                  <p:childTnLst>
                                    <p:set>
                                      <p:cBhvr>
                                        <p:cTn id="15" dur="1" fill="hold">
                                          <p:stCondLst>
                                            <p:cond delay="0"/>
                                          </p:stCondLst>
                                        </p:cTn>
                                        <p:tgtEl>
                                          <p:spTgt spid="16">
                                            <p:txEl>
                                              <p:pRg st="3" end="3"/>
                                            </p:txEl>
                                          </p:spTgt>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100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par>
                          <p:cTn id="19" fill="hold">
                            <p:stCondLst>
                              <p:cond delay="4500"/>
                            </p:stCondLst>
                            <p:childTnLst>
                              <p:par>
                                <p:cTn id="20" presetID="1" presetClass="entr" presetSubtype="0" fill="hold" grpId="0" nodeType="afterEffect">
                                  <p:stCondLst>
                                    <p:cond delay="1000"/>
                                  </p:stCondLst>
                                  <p:childTnLst>
                                    <p:set>
                                      <p:cBhvr>
                                        <p:cTn id="21" dur="1" fill="hold">
                                          <p:stCondLst>
                                            <p:cond delay="0"/>
                                          </p:stCondLst>
                                        </p:cTn>
                                        <p:tgtEl>
                                          <p:spTgt spid="16">
                                            <p:txEl>
                                              <p:pRg st="5" end="5"/>
                                            </p:txEl>
                                          </p:spTgt>
                                        </p:tgtEl>
                                        <p:attrNameLst>
                                          <p:attrName>style.visibility</p:attrName>
                                        </p:attrNameLst>
                                      </p:cBhvr>
                                      <p:to>
                                        <p:strVal val="visible"/>
                                      </p:to>
                                    </p:set>
                                  </p:childTnLst>
                                </p:cTn>
                              </p:par>
                            </p:childTnLst>
                          </p:cTn>
                        </p:par>
                        <p:par>
                          <p:cTn id="22" fill="hold">
                            <p:stCondLst>
                              <p:cond delay="5500"/>
                            </p:stCondLst>
                            <p:childTnLst>
                              <p:par>
                                <p:cTn id="23" presetID="1" presetClass="entr" presetSubtype="0" fill="hold" grpId="0" nodeType="afterEffect">
                                  <p:stCondLst>
                                    <p:cond delay="1000"/>
                                  </p:stCondLst>
                                  <p:childTnLst>
                                    <p:set>
                                      <p:cBhvr>
                                        <p:cTn id="24" dur="1" fill="hold">
                                          <p:stCondLst>
                                            <p:cond delay="0"/>
                                          </p:stCondLst>
                                        </p:cTn>
                                        <p:tgtEl>
                                          <p:spTgt spid="16">
                                            <p:txEl>
                                              <p:pRg st="6" end="6"/>
                                            </p:txEl>
                                          </p:spTgt>
                                        </p:tgtEl>
                                        <p:attrNameLst>
                                          <p:attrName>style.visibility</p:attrName>
                                        </p:attrNameLst>
                                      </p:cBhvr>
                                      <p:to>
                                        <p:strVal val="visible"/>
                                      </p:to>
                                    </p:set>
                                  </p:childTnLst>
                                </p:cTn>
                              </p:par>
                            </p:childTnLst>
                          </p:cTn>
                        </p:par>
                        <p:par>
                          <p:cTn id="25" fill="hold">
                            <p:stCondLst>
                              <p:cond delay="6500"/>
                            </p:stCondLst>
                            <p:childTnLst>
                              <p:par>
                                <p:cTn id="26" presetID="1" presetClass="entr" presetSubtype="0" fill="hold" grpId="0" nodeType="afterEffect">
                                  <p:stCondLst>
                                    <p:cond delay="1000"/>
                                  </p:stCondLst>
                                  <p:childTnLst>
                                    <p:set>
                                      <p:cBhvr>
                                        <p:cTn id="27" dur="1" fill="hold">
                                          <p:stCondLst>
                                            <p:cond delay="0"/>
                                          </p:stCondLst>
                                        </p:cTn>
                                        <p:tgtEl>
                                          <p:spTgt spid="16">
                                            <p:txEl>
                                              <p:pRg st="7" end="7"/>
                                            </p:txEl>
                                          </p:spTgt>
                                        </p:tgtEl>
                                        <p:attrNameLst>
                                          <p:attrName>style.visibility</p:attrName>
                                        </p:attrNameLst>
                                      </p:cBhvr>
                                      <p:to>
                                        <p:strVal val="visible"/>
                                      </p:to>
                                    </p:set>
                                  </p:childTnLst>
                                </p:cTn>
                              </p:par>
                            </p:childTnLst>
                          </p:cTn>
                        </p:par>
                        <p:par>
                          <p:cTn id="28" fill="hold">
                            <p:stCondLst>
                              <p:cond delay="7500"/>
                            </p:stCondLst>
                            <p:childTnLst>
                              <p:par>
                                <p:cTn id="29" presetID="1" presetClass="entr" presetSubtype="0" fill="hold" grpId="0" nodeType="afterEffect">
                                  <p:stCondLst>
                                    <p:cond delay="1000"/>
                                  </p:stCondLst>
                                  <p:childTnLst>
                                    <p:set>
                                      <p:cBhvr>
                                        <p:cTn id="30"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B704-4359-B848-ABED-EEE2EB68999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Why and When…</a:t>
            </a:r>
          </a:p>
        </p:txBody>
      </p:sp>
      <p:sp>
        <p:nvSpPr>
          <p:cNvPr id="4" name="Slide Number Placeholder 3">
            <a:extLst>
              <a:ext uri="{FF2B5EF4-FFF2-40B4-BE49-F238E27FC236}">
                <a16:creationId xmlns:a16="http://schemas.microsoft.com/office/drawing/2014/main" id="{C80009A7-0604-4740-8D8A-8ABE347F1131}"/>
              </a:ext>
            </a:extLst>
          </p:cNvPr>
          <p:cNvSpPr>
            <a:spLocks noGrp="1"/>
          </p:cNvSpPr>
          <p:nvPr>
            <p:ph type="sldNum" sz="quarter" idx="4"/>
          </p:nvPr>
        </p:nvSpPr>
        <p:spPr>
          <a:xfrm>
            <a:off x="11819469" y="6477001"/>
            <a:ext cx="281409" cy="187508"/>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lvl="1">
              <a:spcBef>
                <a:spcPts val="1200"/>
              </a:spcBef>
            </a:pPr>
            <a:fld id="{126B356D-DBE9-445A-9C43-3D3F41468F04}" type="slidenum">
              <a:rPr lang="en-US" smtClean="0"/>
              <a:pPr lvl="1">
                <a:spcBef>
                  <a:spcPts val="1200"/>
                </a:spcBef>
              </a:pPr>
              <a:t>81</a:t>
            </a:fld>
            <a:endParaRPr lang="en-US" dirty="0"/>
          </a:p>
        </p:txBody>
      </p:sp>
      <p:sp>
        <p:nvSpPr>
          <p:cNvPr id="15" name="Rectangle 14">
            <a:extLst>
              <a:ext uri="{FF2B5EF4-FFF2-40B4-BE49-F238E27FC236}">
                <a16:creationId xmlns:a16="http://schemas.microsoft.com/office/drawing/2014/main" id="{02308620-B9A6-FB4A-D274-34814289A481}"/>
              </a:ext>
            </a:extLst>
          </p:cNvPr>
          <p:cNvSpPr/>
          <p:nvPr>
            <p:custDataLst>
              <p:tags r:id="rId1"/>
            </p:custDataLst>
          </p:nvPr>
        </p:nvSpPr>
        <p:spPr bwMode="auto">
          <a:xfrm>
            <a:off x="8364773" y="1181297"/>
            <a:ext cx="3111364" cy="2913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121920" bIns="121920" rtlCol="0" anchor="ctr"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Bef>
                <a:spcPts val="800"/>
              </a:spcBef>
              <a:buClr>
                <a:schemeClr val="accent1"/>
              </a:buClr>
            </a:pPr>
            <a:r>
              <a:rPr lang="en-US" sz="2133" dirty="0">
                <a:solidFill>
                  <a:schemeClr val="tx1"/>
                </a:solidFill>
                <a:latin typeface="Franklin Gothic Demi Cond" panose="020B0706030402020204" pitchFamily="34" charset="0"/>
                <a:cs typeface="Arial" pitchFamily="34" charset="0"/>
              </a:rPr>
              <a:t>When… B/C </a:t>
            </a:r>
            <a:r>
              <a:rPr lang="en-US" sz="2133" u="sng" dirty="0">
                <a:solidFill>
                  <a:schemeClr val="tx1"/>
                </a:solidFill>
                <a:latin typeface="Franklin Gothic Demi Cond" panose="020B0706030402020204" pitchFamily="34" charset="0"/>
                <a:cs typeface="Arial" pitchFamily="34" charset="0"/>
              </a:rPr>
              <a:t>&gt;</a:t>
            </a:r>
            <a:r>
              <a:rPr lang="en-US" sz="2133" dirty="0">
                <a:solidFill>
                  <a:schemeClr val="tx1"/>
                </a:solidFill>
                <a:latin typeface="Franklin Gothic Demi Cond" panose="020B0706030402020204" pitchFamily="34" charset="0"/>
                <a:cs typeface="Arial" pitchFamily="34" charset="0"/>
              </a:rPr>
              <a:t> 1?...</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Reliability</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Stakeholder Impact</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Knowledge Gap</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Liability</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Perspective</a:t>
            </a:r>
          </a:p>
          <a:p>
            <a:pPr marL="306910" indent="-306910">
              <a:spcBef>
                <a:spcPts val="800"/>
              </a:spcBef>
              <a:buClr>
                <a:schemeClr val="accent1"/>
              </a:buClr>
              <a:buFont typeface="Wingdings" pitchFamily="2" charset="2"/>
              <a:buChar char="§"/>
            </a:pPr>
            <a:endParaRPr lang="en-US" sz="1600" dirty="0">
              <a:solidFill>
                <a:schemeClr val="tx1"/>
              </a:solidFill>
              <a:latin typeface="Franklin Gothic Book" pitchFamily="34" charset="0"/>
              <a:cs typeface="Arial" pitchFamily="34" charset="0"/>
            </a:endParaRPr>
          </a:p>
          <a:p>
            <a:pPr marL="916494" lvl="1" indent="-306910">
              <a:spcBef>
                <a:spcPts val="800"/>
              </a:spcBef>
              <a:buClr>
                <a:schemeClr val="accent1"/>
              </a:buClr>
              <a:buFont typeface="Wingdings" pitchFamily="2" charset="2"/>
              <a:buChar char="§"/>
            </a:pPr>
            <a:endParaRPr lang="en-US" sz="1600" dirty="0">
              <a:solidFill>
                <a:schemeClr val="tx1"/>
              </a:solidFill>
              <a:latin typeface="Franklin Gothic Book" pitchFamily="34" charset="0"/>
              <a:cs typeface="Arial" pitchFamily="34" charset="0"/>
            </a:endParaRPr>
          </a:p>
        </p:txBody>
      </p:sp>
      <p:sp>
        <p:nvSpPr>
          <p:cNvPr id="16" name="Rectangle 15">
            <a:extLst>
              <a:ext uri="{FF2B5EF4-FFF2-40B4-BE49-F238E27FC236}">
                <a16:creationId xmlns:a16="http://schemas.microsoft.com/office/drawing/2014/main" id="{F2BE5D07-BD42-7457-BF77-6807A7F0EDCD}"/>
              </a:ext>
            </a:extLst>
          </p:cNvPr>
          <p:cNvSpPr/>
          <p:nvPr>
            <p:custDataLst>
              <p:tags r:id="rId2"/>
            </p:custDataLst>
          </p:nvPr>
        </p:nvSpPr>
        <p:spPr bwMode="auto">
          <a:xfrm>
            <a:off x="415101" y="1181297"/>
            <a:ext cx="2882040" cy="3334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121920" bIns="121920" rtlCol="0" anchor="ctr"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Bef>
                <a:spcPts val="800"/>
              </a:spcBef>
              <a:buClr>
                <a:schemeClr val="accent1"/>
              </a:buClr>
            </a:pPr>
            <a:r>
              <a:rPr lang="en-US" sz="2133" dirty="0">
                <a:solidFill>
                  <a:schemeClr val="tx1"/>
                </a:solidFill>
                <a:latin typeface="Franklin Gothic Demi Cond" panose="020B0706030402020204" pitchFamily="34" charset="0"/>
                <a:cs typeface="Arial" pitchFamily="34" charset="0"/>
              </a:rPr>
              <a:t>Why</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Improve System Safety</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Improve System Reliability</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Improve System Resilience</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Reduce Congestion</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Reduce Emissions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Reduce Cost</a:t>
            </a:r>
          </a:p>
          <a:p>
            <a:pPr marL="306910" indent="-306910">
              <a:spcBef>
                <a:spcPts val="800"/>
              </a:spcBef>
              <a:buClr>
                <a:schemeClr val="accent1"/>
              </a:buClr>
              <a:buFont typeface="Wingdings" pitchFamily="2" charset="2"/>
              <a:buChar char="§"/>
            </a:pPr>
            <a:endParaRPr lang="en-US" sz="1600" dirty="0">
              <a:solidFill>
                <a:schemeClr val="tx1"/>
              </a:solidFill>
              <a:latin typeface="Franklin Gothic Book" pitchFamily="34" charset="0"/>
              <a:cs typeface="Arial" pitchFamily="34" charset="0"/>
            </a:endParaRPr>
          </a:p>
          <a:p>
            <a:pPr marL="306910" indent="-306910">
              <a:spcBef>
                <a:spcPts val="800"/>
              </a:spcBef>
              <a:buClr>
                <a:schemeClr val="accent1"/>
              </a:buClr>
              <a:buFont typeface="Wingdings" pitchFamily="2" charset="2"/>
              <a:buChar char="§"/>
            </a:pPr>
            <a:endParaRPr lang="en-US" sz="1600" dirty="0">
              <a:solidFill>
                <a:schemeClr val="tx1"/>
              </a:solidFill>
              <a:latin typeface="Franklin Gothic Book" pitchFamily="34" charset="0"/>
              <a:cs typeface="Arial" pitchFamily="34" charset="0"/>
            </a:endParaRPr>
          </a:p>
        </p:txBody>
      </p:sp>
      <p:pic>
        <p:nvPicPr>
          <p:cNvPr id="6" name="Picture 5">
            <a:extLst>
              <a:ext uri="{FF2B5EF4-FFF2-40B4-BE49-F238E27FC236}">
                <a16:creationId xmlns:a16="http://schemas.microsoft.com/office/drawing/2014/main" id="{BD528EA9-C5D6-42F9-D50A-07388E381E87}"/>
              </a:ext>
            </a:extLst>
          </p:cNvPr>
          <p:cNvPicPr>
            <a:picLocks noChangeAspect="1"/>
          </p:cNvPicPr>
          <p:nvPr/>
        </p:nvPicPr>
        <p:blipFill rotWithShape="1">
          <a:blip r:embed="rId5"/>
          <a:srcRect t="905"/>
          <a:stretch/>
        </p:blipFill>
        <p:spPr>
          <a:xfrm>
            <a:off x="3713683" y="974982"/>
            <a:ext cx="4234548" cy="2913375"/>
          </a:xfrm>
          <a:prstGeom prst="rect">
            <a:avLst/>
          </a:prstGeom>
        </p:spPr>
      </p:pic>
      <p:pic>
        <p:nvPicPr>
          <p:cNvPr id="7" name="Content Placeholder 8">
            <a:extLst>
              <a:ext uri="{FF2B5EF4-FFF2-40B4-BE49-F238E27FC236}">
                <a16:creationId xmlns:a16="http://schemas.microsoft.com/office/drawing/2014/main" id="{101B9C2C-2478-693A-FC07-19BBCB65FC5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24207" y="4050541"/>
            <a:ext cx="9213500" cy="1626163"/>
          </a:xfrm>
          <a:prstGeom prst="rect">
            <a:avLst/>
          </a:prstGeom>
        </p:spPr>
      </p:pic>
      <p:sp>
        <p:nvSpPr>
          <p:cNvPr id="8" name="TextBox 7">
            <a:extLst>
              <a:ext uri="{FF2B5EF4-FFF2-40B4-BE49-F238E27FC236}">
                <a16:creationId xmlns:a16="http://schemas.microsoft.com/office/drawing/2014/main" id="{4C2645D3-8433-B6A9-AA68-5CC6EEBA8256}"/>
              </a:ext>
            </a:extLst>
          </p:cNvPr>
          <p:cNvSpPr txBox="1"/>
          <p:nvPr/>
        </p:nvSpPr>
        <p:spPr>
          <a:xfrm>
            <a:off x="3622232" y="5838890"/>
            <a:ext cx="4336600" cy="42075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067" dirty="0"/>
              <a:t>Source: </a:t>
            </a:r>
            <a:r>
              <a:rPr lang="en-US" sz="1067" i="1" dirty="0">
                <a:latin typeface="Franklin Gothic Book" panose="020B0503020102020204" pitchFamily="34" charset="0"/>
              </a:rPr>
              <a:t>FHWA Traffic Congestion and Fatality Report</a:t>
            </a:r>
          </a:p>
          <a:p>
            <a:pPr algn="ctr"/>
            <a:r>
              <a:rPr lang="en-US" sz="1067" i="1" dirty="0">
                <a:latin typeface="Franklin Gothic Book" panose="020B0503020102020204" pitchFamily="34" charset="0"/>
              </a:rPr>
              <a:t> </a:t>
            </a:r>
            <a:r>
              <a:rPr lang="en-US" sz="1067" i="1" u="sng" dirty="0">
                <a:latin typeface="Franklin Gothic Book" panose="020B0503020102020204" pitchFamily="34" charset="0"/>
                <a:hlinkClick r:id="rId7"/>
              </a:rPr>
              <a:t>www.tinyurl.com/fhwacongestionreport</a:t>
            </a:r>
            <a:endParaRPr lang="en-US" sz="1067" dirty="0"/>
          </a:p>
        </p:txBody>
      </p:sp>
    </p:spTree>
    <p:extLst>
      <p:ext uri="{BB962C8B-B14F-4D97-AF65-F5344CB8AC3E}">
        <p14:creationId xmlns:p14="http://schemas.microsoft.com/office/powerpoint/2010/main" val="300794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xEl>
                                              <p:pRg st="6" end="6"/>
                                            </p:txEl>
                                          </p:spTgt>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uiExpand="1" build="p"/>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B704-4359-B848-ABED-EEE2EB68999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Case Study: Bryan District</a:t>
            </a:r>
          </a:p>
        </p:txBody>
      </p:sp>
      <p:sp>
        <p:nvSpPr>
          <p:cNvPr id="4" name="Slide Number Placeholder 3">
            <a:extLst>
              <a:ext uri="{FF2B5EF4-FFF2-40B4-BE49-F238E27FC236}">
                <a16:creationId xmlns:a16="http://schemas.microsoft.com/office/drawing/2014/main" id="{C80009A7-0604-4740-8D8A-8ABE347F1131}"/>
              </a:ext>
            </a:extLst>
          </p:cNvPr>
          <p:cNvSpPr>
            <a:spLocks noGrp="1"/>
          </p:cNvSpPr>
          <p:nvPr>
            <p:ph type="sldNum" sz="quarter" idx="4"/>
          </p:nvPr>
        </p:nvSpPr>
        <p:spPr>
          <a:xfrm>
            <a:off x="11819469" y="6477001"/>
            <a:ext cx="281409" cy="187508"/>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lvl="1">
              <a:spcBef>
                <a:spcPts val="1200"/>
              </a:spcBef>
            </a:pPr>
            <a:fld id="{126B356D-DBE9-445A-9C43-3D3F41468F04}" type="slidenum">
              <a:rPr lang="en-US" smtClean="0"/>
              <a:pPr lvl="1">
                <a:spcBef>
                  <a:spcPts val="1200"/>
                </a:spcBef>
              </a:pPr>
              <a:t>82</a:t>
            </a:fld>
            <a:endParaRPr lang="en-US" dirty="0"/>
          </a:p>
        </p:txBody>
      </p:sp>
      <p:sp>
        <p:nvSpPr>
          <p:cNvPr id="21" name="Rectangle 20">
            <a:extLst>
              <a:ext uri="{FF2B5EF4-FFF2-40B4-BE49-F238E27FC236}">
                <a16:creationId xmlns:a16="http://schemas.microsoft.com/office/drawing/2014/main" id="{D21BE327-6F0A-7045-A321-0665ABA1C50D}"/>
              </a:ext>
            </a:extLst>
          </p:cNvPr>
          <p:cNvSpPr/>
          <p:nvPr>
            <p:custDataLst>
              <p:tags r:id="rId1"/>
            </p:custDataLst>
          </p:nvPr>
        </p:nvSpPr>
        <p:spPr bwMode="auto">
          <a:xfrm>
            <a:off x="7880277" y="1088562"/>
            <a:ext cx="4311723" cy="2646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121920" bIns="121920" rtlCol="0" anchor="ctr"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800"/>
              </a:spcAft>
            </a:pPr>
            <a:r>
              <a:rPr lang="en-US" sz="2133" dirty="0">
                <a:solidFill>
                  <a:schemeClr val="tx1"/>
                </a:solidFill>
                <a:latin typeface="Franklin Gothic Demi Cond" panose="020B0603020102020204" pitchFamily="34" charset="0"/>
                <a:cs typeface="Arial" pitchFamily="34" charset="0"/>
              </a:rPr>
              <a:t>ITS/TMS Initiatives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100% Signal Remote Access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Red-Extension on High-Speed Approaches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Extend DMS and Camera Coverage</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Work Zone ITS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Speed trailers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Traffic Responsive Beacons</a:t>
            </a:r>
          </a:p>
        </p:txBody>
      </p:sp>
      <p:pic>
        <p:nvPicPr>
          <p:cNvPr id="8" name="Content Placeholder 5">
            <a:extLst>
              <a:ext uri="{FF2B5EF4-FFF2-40B4-BE49-F238E27FC236}">
                <a16:creationId xmlns:a16="http://schemas.microsoft.com/office/drawing/2014/main" id="{3971097C-6F00-4594-B8FC-B7A920D8A271}"/>
              </a:ext>
            </a:extLst>
          </p:cNvPr>
          <p:cNvPicPr>
            <a:picLocks noGrp="1" noChangeAspect="1"/>
          </p:cNvPicPr>
          <p:nvPr>
            <p:ph sz="half" idx="1"/>
          </p:nvPr>
        </p:nvPicPr>
        <p:blipFill>
          <a:blip r:embed="rId5"/>
          <a:stretch>
            <a:fillRect/>
          </a:stretch>
        </p:blipFill>
        <p:spPr>
          <a:xfrm>
            <a:off x="3367585" y="1505448"/>
            <a:ext cx="4311723" cy="4148699"/>
          </a:xfrm>
          <a:prstGeom prst="rect">
            <a:avLst/>
          </a:prstGeom>
        </p:spPr>
      </p:pic>
      <p:sp>
        <p:nvSpPr>
          <p:cNvPr id="3" name="Rectangle 2">
            <a:extLst>
              <a:ext uri="{FF2B5EF4-FFF2-40B4-BE49-F238E27FC236}">
                <a16:creationId xmlns:a16="http://schemas.microsoft.com/office/drawing/2014/main" id="{85D8CA01-B7D7-C4B2-EF9D-5212B66921E7}"/>
              </a:ext>
            </a:extLst>
          </p:cNvPr>
          <p:cNvSpPr/>
          <p:nvPr>
            <p:custDataLst>
              <p:tags r:id="rId2"/>
            </p:custDataLst>
          </p:nvPr>
        </p:nvSpPr>
        <p:spPr bwMode="auto">
          <a:xfrm>
            <a:off x="302947" y="993145"/>
            <a:ext cx="5352287" cy="4148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121920" bIns="121920" rtlCol="0" anchor="ctr"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800"/>
              </a:spcAft>
            </a:pPr>
            <a:r>
              <a:rPr lang="en-US" sz="2133" dirty="0">
                <a:solidFill>
                  <a:schemeClr val="tx1"/>
                </a:solidFill>
                <a:latin typeface="Franklin Gothic Demi Cond" panose="020B0603020102020204" pitchFamily="34" charset="0"/>
                <a:cs typeface="Arial" pitchFamily="34" charset="0"/>
              </a:rPr>
              <a:t>2022 Bryan District Statistics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10 Counties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7,710 Square Miles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7,200+ State Lane Miles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489,000+ People</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14+ Million Daily VMT</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$371+ Million in CST/MNT</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100+ Traffic Signals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250+ Beacons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1000+ Luminaires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30+ ITS Assets</a:t>
            </a:r>
          </a:p>
        </p:txBody>
      </p:sp>
      <p:sp>
        <p:nvSpPr>
          <p:cNvPr id="5" name="Oval 4">
            <a:extLst>
              <a:ext uri="{FF2B5EF4-FFF2-40B4-BE49-F238E27FC236}">
                <a16:creationId xmlns:a16="http://schemas.microsoft.com/office/drawing/2014/main" id="{73677D17-901C-D66A-4500-129321448534}"/>
              </a:ext>
            </a:extLst>
          </p:cNvPr>
          <p:cNvSpPr/>
          <p:nvPr/>
        </p:nvSpPr>
        <p:spPr>
          <a:xfrm>
            <a:off x="8625151" y="4757663"/>
            <a:ext cx="1463040" cy="1463040"/>
          </a:xfrm>
          <a:prstGeom prst="ellipse">
            <a:avLst/>
          </a:prstGeom>
          <a:noFill/>
          <a:ln>
            <a:solidFill>
              <a:srgbClr val="205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1600" dirty="0">
              <a:latin typeface="Arial" pitchFamily="34" charset="0"/>
              <a:cs typeface="Arial" pitchFamily="34" charset="0"/>
            </a:endParaRPr>
          </a:p>
        </p:txBody>
      </p:sp>
      <p:sp>
        <p:nvSpPr>
          <p:cNvPr id="6" name="TextBox 5">
            <a:extLst>
              <a:ext uri="{FF2B5EF4-FFF2-40B4-BE49-F238E27FC236}">
                <a16:creationId xmlns:a16="http://schemas.microsoft.com/office/drawing/2014/main" id="{07E715D4-E87F-737B-D1E5-521415102884}"/>
              </a:ext>
            </a:extLst>
          </p:cNvPr>
          <p:cNvSpPr txBox="1"/>
          <p:nvPr/>
        </p:nvSpPr>
        <p:spPr>
          <a:xfrm>
            <a:off x="8647217" y="5316582"/>
            <a:ext cx="1220847" cy="31810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467" dirty="0">
                <a:solidFill>
                  <a:schemeClr val="accent2"/>
                </a:solidFill>
              </a:rPr>
              <a:t>Technology</a:t>
            </a:r>
          </a:p>
        </p:txBody>
      </p:sp>
      <p:sp>
        <p:nvSpPr>
          <p:cNvPr id="7" name="Oval 6">
            <a:extLst>
              <a:ext uri="{FF2B5EF4-FFF2-40B4-BE49-F238E27FC236}">
                <a16:creationId xmlns:a16="http://schemas.microsoft.com/office/drawing/2014/main" id="{38317F4C-1F26-42C1-CF1E-0D4BB9177F7B}"/>
              </a:ext>
            </a:extLst>
          </p:cNvPr>
          <p:cNvSpPr/>
          <p:nvPr/>
        </p:nvSpPr>
        <p:spPr>
          <a:xfrm>
            <a:off x="9830331" y="4757663"/>
            <a:ext cx="1463040" cy="146304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1600" dirty="0">
              <a:latin typeface="Arial" pitchFamily="34" charset="0"/>
              <a:cs typeface="Arial" pitchFamily="34" charset="0"/>
            </a:endParaRPr>
          </a:p>
        </p:txBody>
      </p:sp>
      <p:sp>
        <p:nvSpPr>
          <p:cNvPr id="9" name="TextBox 8">
            <a:extLst>
              <a:ext uri="{FF2B5EF4-FFF2-40B4-BE49-F238E27FC236}">
                <a16:creationId xmlns:a16="http://schemas.microsoft.com/office/drawing/2014/main" id="{E2F51628-710A-7A5B-738F-396BE9DD0B3A}"/>
              </a:ext>
            </a:extLst>
          </p:cNvPr>
          <p:cNvSpPr txBox="1"/>
          <p:nvPr/>
        </p:nvSpPr>
        <p:spPr>
          <a:xfrm>
            <a:off x="9558018" y="4182291"/>
            <a:ext cx="833989" cy="543867"/>
          </a:xfrm>
          <a:prstGeom prst="rect">
            <a:avLst/>
          </a:prstGeom>
          <a:noFill/>
          <a:ln>
            <a:noFill/>
          </a:ln>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467" dirty="0">
                <a:solidFill>
                  <a:srgbClr val="FF0000"/>
                </a:solidFill>
              </a:rPr>
              <a:t>Safety</a:t>
            </a:r>
          </a:p>
          <a:p>
            <a:pPr algn="ctr"/>
            <a:r>
              <a:rPr lang="en-US" sz="1467" dirty="0">
                <a:solidFill>
                  <a:srgbClr val="FF0000"/>
                </a:solidFill>
              </a:rPr>
              <a:t>Design</a:t>
            </a:r>
          </a:p>
        </p:txBody>
      </p:sp>
      <p:sp>
        <p:nvSpPr>
          <p:cNvPr id="12" name="Oval 11">
            <a:extLst>
              <a:ext uri="{FF2B5EF4-FFF2-40B4-BE49-F238E27FC236}">
                <a16:creationId xmlns:a16="http://schemas.microsoft.com/office/drawing/2014/main" id="{7F9B18B8-FF78-57E2-1C0C-57891923D932}"/>
              </a:ext>
            </a:extLst>
          </p:cNvPr>
          <p:cNvSpPr/>
          <p:nvPr/>
        </p:nvSpPr>
        <p:spPr>
          <a:xfrm>
            <a:off x="9228657" y="3768777"/>
            <a:ext cx="146304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1600" dirty="0">
              <a:solidFill>
                <a:srgbClr val="FF0000"/>
              </a:solidFill>
              <a:latin typeface="Arial" pitchFamily="34" charset="0"/>
              <a:cs typeface="Arial" pitchFamily="34" charset="0"/>
            </a:endParaRPr>
          </a:p>
        </p:txBody>
      </p:sp>
      <p:sp>
        <p:nvSpPr>
          <p:cNvPr id="13" name="TextBox 12">
            <a:extLst>
              <a:ext uri="{FF2B5EF4-FFF2-40B4-BE49-F238E27FC236}">
                <a16:creationId xmlns:a16="http://schemas.microsoft.com/office/drawing/2014/main" id="{E227A5CC-18F3-9B1E-467A-03AAD84F230C}"/>
              </a:ext>
            </a:extLst>
          </p:cNvPr>
          <p:cNvSpPr txBox="1"/>
          <p:nvPr/>
        </p:nvSpPr>
        <p:spPr>
          <a:xfrm>
            <a:off x="10018730" y="5312919"/>
            <a:ext cx="1323439" cy="31810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467" dirty="0">
                <a:solidFill>
                  <a:schemeClr val="bg1">
                    <a:lumMod val="50000"/>
                  </a:schemeClr>
                </a:solidFill>
              </a:rPr>
              <a:t>Maintenance</a:t>
            </a:r>
          </a:p>
        </p:txBody>
      </p:sp>
      <p:sp>
        <p:nvSpPr>
          <p:cNvPr id="14" name="TextBox 13">
            <a:extLst>
              <a:ext uri="{FF2B5EF4-FFF2-40B4-BE49-F238E27FC236}">
                <a16:creationId xmlns:a16="http://schemas.microsoft.com/office/drawing/2014/main" id="{0B0C308C-156F-B6FD-63E9-C92392097926}"/>
              </a:ext>
            </a:extLst>
          </p:cNvPr>
          <p:cNvSpPr txBox="1"/>
          <p:nvPr/>
        </p:nvSpPr>
        <p:spPr>
          <a:xfrm>
            <a:off x="8807256" y="5551854"/>
            <a:ext cx="979328" cy="54386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467" dirty="0"/>
              <a:t>- R&amp;D</a:t>
            </a:r>
          </a:p>
          <a:p>
            <a:r>
              <a:rPr lang="en-US" sz="1467" dirty="0"/>
              <a:t>- Fielded</a:t>
            </a:r>
          </a:p>
        </p:txBody>
      </p:sp>
      <p:sp>
        <p:nvSpPr>
          <p:cNvPr id="15" name="TextBox 14">
            <a:extLst>
              <a:ext uri="{FF2B5EF4-FFF2-40B4-BE49-F238E27FC236}">
                <a16:creationId xmlns:a16="http://schemas.microsoft.com/office/drawing/2014/main" id="{1398C52A-7D48-00D0-664A-516B663FB086}"/>
              </a:ext>
            </a:extLst>
          </p:cNvPr>
          <p:cNvSpPr txBox="1"/>
          <p:nvPr/>
        </p:nvSpPr>
        <p:spPr>
          <a:xfrm>
            <a:off x="10050169" y="5551854"/>
            <a:ext cx="1041311" cy="54386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467" dirty="0"/>
              <a:t>- Reliable</a:t>
            </a:r>
          </a:p>
          <a:p>
            <a:r>
              <a:rPr lang="en-US" sz="1467" dirty="0"/>
              <a:t>- Training</a:t>
            </a:r>
          </a:p>
        </p:txBody>
      </p:sp>
    </p:spTree>
    <p:extLst>
      <p:ext uri="{BB962C8B-B14F-4D97-AF65-F5344CB8AC3E}">
        <p14:creationId xmlns:p14="http://schemas.microsoft.com/office/powerpoint/2010/main" val="185637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par>
                                <p:cTn id="27" presetID="21" presetClass="entr" presetSubtype="1" fill="hold" grpId="0" nodeType="withEffect">
                                  <p:stCondLst>
                                    <p:cond delay="100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5" grpId="0" animBg="1"/>
      <p:bldP spid="6" grpId="0"/>
      <p:bldP spid="7" grpId="0" animBg="1"/>
      <p:bldP spid="9" grpId="0"/>
      <p:bldP spid="12" grpId="0" animBg="1"/>
      <p:bldP spid="13" grpId="0"/>
      <p:bldP spid="14"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B704-4359-B848-ABED-EEE2EB68999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Signal Remote Access</a:t>
            </a:r>
          </a:p>
        </p:txBody>
      </p:sp>
      <p:sp>
        <p:nvSpPr>
          <p:cNvPr id="4" name="Slide Number Placeholder 3">
            <a:extLst>
              <a:ext uri="{FF2B5EF4-FFF2-40B4-BE49-F238E27FC236}">
                <a16:creationId xmlns:a16="http://schemas.microsoft.com/office/drawing/2014/main" id="{C80009A7-0604-4740-8D8A-8ABE347F1131}"/>
              </a:ext>
            </a:extLst>
          </p:cNvPr>
          <p:cNvSpPr>
            <a:spLocks noGrp="1"/>
          </p:cNvSpPr>
          <p:nvPr>
            <p:ph type="sldNum" sz="quarter" idx="4"/>
          </p:nvPr>
        </p:nvSpPr>
        <p:spPr>
          <a:xfrm>
            <a:off x="11819469" y="6477001"/>
            <a:ext cx="281409" cy="187508"/>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lvl="1">
              <a:spcBef>
                <a:spcPts val="1200"/>
              </a:spcBef>
            </a:pPr>
            <a:fld id="{126B356D-DBE9-445A-9C43-3D3F41468F04}" type="slidenum">
              <a:rPr lang="en-US" smtClean="0"/>
              <a:pPr lvl="1">
                <a:spcBef>
                  <a:spcPts val="1200"/>
                </a:spcBef>
              </a:pPr>
              <a:t>83</a:t>
            </a:fld>
            <a:endParaRPr lang="en-US" dirty="0"/>
          </a:p>
        </p:txBody>
      </p:sp>
      <p:sp>
        <p:nvSpPr>
          <p:cNvPr id="21" name="Rectangle 20">
            <a:extLst>
              <a:ext uri="{FF2B5EF4-FFF2-40B4-BE49-F238E27FC236}">
                <a16:creationId xmlns:a16="http://schemas.microsoft.com/office/drawing/2014/main" id="{D21BE327-6F0A-7045-A321-0665ABA1C50D}"/>
              </a:ext>
            </a:extLst>
          </p:cNvPr>
          <p:cNvSpPr/>
          <p:nvPr>
            <p:custDataLst>
              <p:tags r:id="rId1"/>
            </p:custDataLst>
          </p:nvPr>
        </p:nvSpPr>
        <p:spPr bwMode="auto">
          <a:xfrm>
            <a:off x="7859911" y="1528027"/>
            <a:ext cx="5352287" cy="4685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121920" bIns="121920" rtlCol="0" anchor="ctr"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800"/>
              </a:spcAft>
            </a:pPr>
            <a:r>
              <a:rPr lang="en-US" sz="2133" dirty="0">
                <a:solidFill>
                  <a:schemeClr val="tx1"/>
                </a:solidFill>
                <a:latin typeface="Franklin Gothic Demi Cond" panose="020B0603020102020204" pitchFamily="34" charset="0"/>
                <a:cs typeface="Arial" pitchFamily="34" charset="0"/>
              </a:rPr>
              <a:t>Benefits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Check Equipment Prior to Site Visit</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Update (Timing/Detection)</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Collect Data (Simple Counts to ATSPMs)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Reduces</a:t>
            </a:r>
          </a:p>
          <a:p>
            <a:pPr marL="916494" lvl="1"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Response Time</a:t>
            </a:r>
          </a:p>
          <a:p>
            <a:pPr marL="916494" lvl="1"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Traffic Exposure</a:t>
            </a:r>
          </a:p>
          <a:p>
            <a:pPr marL="916494" lvl="1"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Repeat Calls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Improves</a:t>
            </a:r>
          </a:p>
          <a:p>
            <a:pPr marL="916494" lvl="1"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System Reliability</a:t>
            </a:r>
          </a:p>
          <a:p>
            <a:pPr marL="916494" lvl="1"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Construction/Maintenance Planning</a:t>
            </a:r>
          </a:p>
          <a:p>
            <a:pPr marL="916494" lvl="1"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Public Perception</a:t>
            </a:r>
          </a:p>
          <a:p>
            <a:pPr marL="916494" lvl="1"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System Safety </a:t>
            </a:r>
          </a:p>
          <a:p>
            <a:pPr marL="1526079" lvl="2"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Better meet driver expectation</a:t>
            </a:r>
          </a:p>
          <a:p>
            <a:pPr marL="1526079" lvl="2"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Access to advanced alerts</a:t>
            </a:r>
          </a:p>
          <a:p>
            <a:pPr marL="916494" lvl="1" indent="-306910">
              <a:spcBef>
                <a:spcPts val="800"/>
              </a:spcBef>
              <a:buClr>
                <a:schemeClr val="accent1"/>
              </a:buClr>
              <a:buFont typeface="Wingdings" pitchFamily="2" charset="2"/>
              <a:buChar char="§"/>
            </a:pPr>
            <a:endParaRPr lang="en-US" sz="1600" dirty="0">
              <a:solidFill>
                <a:schemeClr val="tx1"/>
              </a:solidFill>
              <a:latin typeface="Franklin Gothic Book" pitchFamily="34" charset="0"/>
              <a:cs typeface="Arial" pitchFamily="34" charset="0"/>
            </a:endParaRPr>
          </a:p>
          <a:p>
            <a:pPr marL="916494" lvl="1" indent="-306910">
              <a:spcBef>
                <a:spcPts val="800"/>
              </a:spcBef>
              <a:buClr>
                <a:schemeClr val="accent1"/>
              </a:buClr>
              <a:buFont typeface="Wingdings" pitchFamily="2" charset="2"/>
              <a:buChar char="§"/>
            </a:pPr>
            <a:endParaRPr lang="en-US" sz="1600" dirty="0">
              <a:solidFill>
                <a:schemeClr val="tx1"/>
              </a:solidFill>
              <a:latin typeface="Franklin Gothic Book" pitchFamily="34" charset="0"/>
              <a:cs typeface="Arial" pitchFamily="34" charset="0"/>
            </a:endParaRPr>
          </a:p>
        </p:txBody>
      </p:sp>
      <p:pic>
        <p:nvPicPr>
          <p:cNvPr id="6" name="Content Placeholder 5">
            <a:extLst>
              <a:ext uri="{FF2B5EF4-FFF2-40B4-BE49-F238E27FC236}">
                <a16:creationId xmlns:a16="http://schemas.microsoft.com/office/drawing/2014/main" id="{3B6E2FBB-83DC-449D-9AF6-359A45D7D714}"/>
              </a:ext>
            </a:extLst>
          </p:cNvPr>
          <p:cNvPicPr>
            <a:picLocks noGrp="1" noChangeAspect="1"/>
          </p:cNvPicPr>
          <p:nvPr>
            <p:ph idx="1"/>
          </p:nvPr>
        </p:nvPicPr>
        <p:blipFill>
          <a:blip r:embed="rId3"/>
          <a:stretch>
            <a:fillRect/>
          </a:stretch>
        </p:blipFill>
        <p:spPr>
          <a:xfrm>
            <a:off x="116418" y="957586"/>
            <a:ext cx="3140719" cy="2913375"/>
          </a:xfrm>
          <a:prstGeom prst="rect">
            <a:avLst/>
          </a:prstGeom>
        </p:spPr>
      </p:pic>
      <p:pic>
        <p:nvPicPr>
          <p:cNvPr id="10" name="Picture 9">
            <a:extLst>
              <a:ext uri="{FF2B5EF4-FFF2-40B4-BE49-F238E27FC236}">
                <a16:creationId xmlns:a16="http://schemas.microsoft.com/office/drawing/2014/main" id="{9AD0C1D6-7F74-4DE3-BF0E-3B0AA6E5483D}"/>
              </a:ext>
            </a:extLst>
          </p:cNvPr>
          <p:cNvPicPr>
            <a:picLocks noChangeAspect="1"/>
          </p:cNvPicPr>
          <p:nvPr/>
        </p:nvPicPr>
        <p:blipFill rotWithShape="1">
          <a:blip r:embed="rId4"/>
          <a:srcRect t="905"/>
          <a:stretch/>
        </p:blipFill>
        <p:spPr>
          <a:xfrm>
            <a:off x="3441250" y="957585"/>
            <a:ext cx="4234548" cy="2913375"/>
          </a:xfrm>
          <a:prstGeom prst="rect">
            <a:avLst/>
          </a:prstGeom>
        </p:spPr>
      </p:pic>
      <p:pic>
        <p:nvPicPr>
          <p:cNvPr id="7" name="Picture 6">
            <a:extLst>
              <a:ext uri="{FF2B5EF4-FFF2-40B4-BE49-F238E27FC236}">
                <a16:creationId xmlns:a16="http://schemas.microsoft.com/office/drawing/2014/main" id="{4FCBEBE6-DE96-4C00-B57E-4FB5479168E2}"/>
              </a:ext>
            </a:extLst>
          </p:cNvPr>
          <p:cNvPicPr>
            <a:picLocks noChangeAspect="1"/>
          </p:cNvPicPr>
          <p:nvPr/>
        </p:nvPicPr>
        <p:blipFill>
          <a:blip r:embed="rId5"/>
          <a:stretch>
            <a:fillRect/>
          </a:stretch>
        </p:blipFill>
        <p:spPr>
          <a:xfrm>
            <a:off x="1673932" y="3139183"/>
            <a:ext cx="3351400" cy="2913375"/>
          </a:xfrm>
          <a:prstGeom prst="rect">
            <a:avLst/>
          </a:prstGeom>
        </p:spPr>
      </p:pic>
    </p:spTree>
    <p:extLst>
      <p:ext uri="{BB962C8B-B14F-4D97-AF65-F5344CB8AC3E}">
        <p14:creationId xmlns:p14="http://schemas.microsoft.com/office/powerpoint/2010/main" val="19326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11DD4698-C0DD-033E-2718-55B6C9FF01CC}"/>
              </a:ext>
            </a:extLst>
          </p:cNvPr>
          <p:cNvPicPr>
            <a:picLocks noGrp="1" noChangeAspect="1"/>
          </p:cNvPicPr>
          <p:nvPr>
            <p:ph idx="1"/>
          </p:nvPr>
        </p:nvPicPr>
        <p:blipFill rotWithShape="1">
          <a:blip r:embed="rId3"/>
          <a:srcRect b="7577"/>
          <a:stretch/>
        </p:blipFill>
        <p:spPr>
          <a:xfrm>
            <a:off x="1777678" y="642340"/>
            <a:ext cx="8652791" cy="2926080"/>
          </a:xfrm>
        </p:spPr>
      </p:pic>
      <p:pic>
        <p:nvPicPr>
          <p:cNvPr id="17" name="Picture 16">
            <a:extLst>
              <a:ext uri="{FF2B5EF4-FFF2-40B4-BE49-F238E27FC236}">
                <a16:creationId xmlns:a16="http://schemas.microsoft.com/office/drawing/2014/main" id="{79118603-E4FC-6B97-AF56-77334022E2F2}"/>
              </a:ext>
            </a:extLst>
          </p:cNvPr>
          <p:cNvPicPr>
            <a:picLocks noChangeAspect="1"/>
          </p:cNvPicPr>
          <p:nvPr/>
        </p:nvPicPr>
        <p:blipFill>
          <a:blip r:embed="rId4"/>
          <a:stretch>
            <a:fillRect/>
          </a:stretch>
        </p:blipFill>
        <p:spPr>
          <a:xfrm>
            <a:off x="1761532" y="3582913"/>
            <a:ext cx="8668936" cy="2813552"/>
          </a:xfrm>
          <a:prstGeom prst="rect">
            <a:avLst/>
          </a:prstGeom>
        </p:spPr>
      </p:pic>
      <p:sp>
        <p:nvSpPr>
          <p:cNvPr id="2" name="Title 1">
            <a:extLst>
              <a:ext uri="{FF2B5EF4-FFF2-40B4-BE49-F238E27FC236}">
                <a16:creationId xmlns:a16="http://schemas.microsoft.com/office/drawing/2014/main" id="{49D2AF21-16AB-4A0A-8A69-682853759E25}"/>
              </a:ext>
            </a:extLst>
          </p:cNvPr>
          <p:cNvSpPr>
            <a:spLocks noGrp="1"/>
          </p:cNvSpPr>
          <p:nvPr>
            <p:ph type="title"/>
          </p:nvPr>
        </p:nvSpPr>
        <p:spPr>
          <a:xfrm>
            <a:off x="112058" y="-23641"/>
            <a:ext cx="11137899" cy="53348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Red Extension: US290 at FM 1155 in Chappell Hill</a:t>
            </a:r>
          </a:p>
        </p:txBody>
      </p:sp>
      <p:sp>
        <p:nvSpPr>
          <p:cNvPr id="14" name="TextBox 13">
            <a:extLst>
              <a:ext uri="{FF2B5EF4-FFF2-40B4-BE49-F238E27FC236}">
                <a16:creationId xmlns:a16="http://schemas.microsoft.com/office/drawing/2014/main" id="{161A6C4B-E897-494B-B0E3-A9BE03A08927}"/>
              </a:ext>
            </a:extLst>
          </p:cNvPr>
          <p:cNvSpPr txBox="1"/>
          <p:nvPr/>
        </p:nvSpPr>
        <p:spPr>
          <a:xfrm>
            <a:off x="1784619" y="656615"/>
            <a:ext cx="1675199" cy="369332"/>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00" dirty="0">
                <a:solidFill>
                  <a:srgbClr val="FFFFFF"/>
                </a:solidFill>
              </a:rPr>
              <a:t>Existing</a:t>
            </a:r>
          </a:p>
        </p:txBody>
      </p:sp>
      <p:sp>
        <p:nvSpPr>
          <p:cNvPr id="3" name="TextBox 2">
            <a:extLst>
              <a:ext uri="{FF2B5EF4-FFF2-40B4-BE49-F238E27FC236}">
                <a16:creationId xmlns:a16="http://schemas.microsoft.com/office/drawing/2014/main" id="{59A07424-2B3B-4FB5-A654-C1A2502B3A03}"/>
              </a:ext>
            </a:extLst>
          </p:cNvPr>
          <p:cNvSpPr txBox="1"/>
          <p:nvPr/>
        </p:nvSpPr>
        <p:spPr>
          <a:xfrm rot="16200000">
            <a:off x="8957352" y="782248"/>
            <a:ext cx="657545" cy="21544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800" dirty="0">
                <a:solidFill>
                  <a:schemeClr val="bg1"/>
                </a:solidFill>
              </a:rPr>
              <a:t>FM 1155</a:t>
            </a:r>
          </a:p>
        </p:txBody>
      </p:sp>
      <p:sp>
        <p:nvSpPr>
          <p:cNvPr id="4" name="TextBox 3">
            <a:extLst>
              <a:ext uri="{FF2B5EF4-FFF2-40B4-BE49-F238E27FC236}">
                <a16:creationId xmlns:a16="http://schemas.microsoft.com/office/drawing/2014/main" id="{B1537BD4-8EC6-45FA-A66E-44735FEA06F8}"/>
              </a:ext>
            </a:extLst>
          </p:cNvPr>
          <p:cNvSpPr txBox="1"/>
          <p:nvPr/>
        </p:nvSpPr>
        <p:spPr>
          <a:xfrm rot="493408">
            <a:off x="1992761" y="2348555"/>
            <a:ext cx="734603" cy="21544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800" dirty="0">
                <a:solidFill>
                  <a:schemeClr val="bg1"/>
                </a:solidFill>
              </a:rPr>
              <a:t>US 290</a:t>
            </a:r>
          </a:p>
        </p:txBody>
      </p:sp>
      <p:sp>
        <p:nvSpPr>
          <p:cNvPr id="5" name="TextBox 4">
            <a:extLst>
              <a:ext uri="{FF2B5EF4-FFF2-40B4-BE49-F238E27FC236}">
                <a16:creationId xmlns:a16="http://schemas.microsoft.com/office/drawing/2014/main" id="{D5EE47DF-8DDD-4604-A27C-7F935EBBD9A1}"/>
              </a:ext>
            </a:extLst>
          </p:cNvPr>
          <p:cNvSpPr txBox="1"/>
          <p:nvPr/>
        </p:nvSpPr>
        <p:spPr>
          <a:xfrm rot="1255199">
            <a:off x="2190213" y="3321279"/>
            <a:ext cx="619019" cy="21544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800" dirty="0">
                <a:solidFill>
                  <a:schemeClr val="bg1"/>
                </a:solidFill>
              </a:rPr>
              <a:t>FM 1371</a:t>
            </a:r>
          </a:p>
        </p:txBody>
      </p:sp>
      <p:pic>
        <p:nvPicPr>
          <p:cNvPr id="7" name="Picture 6">
            <a:extLst>
              <a:ext uri="{FF2B5EF4-FFF2-40B4-BE49-F238E27FC236}">
                <a16:creationId xmlns:a16="http://schemas.microsoft.com/office/drawing/2014/main" id="{28657D29-44E7-4446-AE1B-1982E86B27C3}"/>
              </a:ext>
            </a:extLst>
          </p:cNvPr>
          <p:cNvPicPr>
            <a:picLocks noChangeAspect="1"/>
          </p:cNvPicPr>
          <p:nvPr/>
        </p:nvPicPr>
        <p:blipFill>
          <a:blip r:embed="rId5"/>
          <a:stretch>
            <a:fillRect/>
          </a:stretch>
        </p:blipFill>
        <p:spPr>
          <a:xfrm>
            <a:off x="8691707" y="1400329"/>
            <a:ext cx="195120" cy="385481"/>
          </a:xfrm>
          <a:prstGeom prst="rect">
            <a:avLst/>
          </a:prstGeom>
        </p:spPr>
      </p:pic>
      <p:cxnSp>
        <p:nvCxnSpPr>
          <p:cNvPr id="12" name="Straight Arrow Connector 11">
            <a:extLst>
              <a:ext uri="{FF2B5EF4-FFF2-40B4-BE49-F238E27FC236}">
                <a16:creationId xmlns:a16="http://schemas.microsoft.com/office/drawing/2014/main" id="{022CC851-C528-4EE5-9316-478447E9D5AF}"/>
              </a:ext>
            </a:extLst>
          </p:cNvPr>
          <p:cNvCxnSpPr>
            <a:cxnSpLocks/>
            <a:stCxn id="7" idx="3"/>
          </p:cNvCxnSpPr>
          <p:nvPr/>
        </p:nvCxnSpPr>
        <p:spPr>
          <a:xfrm>
            <a:off x="8886827" y="1593068"/>
            <a:ext cx="397851" cy="325243"/>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02EA221-98BF-E371-FDC9-B3AFC867112B}"/>
              </a:ext>
            </a:extLst>
          </p:cNvPr>
          <p:cNvPicPr>
            <a:picLocks noChangeAspect="1"/>
          </p:cNvPicPr>
          <p:nvPr/>
        </p:nvPicPr>
        <p:blipFill rotWithShape="1">
          <a:blip r:embed="rId6"/>
          <a:srcRect l="34272" t="7125" r="33235" b="38454"/>
          <a:stretch/>
        </p:blipFill>
        <p:spPr>
          <a:xfrm>
            <a:off x="5222773" y="785567"/>
            <a:ext cx="916471" cy="1554480"/>
          </a:xfrm>
          <a:prstGeom prst="rect">
            <a:avLst/>
          </a:prstGeom>
          <a:ln>
            <a:solidFill>
              <a:schemeClr val="tx1"/>
            </a:solidFill>
          </a:ln>
        </p:spPr>
      </p:pic>
    </p:spTree>
    <p:extLst>
      <p:ext uri="{BB962C8B-B14F-4D97-AF65-F5344CB8AC3E}">
        <p14:creationId xmlns:p14="http://schemas.microsoft.com/office/powerpoint/2010/main" val="254618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B704-4359-B848-ABED-EEE2EB68999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Bryan District: The Hub of Texas</a:t>
            </a:r>
          </a:p>
        </p:txBody>
      </p:sp>
      <p:sp>
        <p:nvSpPr>
          <p:cNvPr id="4" name="Slide Number Placeholder 3">
            <a:extLst>
              <a:ext uri="{FF2B5EF4-FFF2-40B4-BE49-F238E27FC236}">
                <a16:creationId xmlns:a16="http://schemas.microsoft.com/office/drawing/2014/main" id="{C80009A7-0604-4740-8D8A-8ABE347F1131}"/>
              </a:ext>
            </a:extLst>
          </p:cNvPr>
          <p:cNvSpPr>
            <a:spLocks noGrp="1"/>
          </p:cNvSpPr>
          <p:nvPr>
            <p:ph type="sldNum" sz="quarter" idx="4"/>
          </p:nvPr>
        </p:nvSpPr>
        <p:spPr>
          <a:xfrm>
            <a:off x="11819469" y="6477001"/>
            <a:ext cx="281409" cy="187508"/>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lvl="1">
              <a:spcBef>
                <a:spcPts val="1200"/>
              </a:spcBef>
            </a:pPr>
            <a:fld id="{126B356D-DBE9-445A-9C43-3D3F41468F04}" type="slidenum">
              <a:rPr lang="en-US" smtClean="0"/>
              <a:pPr lvl="1">
                <a:spcBef>
                  <a:spcPts val="1200"/>
                </a:spcBef>
              </a:pPr>
              <a:t>85</a:t>
            </a:fld>
            <a:endParaRPr lang="en-US" dirty="0"/>
          </a:p>
        </p:txBody>
      </p:sp>
      <p:sp>
        <p:nvSpPr>
          <p:cNvPr id="21" name="Rectangle 20">
            <a:extLst>
              <a:ext uri="{FF2B5EF4-FFF2-40B4-BE49-F238E27FC236}">
                <a16:creationId xmlns:a16="http://schemas.microsoft.com/office/drawing/2014/main" id="{D21BE327-6F0A-7045-A321-0665ABA1C50D}"/>
              </a:ext>
            </a:extLst>
          </p:cNvPr>
          <p:cNvSpPr/>
          <p:nvPr>
            <p:custDataLst>
              <p:tags r:id="rId1"/>
            </p:custDataLst>
          </p:nvPr>
        </p:nvSpPr>
        <p:spPr bwMode="auto">
          <a:xfrm>
            <a:off x="4554222" y="1055090"/>
            <a:ext cx="2889317" cy="5020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121920" bIns="121920" rtlCol="0" anchor="ctr"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800"/>
              </a:spcAft>
            </a:pPr>
            <a:r>
              <a:rPr lang="en-US" sz="2133" dirty="0">
                <a:solidFill>
                  <a:schemeClr val="tx1"/>
                </a:solidFill>
                <a:latin typeface="Franklin Gothic Demi Cond" panose="020B0603020102020204" pitchFamily="34" charset="0"/>
                <a:cs typeface="Arial" pitchFamily="34" charset="0"/>
              </a:rPr>
              <a:t>Population Estimates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Texas ~30 million</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DFW ~7.9 million</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Waco ~0.8 million</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Austin ~2.5 million</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San Antonio ~2.6 million</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Houston ~7 million</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~70% of the State</a:t>
            </a:r>
          </a:p>
          <a:p>
            <a:pPr marL="306910" indent="-306910">
              <a:spcBef>
                <a:spcPts val="800"/>
              </a:spcBef>
              <a:buClr>
                <a:schemeClr val="accent1"/>
              </a:buClr>
              <a:buFont typeface="Wingdings" pitchFamily="2" charset="2"/>
              <a:buChar char="§"/>
            </a:pPr>
            <a:endParaRPr lang="en-US" sz="1600" dirty="0">
              <a:solidFill>
                <a:schemeClr val="tx1"/>
              </a:solidFill>
              <a:latin typeface="Franklin Gothic Book" pitchFamily="34" charset="0"/>
              <a:cs typeface="Arial" pitchFamily="34" charset="0"/>
            </a:endParaRPr>
          </a:p>
          <a:p>
            <a:pPr>
              <a:spcBef>
                <a:spcPts val="800"/>
              </a:spcBef>
              <a:buClr>
                <a:schemeClr val="accent1"/>
              </a:buClr>
            </a:pPr>
            <a:r>
              <a:rPr lang="en-US" sz="2133" dirty="0">
                <a:solidFill>
                  <a:schemeClr val="tx1"/>
                </a:solidFill>
                <a:latin typeface="Franklin Gothic Demi Cond" panose="020B0603020102020204" pitchFamily="34" charset="0"/>
                <a:cs typeface="Arial" pitchFamily="34" charset="0"/>
              </a:rPr>
              <a:t>Leveraging DMS and WZ ITS to Get the Word Out…</a:t>
            </a:r>
          </a:p>
          <a:p>
            <a:pPr>
              <a:spcBef>
                <a:spcPts val="800"/>
              </a:spcBef>
              <a:buClr>
                <a:schemeClr val="accent1"/>
              </a:buClr>
            </a:pPr>
            <a:endParaRPr lang="en-US" sz="1600" dirty="0">
              <a:solidFill>
                <a:schemeClr val="tx1"/>
              </a:solidFill>
              <a:latin typeface="Franklin Gothic Book" pitchFamily="34" charset="0"/>
              <a:cs typeface="Arial" pitchFamily="34" charset="0"/>
            </a:endParaRPr>
          </a:p>
        </p:txBody>
      </p:sp>
      <p:pic>
        <p:nvPicPr>
          <p:cNvPr id="9" name="Content Placeholder 4" descr="Map&#10;&#10;Description automatically generated">
            <a:extLst>
              <a:ext uri="{FF2B5EF4-FFF2-40B4-BE49-F238E27FC236}">
                <a16:creationId xmlns:a16="http://schemas.microsoft.com/office/drawing/2014/main" id="{7973AB8E-ED5C-4B19-8039-0AFEE08AFA42}"/>
              </a:ext>
            </a:extLst>
          </p:cNvPr>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5529" y="912432"/>
            <a:ext cx="4294391" cy="5305488"/>
          </a:xfrm>
          <a:prstGeom prst="rect">
            <a:avLst/>
          </a:prstGeom>
        </p:spPr>
      </p:pic>
      <p:pic>
        <p:nvPicPr>
          <p:cNvPr id="10" name="Content Placeholder 5" descr="Map&#10;&#10;Description automatically generated">
            <a:extLst>
              <a:ext uri="{FF2B5EF4-FFF2-40B4-BE49-F238E27FC236}">
                <a16:creationId xmlns:a16="http://schemas.microsoft.com/office/drawing/2014/main" id="{B6404432-7649-494A-A27E-719A5EA1385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695936" y="912431"/>
            <a:ext cx="4348793" cy="5305488"/>
          </a:xfrm>
          <a:prstGeom prst="rect">
            <a:avLst/>
          </a:prstGeom>
        </p:spPr>
      </p:pic>
    </p:spTree>
    <p:extLst>
      <p:ext uri="{BB962C8B-B14F-4D97-AF65-F5344CB8AC3E}">
        <p14:creationId xmlns:p14="http://schemas.microsoft.com/office/powerpoint/2010/main" val="29233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00"/>
                                        <p:tgtEl>
                                          <p:spTgt spid="10"/>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500"/>
                                        <p:tgtEl>
                                          <p:spTgt spid="21">
                                            <p:txEl>
                                              <p:pRg st="1" end="1"/>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500"/>
                                        <p:tgtEl>
                                          <p:spTgt spid="21">
                                            <p:txEl>
                                              <p:pRg st="2" end="2"/>
                                            </p:txEl>
                                          </p:spTgt>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Effect transition="in" filter="fade">
                                      <p:cBhvr>
                                        <p:cTn id="25" dur="500"/>
                                        <p:tgtEl>
                                          <p:spTgt spid="21">
                                            <p:txEl>
                                              <p:pRg st="3" end="3"/>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21">
                                            <p:txEl>
                                              <p:pRg st="4" end="4"/>
                                            </p:txEl>
                                          </p:spTgt>
                                        </p:tgtEl>
                                        <p:attrNameLst>
                                          <p:attrName>style.visibility</p:attrName>
                                        </p:attrNameLst>
                                      </p:cBhvr>
                                      <p:to>
                                        <p:strVal val="visible"/>
                                      </p:to>
                                    </p:set>
                                    <p:animEffect transition="in" filter="fade">
                                      <p:cBhvr>
                                        <p:cTn id="29" dur="500"/>
                                        <p:tgtEl>
                                          <p:spTgt spid="21">
                                            <p:txEl>
                                              <p:pRg st="4" end="4"/>
                                            </p:txEl>
                                          </p:spTgt>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21">
                                            <p:txEl>
                                              <p:pRg st="5" end="5"/>
                                            </p:txEl>
                                          </p:spTgt>
                                        </p:tgtEl>
                                        <p:attrNameLst>
                                          <p:attrName>style.visibility</p:attrName>
                                        </p:attrNameLst>
                                      </p:cBhvr>
                                      <p:to>
                                        <p:strVal val="visible"/>
                                      </p:to>
                                    </p:set>
                                    <p:animEffect transition="in" filter="fade">
                                      <p:cBhvr>
                                        <p:cTn id="33" dur="500"/>
                                        <p:tgtEl>
                                          <p:spTgt spid="21">
                                            <p:txEl>
                                              <p:pRg st="5" end="5"/>
                                            </p:txEl>
                                          </p:spTgt>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21">
                                            <p:txEl>
                                              <p:pRg st="6" end="6"/>
                                            </p:txEl>
                                          </p:spTgt>
                                        </p:tgtEl>
                                        <p:attrNameLst>
                                          <p:attrName>style.visibility</p:attrName>
                                        </p:attrNameLst>
                                      </p:cBhvr>
                                      <p:to>
                                        <p:strVal val="visible"/>
                                      </p:to>
                                    </p:set>
                                    <p:animEffect transition="in" filter="fade">
                                      <p:cBhvr>
                                        <p:cTn id="37" dur="500"/>
                                        <p:tgtEl>
                                          <p:spTgt spid="21">
                                            <p:txEl>
                                              <p:pRg st="6" end="6"/>
                                            </p:txEl>
                                          </p:spTgt>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21">
                                            <p:txEl>
                                              <p:pRg st="7" end="7"/>
                                            </p:txEl>
                                          </p:spTgt>
                                        </p:tgtEl>
                                        <p:attrNameLst>
                                          <p:attrName>style.visibility</p:attrName>
                                        </p:attrNameLst>
                                      </p:cBhvr>
                                      <p:to>
                                        <p:strVal val="visible"/>
                                      </p:to>
                                    </p:set>
                                    <p:animEffect transition="in" filter="fade">
                                      <p:cBhvr>
                                        <p:cTn id="41" dur="500"/>
                                        <p:tgtEl>
                                          <p:spTgt spid="21">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1000"/>
                                  </p:stCondLst>
                                  <p:childTnLst>
                                    <p:set>
                                      <p:cBhvr>
                                        <p:cTn id="45" dur="1" fill="hold">
                                          <p:stCondLst>
                                            <p:cond delay="0"/>
                                          </p:stCondLst>
                                        </p:cTn>
                                        <p:tgtEl>
                                          <p:spTgt spid="21">
                                            <p:txEl>
                                              <p:pRg st="9" end="9"/>
                                            </p:txEl>
                                          </p:spTgt>
                                        </p:tgtEl>
                                        <p:attrNameLst>
                                          <p:attrName>style.visibility</p:attrName>
                                        </p:attrNameLst>
                                      </p:cBhvr>
                                      <p:to>
                                        <p:strVal val="visible"/>
                                      </p:to>
                                    </p:set>
                                    <p:animEffect transition="in" filter="fade">
                                      <p:cBhvr>
                                        <p:cTn id="46" dur="500"/>
                                        <p:tgtEl>
                                          <p:spTgt spid="2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B704-4359-B848-ABED-EEE2EB68999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Conflict/Exposure Analysis</a:t>
            </a:r>
          </a:p>
        </p:txBody>
      </p:sp>
      <p:sp>
        <p:nvSpPr>
          <p:cNvPr id="4" name="Slide Number Placeholder 3">
            <a:extLst>
              <a:ext uri="{FF2B5EF4-FFF2-40B4-BE49-F238E27FC236}">
                <a16:creationId xmlns:a16="http://schemas.microsoft.com/office/drawing/2014/main" id="{C80009A7-0604-4740-8D8A-8ABE347F1131}"/>
              </a:ext>
            </a:extLst>
          </p:cNvPr>
          <p:cNvSpPr>
            <a:spLocks noGrp="1"/>
          </p:cNvSpPr>
          <p:nvPr>
            <p:ph type="sldNum" sz="quarter" idx="4"/>
          </p:nvPr>
        </p:nvSpPr>
        <p:spPr>
          <a:xfrm>
            <a:off x="11819469" y="6477001"/>
            <a:ext cx="281409" cy="187508"/>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lvl="1">
              <a:spcBef>
                <a:spcPts val="1200"/>
              </a:spcBef>
            </a:pPr>
            <a:fld id="{126B356D-DBE9-445A-9C43-3D3F41468F04}" type="slidenum">
              <a:rPr lang="en-US" smtClean="0"/>
              <a:pPr lvl="1">
                <a:spcBef>
                  <a:spcPts val="1200"/>
                </a:spcBef>
              </a:pPr>
              <a:t>86</a:t>
            </a:fld>
            <a:endParaRPr lang="en-US" dirty="0"/>
          </a:p>
        </p:txBody>
      </p:sp>
      <p:pic>
        <p:nvPicPr>
          <p:cNvPr id="8" name="Content Placeholder 6">
            <a:extLst>
              <a:ext uri="{FF2B5EF4-FFF2-40B4-BE49-F238E27FC236}">
                <a16:creationId xmlns:a16="http://schemas.microsoft.com/office/drawing/2014/main" id="{5A2237D2-BA14-486C-AC45-5122F8D4147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413683" y="2209799"/>
            <a:ext cx="5191105" cy="2438400"/>
          </a:xfrm>
        </p:spPr>
      </p:pic>
      <p:pic>
        <p:nvPicPr>
          <p:cNvPr id="15" name="Graphic 14" descr="Scales of justice outline">
            <a:extLst>
              <a:ext uri="{FF2B5EF4-FFF2-40B4-BE49-F238E27FC236}">
                <a16:creationId xmlns:a16="http://schemas.microsoft.com/office/drawing/2014/main" id="{2B06F3EB-67D1-5A22-23AA-19D043F52D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83095" y="1213237"/>
            <a:ext cx="4278819" cy="4278819"/>
          </a:xfrm>
          <a:prstGeom prst="rect">
            <a:avLst/>
          </a:prstGeom>
        </p:spPr>
      </p:pic>
      <p:pic>
        <p:nvPicPr>
          <p:cNvPr id="11" name="Graphic 10" descr="Dollar with solid fill">
            <a:extLst>
              <a:ext uri="{FF2B5EF4-FFF2-40B4-BE49-F238E27FC236}">
                <a16:creationId xmlns:a16="http://schemas.microsoft.com/office/drawing/2014/main" id="{DA1C862B-ABBD-ABC9-36C0-4E411A0345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32725" y="3124199"/>
            <a:ext cx="609600" cy="609600"/>
          </a:xfrm>
          <a:prstGeom prst="rect">
            <a:avLst/>
          </a:prstGeom>
        </p:spPr>
      </p:pic>
      <p:pic>
        <p:nvPicPr>
          <p:cNvPr id="13" name="Graphic 12" descr="Hourglass 30% with solid fill">
            <a:extLst>
              <a:ext uri="{FF2B5EF4-FFF2-40B4-BE49-F238E27FC236}">
                <a16:creationId xmlns:a16="http://schemas.microsoft.com/office/drawing/2014/main" id="{11DF8F69-7A45-9BE5-5455-3115C16277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69730" y="3124199"/>
            <a:ext cx="609599" cy="609599"/>
          </a:xfrm>
          <a:prstGeom prst="rect">
            <a:avLst/>
          </a:prstGeom>
        </p:spPr>
      </p:pic>
      <p:sp>
        <p:nvSpPr>
          <p:cNvPr id="16" name="Rectangle 15">
            <a:extLst>
              <a:ext uri="{FF2B5EF4-FFF2-40B4-BE49-F238E27FC236}">
                <a16:creationId xmlns:a16="http://schemas.microsoft.com/office/drawing/2014/main" id="{9B8FC95E-3942-FA80-7FD3-B5D41937F8EF}"/>
              </a:ext>
            </a:extLst>
          </p:cNvPr>
          <p:cNvSpPr/>
          <p:nvPr>
            <p:custDataLst>
              <p:tags r:id="rId1"/>
            </p:custDataLst>
          </p:nvPr>
        </p:nvSpPr>
        <p:spPr bwMode="auto">
          <a:xfrm>
            <a:off x="3827229" y="1055090"/>
            <a:ext cx="3616311" cy="5020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0" rIns="121920" bIns="121920" rtlCol="0" anchor="ctr"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800"/>
              </a:spcAft>
            </a:pPr>
            <a:r>
              <a:rPr lang="en-US" sz="2133" dirty="0">
                <a:solidFill>
                  <a:schemeClr val="tx1"/>
                </a:solidFill>
                <a:latin typeface="Franklin Gothic Demi Cond" panose="020B0603020102020204" pitchFamily="34" charset="0"/>
                <a:cs typeface="Arial" pitchFamily="34" charset="0"/>
              </a:rPr>
              <a:t>Bryan District Approach</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Conflict Analysis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Exposure Analysis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Geometric Improvements</a:t>
            </a:r>
          </a:p>
          <a:p>
            <a:pPr marL="306910" indent="-306910">
              <a:spcBef>
                <a:spcPts val="800"/>
              </a:spcBef>
              <a:buClr>
                <a:schemeClr val="accent1"/>
              </a:buClr>
              <a:buFont typeface="Wingdings" pitchFamily="2" charset="2"/>
              <a:buChar char="§"/>
            </a:pPr>
            <a:r>
              <a:rPr lang="en-US" sz="1600" dirty="0">
                <a:solidFill>
                  <a:schemeClr val="tx1"/>
                </a:solidFill>
                <a:latin typeface="Franklin Gothic Book" pitchFamily="34" charset="0"/>
                <a:cs typeface="Arial" pitchFamily="34" charset="0"/>
              </a:rPr>
              <a:t>Technology Improvements</a:t>
            </a:r>
          </a:p>
          <a:p>
            <a:pPr marL="916494" lvl="1" indent="-306910">
              <a:spcBef>
                <a:spcPts val="800"/>
              </a:spcBef>
              <a:buClr>
                <a:schemeClr val="accent1"/>
              </a:buClr>
              <a:buFont typeface="Wingdings" panose="05000000000000000000" pitchFamily="2" charset="2"/>
              <a:buChar char="ü"/>
            </a:pPr>
            <a:r>
              <a:rPr lang="en-US" sz="1600" dirty="0">
                <a:solidFill>
                  <a:schemeClr val="tx1"/>
                </a:solidFill>
                <a:latin typeface="Franklin Gothic Book" pitchFamily="34" charset="0"/>
                <a:cs typeface="Arial" pitchFamily="34" charset="0"/>
              </a:rPr>
              <a:t>Total Stakeholder Benefit (Safety and Operations)</a:t>
            </a:r>
          </a:p>
          <a:p>
            <a:pPr marL="916494" lvl="1" indent="-306910">
              <a:spcBef>
                <a:spcPts val="800"/>
              </a:spcBef>
              <a:buClr>
                <a:schemeClr val="accent1"/>
              </a:buClr>
              <a:buFont typeface="Wingdings" panose="05000000000000000000" pitchFamily="2" charset="2"/>
              <a:buChar char="ü"/>
            </a:pPr>
            <a:r>
              <a:rPr lang="en-US" sz="1600" dirty="0">
                <a:solidFill>
                  <a:schemeClr val="tx1"/>
                </a:solidFill>
                <a:latin typeface="Franklin Gothic Book" pitchFamily="34" charset="0"/>
                <a:cs typeface="Arial" pitchFamily="34" charset="0"/>
              </a:rPr>
              <a:t>Maintenance</a:t>
            </a:r>
          </a:p>
          <a:p>
            <a:pPr marL="306910" indent="-306910">
              <a:spcBef>
                <a:spcPts val="800"/>
              </a:spcBef>
              <a:buClr>
                <a:schemeClr val="accent1"/>
              </a:buClr>
              <a:buFont typeface="Wingdings" pitchFamily="2" charset="2"/>
              <a:buChar char="§"/>
            </a:pPr>
            <a:endParaRPr lang="en-US" sz="1600" dirty="0">
              <a:solidFill>
                <a:schemeClr val="tx1"/>
              </a:solidFill>
              <a:latin typeface="Franklin Gothic Book" pitchFamily="34" charset="0"/>
              <a:cs typeface="Arial" pitchFamily="34" charset="0"/>
            </a:endParaRPr>
          </a:p>
          <a:p>
            <a:pPr>
              <a:spcBef>
                <a:spcPts val="800"/>
              </a:spcBef>
              <a:buClr>
                <a:schemeClr val="accent1"/>
              </a:buClr>
            </a:pPr>
            <a:endParaRPr lang="en-US" sz="1600" dirty="0">
              <a:solidFill>
                <a:schemeClr val="tx1"/>
              </a:solidFill>
              <a:latin typeface="Franklin Gothic Book" pitchFamily="34" charset="0"/>
              <a:cs typeface="Arial" pitchFamily="34" charset="0"/>
            </a:endParaRPr>
          </a:p>
        </p:txBody>
      </p:sp>
    </p:spTree>
    <p:extLst>
      <p:ext uri="{BB962C8B-B14F-4D97-AF65-F5344CB8AC3E}">
        <p14:creationId xmlns:p14="http://schemas.microsoft.com/office/powerpoint/2010/main" val="213290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fade">
                                      <p:cBhvr>
                                        <p:cTn id="23" dur="500"/>
                                        <p:tgtEl>
                                          <p:spTgt spid="16">
                                            <p:txEl>
                                              <p:pRg st="1" end="1"/>
                                            </p:txEl>
                                          </p:spTgt>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fade">
                                      <p:cBhvr>
                                        <p:cTn id="27" dur="500"/>
                                        <p:tgtEl>
                                          <p:spTgt spid="16">
                                            <p:txEl>
                                              <p:pRg st="2" end="2"/>
                                            </p:txEl>
                                          </p:spTgt>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fade">
                                      <p:cBhvr>
                                        <p:cTn id="31" dur="500"/>
                                        <p:tgtEl>
                                          <p:spTgt spid="16">
                                            <p:txEl>
                                              <p:pRg st="3" end="3"/>
                                            </p:txEl>
                                          </p:spTgt>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Effect transition="in" filter="fade">
                                      <p:cBhvr>
                                        <p:cTn id="35" dur="500"/>
                                        <p:tgtEl>
                                          <p:spTgt spid="16">
                                            <p:txEl>
                                              <p:pRg st="4" end="4"/>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xEl>
                                              <p:pRg st="5" end="5"/>
                                            </p:txEl>
                                          </p:spTgt>
                                        </p:tgtEl>
                                        <p:attrNameLst>
                                          <p:attrName>style.visibility</p:attrName>
                                        </p:attrNameLst>
                                      </p:cBhvr>
                                      <p:to>
                                        <p:strVal val="visible"/>
                                      </p:to>
                                    </p:set>
                                    <p:animEffect transition="in" filter="fade">
                                      <p:cBhvr>
                                        <p:cTn id="38" dur="500"/>
                                        <p:tgtEl>
                                          <p:spTgt spid="16">
                                            <p:txEl>
                                              <p:pRg st="5" end="5"/>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xEl>
                                              <p:pRg st="6" end="6"/>
                                            </p:txEl>
                                          </p:spTgt>
                                        </p:tgtEl>
                                        <p:attrNameLst>
                                          <p:attrName>style.visibility</p:attrName>
                                        </p:attrNameLst>
                                      </p:cBhvr>
                                      <p:to>
                                        <p:strVal val="visible"/>
                                      </p:to>
                                    </p:set>
                                    <p:animEffect transition="in" filter="fade">
                                      <p:cBhvr>
                                        <p:cTn id="41"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B704-4359-B848-ABED-EEE2EB68999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The Why…November 7, 2000…</a:t>
            </a:r>
          </a:p>
        </p:txBody>
      </p:sp>
      <p:sp>
        <p:nvSpPr>
          <p:cNvPr id="4" name="Slide Number Placeholder 3">
            <a:extLst>
              <a:ext uri="{FF2B5EF4-FFF2-40B4-BE49-F238E27FC236}">
                <a16:creationId xmlns:a16="http://schemas.microsoft.com/office/drawing/2014/main" id="{C80009A7-0604-4740-8D8A-8ABE347F1131}"/>
              </a:ext>
            </a:extLst>
          </p:cNvPr>
          <p:cNvSpPr>
            <a:spLocks noGrp="1"/>
          </p:cNvSpPr>
          <p:nvPr>
            <p:ph type="sldNum" sz="quarter" idx="4"/>
          </p:nvPr>
        </p:nvSpPr>
        <p:spPr>
          <a:xfrm>
            <a:off x="11819469" y="6477001"/>
            <a:ext cx="281409" cy="187508"/>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lvl="1">
              <a:spcBef>
                <a:spcPts val="1200"/>
              </a:spcBef>
            </a:pPr>
            <a:fld id="{126B356D-DBE9-445A-9C43-3D3F41468F04}" type="slidenum">
              <a:rPr lang="en-US" smtClean="0"/>
              <a:pPr lvl="1">
                <a:spcBef>
                  <a:spcPts val="1200"/>
                </a:spcBef>
              </a:pPr>
              <a:t>87</a:t>
            </a:fld>
            <a:endParaRPr lang="en-US" dirty="0"/>
          </a:p>
        </p:txBody>
      </p:sp>
      <p:pic>
        <p:nvPicPr>
          <p:cNvPr id="11" name="Content Placeholder 4">
            <a:extLst>
              <a:ext uri="{FF2B5EF4-FFF2-40B4-BE49-F238E27FC236}">
                <a16:creationId xmlns:a16="http://schemas.microsoft.com/office/drawing/2014/main" id="{B0FFAB88-5546-42EF-A05D-4E01ABF04662}"/>
              </a:ext>
            </a:extLst>
          </p:cNvPr>
          <p:cNvPicPr>
            <a:picLocks noGrp="1" noChangeAspect="1"/>
          </p:cNvPicPr>
          <p:nvPr>
            <p:ph idx="1"/>
          </p:nvPr>
        </p:nvPicPr>
        <p:blipFill>
          <a:blip r:embed="rId2"/>
          <a:stretch>
            <a:fillRect/>
          </a:stretch>
        </p:blipFill>
        <p:spPr>
          <a:xfrm>
            <a:off x="195517" y="1162234"/>
            <a:ext cx="5900484" cy="4527367"/>
          </a:xfrm>
          <a:prstGeom prst="rect">
            <a:avLst/>
          </a:prstGeom>
        </p:spPr>
      </p:pic>
      <p:pic>
        <p:nvPicPr>
          <p:cNvPr id="12" name="Content Placeholder 6">
            <a:extLst>
              <a:ext uri="{FF2B5EF4-FFF2-40B4-BE49-F238E27FC236}">
                <a16:creationId xmlns:a16="http://schemas.microsoft.com/office/drawing/2014/main" id="{9CF42769-265A-4A69-8A56-68A5FEC02E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1"/>
          <a:stretch/>
        </p:blipFill>
        <p:spPr>
          <a:xfrm>
            <a:off x="6350002" y="1162234"/>
            <a:ext cx="5542357" cy="4529601"/>
          </a:xfrm>
          <a:prstGeom prst="rect">
            <a:avLst/>
          </a:prstGeom>
        </p:spPr>
      </p:pic>
      <p:sp>
        <p:nvSpPr>
          <p:cNvPr id="13" name="TextBox 12">
            <a:extLst>
              <a:ext uri="{FF2B5EF4-FFF2-40B4-BE49-F238E27FC236}">
                <a16:creationId xmlns:a16="http://schemas.microsoft.com/office/drawing/2014/main" id="{6728B204-6947-4A19-9D27-9639E1F38B40}"/>
              </a:ext>
            </a:extLst>
          </p:cNvPr>
          <p:cNvSpPr txBox="1"/>
          <p:nvPr/>
        </p:nvSpPr>
        <p:spPr>
          <a:xfrm>
            <a:off x="195517" y="5689600"/>
            <a:ext cx="1656396" cy="276999"/>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200" dirty="0"/>
              <a:t>Google Maps, 2021</a:t>
            </a:r>
          </a:p>
        </p:txBody>
      </p:sp>
    </p:spTree>
    <p:extLst>
      <p:ext uri="{BB962C8B-B14F-4D97-AF65-F5344CB8AC3E}">
        <p14:creationId xmlns:p14="http://schemas.microsoft.com/office/powerpoint/2010/main" val="211036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8155-A86A-43B0-8B13-FA191C970C9E}"/>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3" name="Slide Number Placeholder 2">
            <a:extLst>
              <a:ext uri="{FF2B5EF4-FFF2-40B4-BE49-F238E27FC236}">
                <a16:creationId xmlns:a16="http://schemas.microsoft.com/office/drawing/2014/main" id="{E3E8472A-5246-4D6E-B2C7-1590529915C4}"/>
              </a:ext>
            </a:extLst>
          </p:cNvPr>
          <p:cNvSpPr>
            <a:spLocks noGrp="1"/>
          </p:cNvSpPr>
          <p:nvPr>
            <p:ph type="sldNum" sz="quarter" idx="4"/>
          </p:nvPr>
        </p:nvSpPr>
        <p:spPr>
          <a:xfrm>
            <a:off x="11819469" y="6482645"/>
            <a:ext cx="281409" cy="187508"/>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lvl="1" indent="-368291">
              <a:spcBef>
                <a:spcPts val="1200"/>
              </a:spcBef>
            </a:pPr>
            <a:fld id="{126B356D-DBE9-445A-9C43-3D3F41468F04}" type="slidenum">
              <a:rPr lang="en-US" smtClean="0"/>
              <a:pPr lvl="1" indent="-368291">
                <a:spcBef>
                  <a:spcPts val="1200"/>
                </a:spcBef>
              </a:pPr>
              <a:t>88</a:t>
            </a:fld>
            <a:endParaRPr lang="en-US" dirty="0"/>
          </a:p>
        </p:txBody>
      </p:sp>
      <p:pic>
        <p:nvPicPr>
          <p:cNvPr id="4" name="Picture 3">
            <a:extLst>
              <a:ext uri="{FF2B5EF4-FFF2-40B4-BE49-F238E27FC236}">
                <a16:creationId xmlns:a16="http://schemas.microsoft.com/office/drawing/2014/main" id="{CBEC6790-0EAA-4191-B6AB-45070B3DC7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928" b="8243"/>
          <a:stretch/>
        </p:blipFill>
        <p:spPr>
          <a:xfrm>
            <a:off x="1" y="818044"/>
            <a:ext cx="12191999" cy="5474601"/>
          </a:xfrm>
          <a:prstGeom prst="rect">
            <a:avLst/>
          </a:prstGeom>
        </p:spPr>
      </p:pic>
      <p:pic>
        <p:nvPicPr>
          <p:cNvPr id="6" name="Graphic 5">
            <a:extLst>
              <a:ext uri="{FF2B5EF4-FFF2-40B4-BE49-F238E27FC236}">
                <a16:creationId xmlns:a16="http://schemas.microsoft.com/office/drawing/2014/main" id="{D8318AC8-A7D2-4F43-B4BA-2925106E26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2843" y="3030071"/>
            <a:ext cx="6303264" cy="1050544"/>
          </a:xfrm>
          <a:prstGeom prst="rect">
            <a:avLst/>
          </a:prstGeom>
        </p:spPr>
      </p:pic>
    </p:spTree>
    <p:extLst>
      <p:ext uri="{BB962C8B-B14F-4D97-AF65-F5344CB8AC3E}">
        <p14:creationId xmlns:p14="http://schemas.microsoft.com/office/powerpoint/2010/main" val="36199253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145235"/>
            <a:ext cx="11137899" cy="536448"/>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Acknowledgements</a:t>
            </a:r>
          </a:p>
        </p:txBody>
      </p:sp>
      <p:sp>
        <p:nvSpPr>
          <p:cNvPr id="3" name="Content Placeholder 2"/>
          <p:cNvSpPr>
            <a:spLocks noGrp="1"/>
          </p:cNvSpPr>
          <p:nvPr>
            <p:ph idx="1"/>
          </p:nvPr>
        </p:nvSpPr>
        <p:spPr>
          <a:xfrm>
            <a:off x="338238" y="1237673"/>
            <a:ext cx="5567263" cy="5000345"/>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spcAft>
                <a:spcPts val="1600"/>
              </a:spcAft>
              <a:buNone/>
            </a:pPr>
            <a:r>
              <a:rPr lang="en-US" sz="2400" dirty="0">
                <a:latin typeface="Franklin Gothic Demi Cond" panose="020B0706030402020204" pitchFamily="34" charset="0"/>
              </a:rPr>
              <a:t>TSMO Consultant Team</a:t>
            </a:r>
            <a:endParaRPr lang="la-Latn" sz="2400" dirty="0">
              <a:latin typeface="Franklin Gothic Demi Cond" panose="020B0706030402020204" pitchFamily="34" charset="0"/>
            </a:endParaRPr>
          </a:p>
          <a:p>
            <a:pPr marL="0" indent="0" algn="ctr">
              <a:spcAft>
                <a:spcPts val="1600"/>
              </a:spcAft>
              <a:buNone/>
            </a:pPr>
            <a:r>
              <a:rPr lang="en-US" sz="2400" dirty="0"/>
              <a:t>DKS Associates (PM, Renee Hurtado)</a:t>
            </a:r>
          </a:p>
          <a:p>
            <a:pPr marL="0" indent="0" algn="ctr">
              <a:spcAft>
                <a:spcPts val="1600"/>
              </a:spcAft>
              <a:buNone/>
            </a:pPr>
            <a:r>
              <a:rPr lang="en-US" sz="2400" dirty="0"/>
              <a:t>JM Engineering</a:t>
            </a:r>
          </a:p>
          <a:p>
            <a:pPr marL="0" indent="0" algn="ctr">
              <a:buNone/>
            </a:pPr>
            <a:r>
              <a:rPr lang="en-US" sz="2400" dirty="0"/>
              <a:t>ICF</a:t>
            </a:r>
          </a:p>
          <a:p>
            <a:pPr marL="0" indent="0">
              <a:buNone/>
            </a:pPr>
            <a:endParaRPr lang="en-US" sz="2400" dirty="0"/>
          </a:p>
        </p:txBody>
      </p:sp>
      <p:sp>
        <p:nvSpPr>
          <p:cNvPr id="16" name="Slide Number Placeholder 15"/>
          <p:cNvSpPr>
            <a:spLocks noGrp="1"/>
          </p:cNvSpPr>
          <p:nvPr>
            <p:ph type="sldNum" sz="quarter" idx="4"/>
          </p:nvPr>
        </p:nvSpPr>
        <p:spPr>
          <a:xfrm>
            <a:off x="11819469" y="6477001"/>
            <a:ext cx="281409" cy="187508"/>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lvl="1"/>
            <a:fld id="{126B356D-DBE9-445A-9C43-3D3F41468F04}" type="slidenum">
              <a:rPr lang="en-US" smtClean="0"/>
              <a:pPr lvl="1"/>
              <a:t>89</a:t>
            </a:fld>
            <a:endParaRPr lang="en-US" dirty="0"/>
          </a:p>
        </p:txBody>
      </p:sp>
      <p:sp>
        <p:nvSpPr>
          <p:cNvPr id="6" name="Content Placeholder 2">
            <a:extLst>
              <a:ext uri="{FF2B5EF4-FFF2-40B4-BE49-F238E27FC236}">
                <a16:creationId xmlns:a16="http://schemas.microsoft.com/office/drawing/2014/main" id="{5A02A9C3-1243-407C-B757-293D95B691BF}"/>
              </a:ext>
            </a:extLst>
          </p:cNvPr>
          <p:cNvSpPr txBox="1">
            <a:spLocks/>
          </p:cNvSpPr>
          <p:nvPr/>
        </p:nvSpPr>
        <p:spPr>
          <a:xfrm>
            <a:off x="6096001" y="1237672"/>
            <a:ext cx="5567263" cy="5000345"/>
          </a:xfrm>
          <a:prstGeom prst="rect">
            <a:avLst/>
          </a:prstGeom>
        </p:spPr>
        <p:txBody>
          <a:bodyPr vert="horz" lIns="0" tIns="0" rIns="0" bIns="0" rtlCol="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spcAft>
                <a:spcPts val="1600"/>
              </a:spcAft>
              <a:buNone/>
            </a:pPr>
            <a:r>
              <a:rPr lang="en-US" sz="2400" dirty="0">
                <a:latin typeface="Franklin Gothic Demi Cond" panose="020B0706030402020204" pitchFamily="34" charset="0"/>
              </a:rPr>
              <a:t>For Questions/Comments…</a:t>
            </a:r>
            <a:endParaRPr lang="la-Latn" sz="2400" dirty="0">
              <a:latin typeface="Franklin Gothic Demi Cond" panose="020B0706030402020204" pitchFamily="34" charset="0"/>
            </a:endParaRPr>
          </a:p>
          <a:p>
            <a:pPr marL="0" indent="0" algn="ctr">
              <a:spcAft>
                <a:spcPts val="1600"/>
              </a:spcAft>
              <a:buNone/>
            </a:pPr>
            <a:r>
              <a:rPr lang="en-US" sz="2400" dirty="0"/>
              <a:t>Jeff Miles</a:t>
            </a:r>
          </a:p>
          <a:p>
            <a:pPr marL="0" indent="0" algn="ctr">
              <a:spcAft>
                <a:spcPts val="1600"/>
              </a:spcAft>
              <a:buNone/>
            </a:pPr>
            <a:r>
              <a:rPr lang="en-US" sz="2400" dirty="0"/>
              <a:t>TxDOT Bryan District</a:t>
            </a:r>
          </a:p>
          <a:p>
            <a:pPr marL="0" indent="0" algn="ctr">
              <a:spcAft>
                <a:spcPts val="1600"/>
              </a:spcAft>
              <a:buNone/>
            </a:pPr>
            <a:r>
              <a:rPr lang="en-US" sz="2400" dirty="0"/>
              <a:t>Design Section</a:t>
            </a:r>
          </a:p>
          <a:p>
            <a:pPr marL="0" indent="0" algn="ctr">
              <a:spcAft>
                <a:spcPts val="1600"/>
              </a:spcAft>
              <a:buNone/>
            </a:pPr>
            <a:r>
              <a:rPr lang="en-US" sz="2400" dirty="0">
                <a:hlinkClick r:id="rId2"/>
              </a:rPr>
              <a:t>Jeff.Miles@txdot.gov</a:t>
            </a:r>
            <a:r>
              <a:rPr lang="en-US" sz="2400" dirty="0"/>
              <a:t> </a:t>
            </a:r>
          </a:p>
          <a:p>
            <a:pPr marL="0" indent="0" algn="ctr">
              <a:spcAft>
                <a:spcPts val="1600"/>
              </a:spcAft>
              <a:buNone/>
            </a:pPr>
            <a:r>
              <a:rPr lang="en-US" sz="2400" dirty="0"/>
              <a:t>737-704-8242</a:t>
            </a:r>
          </a:p>
          <a:p>
            <a:pPr marL="0" indent="0" algn="ctr">
              <a:buFont typeface="Wingdings" pitchFamily="2" charset="2"/>
              <a:buNone/>
            </a:pPr>
            <a:endParaRPr lang="en-US" sz="2400" dirty="0"/>
          </a:p>
        </p:txBody>
      </p:sp>
    </p:spTree>
    <p:extLst>
      <p:ext uri="{BB962C8B-B14F-4D97-AF65-F5344CB8AC3E}">
        <p14:creationId xmlns:p14="http://schemas.microsoft.com/office/powerpoint/2010/main" val="1569927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CA6FEE-8FF4-7CA0-EA7B-D84B80BF2CF1}"/>
              </a:ext>
            </a:extLst>
          </p:cNvPr>
          <p:cNvSpPr>
            <a:spLocks noGrp="1"/>
          </p:cNvSpPr>
          <p:nvPr>
            <p:ph idx="1"/>
          </p:nvPr>
        </p:nvSpPr>
        <p:spPr>
          <a:xfrm>
            <a:off x="1464366" y="1152940"/>
            <a:ext cx="10515600" cy="5133354"/>
          </a:xfrm>
        </p:spPr>
        <p:txBody>
          <a:bodyPr>
            <a:normAutofit lnSpcReduction="10000"/>
          </a:bodyPr>
          <a:lstStyle/>
          <a:p>
            <a:pPr marL="0" indent="0">
              <a:buNone/>
            </a:pPr>
            <a:r>
              <a:rPr lang="en-US" sz="3200" u="sng" dirty="0"/>
              <a:t>STIC</a:t>
            </a:r>
            <a:endParaRPr lang="en-US" sz="1200" u="sng" dirty="0"/>
          </a:p>
          <a:p>
            <a:pPr lvl="1"/>
            <a:r>
              <a:rPr lang="en-US" dirty="0"/>
              <a:t>STIC Excellence Award applications currently under review.</a:t>
            </a:r>
          </a:p>
          <a:p>
            <a:pPr marL="457200" lvl="1" indent="0">
              <a:buNone/>
            </a:pPr>
            <a:endParaRPr lang="en-US" dirty="0"/>
          </a:p>
          <a:p>
            <a:pPr marL="0" indent="0">
              <a:buNone/>
            </a:pPr>
            <a:r>
              <a:rPr lang="en-US" sz="3200" u="sng" dirty="0"/>
              <a:t>EDC-7</a:t>
            </a:r>
            <a:endParaRPr lang="en-US" sz="1200" u="sng" dirty="0"/>
          </a:p>
          <a:p>
            <a:pPr lvl="1"/>
            <a:r>
              <a:rPr lang="en-US" dirty="0"/>
              <a:t>Baseline reporting is complete, and results are posted.</a:t>
            </a:r>
          </a:p>
          <a:p>
            <a:pPr lvl="1"/>
            <a:r>
              <a:rPr lang="en-US" dirty="0">
                <a:hlinkClick r:id="rId3"/>
              </a:rPr>
              <a:t>EDC-7 Summit Summary and Baseline Report (dot.gov)</a:t>
            </a:r>
            <a:endParaRPr lang="en-US" dirty="0"/>
          </a:p>
          <a:p>
            <a:pPr marL="457200" lvl="1" indent="0">
              <a:buNone/>
            </a:pPr>
            <a:endParaRPr lang="en-US" dirty="0"/>
          </a:p>
          <a:p>
            <a:pPr marL="0" indent="0">
              <a:buNone/>
            </a:pPr>
            <a:r>
              <a:rPr lang="en-US" sz="3200" u="sng" dirty="0"/>
              <a:t>AID</a:t>
            </a:r>
            <a:endParaRPr lang="en-US" sz="3200" dirty="0"/>
          </a:p>
          <a:p>
            <a:pPr lvl="1"/>
            <a:r>
              <a:rPr lang="en-US" dirty="0"/>
              <a:t>Expect announcements soon.</a:t>
            </a:r>
          </a:p>
          <a:p>
            <a:pPr lvl="1"/>
            <a:endParaRPr lang="en-US" dirty="0"/>
          </a:p>
          <a:p>
            <a:pPr marL="0" indent="0">
              <a:buNone/>
            </a:pPr>
            <a:r>
              <a:rPr lang="en-US" sz="3200" u="sng" dirty="0"/>
              <a:t>AMR</a:t>
            </a:r>
            <a:endParaRPr lang="en-US" sz="3200" dirty="0"/>
          </a:p>
          <a:p>
            <a:pPr lvl="1"/>
            <a:r>
              <a:rPr lang="en-US" dirty="0"/>
              <a:t>No updates at this time.</a:t>
            </a:r>
          </a:p>
          <a:p>
            <a:pPr lvl="1"/>
            <a:endParaRPr lang="en-US" dirty="0"/>
          </a:p>
          <a:p>
            <a:pPr lvl="1"/>
            <a:endParaRPr lang="en-US" dirty="0"/>
          </a:p>
        </p:txBody>
      </p:sp>
      <p:sp>
        <p:nvSpPr>
          <p:cNvPr id="4" name="Title 1">
            <a:extLst>
              <a:ext uri="{FF2B5EF4-FFF2-40B4-BE49-F238E27FC236}">
                <a16:creationId xmlns:a16="http://schemas.microsoft.com/office/drawing/2014/main" id="{F4F170FB-3A83-0629-6B02-1B368364B24C}"/>
              </a:ext>
            </a:extLst>
          </p:cNvPr>
          <p:cNvSpPr>
            <a:spLocks noGrp="1"/>
          </p:cNvSpPr>
          <p:nvPr>
            <p:ph type="title"/>
          </p:nvPr>
        </p:nvSpPr>
        <p:spPr>
          <a:xfrm>
            <a:off x="231913" y="394944"/>
            <a:ext cx="10515600" cy="519458"/>
          </a:xfrm>
        </p:spPr>
        <p:txBody>
          <a:bodyPr>
            <a:normAutofit fontScale="90000"/>
          </a:bodyPr>
          <a:lstStyle/>
          <a:p>
            <a:r>
              <a:rPr lang="en-US" sz="5400" dirty="0"/>
              <a:t>CAI Updates</a:t>
            </a:r>
          </a:p>
        </p:txBody>
      </p:sp>
    </p:spTree>
    <p:extLst>
      <p:ext uri="{BB962C8B-B14F-4D97-AF65-F5344CB8AC3E}">
        <p14:creationId xmlns:p14="http://schemas.microsoft.com/office/powerpoint/2010/main" val="1052996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48E6-4429-5EAA-DD0B-446F583010A2}"/>
              </a:ext>
            </a:extLst>
          </p:cNvPr>
          <p:cNvSpPr>
            <a:spLocks noGrp="1"/>
          </p:cNvSpPr>
          <p:nvPr>
            <p:ph type="ctrTitle"/>
          </p:nvPr>
        </p:nvSpPr>
        <p:spPr>
          <a:xfrm>
            <a:off x="0" y="1354138"/>
            <a:ext cx="12192000" cy="1033462"/>
          </a:xfrm>
        </p:spPr>
        <p:txBody>
          <a:bodyPr rtlCol="0"/>
          <a:lstStyle/>
          <a:p>
            <a:pPr eaLnBrk="1" fontAlgn="auto" hangingPunct="1">
              <a:lnSpc>
                <a:spcPct val="100000"/>
              </a:lnSpc>
              <a:spcAft>
                <a:spcPts val="0"/>
              </a:spcAft>
              <a:defRPr/>
            </a:pPr>
            <a:r>
              <a:rPr lang="en-US" sz="6600" b="0">
                <a:latin typeface="Franklin Gothic Medium Cond"/>
                <a:ea typeface="Open Sans"/>
                <a:cs typeface="Open Sans"/>
              </a:rPr>
              <a:t>Darran Anderson</a:t>
            </a:r>
            <a:endParaRPr lang="en-US" sz="6600" b="0">
              <a:latin typeface="Franklin Gothic Medium Cond"/>
            </a:endParaRPr>
          </a:p>
        </p:txBody>
      </p:sp>
      <p:sp>
        <p:nvSpPr>
          <p:cNvPr id="3" name="Subtitle 2">
            <a:extLst>
              <a:ext uri="{FF2B5EF4-FFF2-40B4-BE49-F238E27FC236}">
                <a16:creationId xmlns:a16="http://schemas.microsoft.com/office/drawing/2014/main" id="{423F92A1-5E2B-D879-7FC4-C063F0A0DBDE}"/>
              </a:ext>
            </a:extLst>
          </p:cNvPr>
          <p:cNvSpPr>
            <a:spLocks noGrp="1"/>
          </p:cNvSpPr>
          <p:nvPr>
            <p:ph type="subTitle" idx="1"/>
          </p:nvPr>
        </p:nvSpPr>
        <p:spPr>
          <a:xfrm>
            <a:off x="882650" y="3027363"/>
            <a:ext cx="10426700" cy="1898650"/>
          </a:xfrm>
        </p:spPr>
        <p:txBody>
          <a:bodyPr rtlCol="0">
            <a:normAutofit/>
          </a:bodyPr>
          <a:lstStyle/>
          <a:p>
            <a:pPr eaLnBrk="1" fontAlgn="auto" hangingPunct="1">
              <a:lnSpc>
                <a:spcPct val="110000"/>
              </a:lnSpc>
              <a:spcBef>
                <a:spcPts val="0"/>
              </a:spcBef>
              <a:spcAft>
                <a:spcPts val="0"/>
              </a:spcAft>
              <a:buFont typeface="Arial"/>
              <a:buNone/>
              <a:defRPr/>
            </a:pPr>
            <a:r>
              <a:rPr lang="en-US" sz="3300" b="0">
                <a:latin typeface="Franklin Gothic Medium Cond" panose="020B0606030402020204" pitchFamily="34" charset="0"/>
                <a:ea typeface="Open Sans"/>
                <a:cs typeface="Open Sans"/>
              </a:rPr>
              <a:t>TxDOT, Director of Strategy and Innovation</a:t>
            </a:r>
            <a:endParaRPr lang="en-US" sz="3300">
              <a:latin typeface="Franklin Gothic Medium Cond" panose="020B0606030402020204" pitchFamily="34" charset="0"/>
            </a:endParaRPr>
          </a:p>
          <a:p>
            <a:pPr eaLnBrk="1" fontAlgn="auto" hangingPunct="1">
              <a:lnSpc>
                <a:spcPct val="110000"/>
              </a:lnSpc>
              <a:spcBef>
                <a:spcPts val="0"/>
              </a:spcBef>
              <a:spcAft>
                <a:spcPts val="0"/>
              </a:spcAft>
              <a:buFont typeface="Arial"/>
              <a:buNone/>
              <a:defRPr/>
            </a:pPr>
            <a:r>
              <a:rPr lang="en-US" sz="3300" b="0">
                <a:latin typeface="Franklin Gothic Medium Cond" panose="020B0606030402020204" pitchFamily="34" charset="0"/>
                <a:ea typeface="Open Sans"/>
                <a:cs typeface="Open Sans"/>
              </a:rPr>
              <a:t>STIC Co-chair</a:t>
            </a:r>
            <a:br>
              <a:rPr lang="en-US" b="0">
                <a:latin typeface="Franklin Gothic Medium Cond" panose="020B0606030402020204" pitchFamily="34" charset="0"/>
              </a:rPr>
            </a:br>
            <a:endParaRPr lang="en-US">
              <a:latin typeface="Franklin Gothic Medium Con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6109-2F27-0433-67E8-B7BDACEA4EEC}"/>
              </a:ext>
            </a:extLst>
          </p:cNvPr>
          <p:cNvSpPr>
            <a:spLocks noGrp="1"/>
          </p:cNvSpPr>
          <p:nvPr>
            <p:ph type="ctrTitle"/>
          </p:nvPr>
        </p:nvSpPr>
        <p:spPr>
          <a:xfrm>
            <a:off x="0" y="1354138"/>
            <a:ext cx="12192000" cy="1033462"/>
          </a:xfrm>
        </p:spPr>
        <p:txBody>
          <a:bodyPr rtlCol="0"/>
          <a:lstStyle/>
          <a:p>
            <a:pPr eaLnBrk="1" fontAlgn="auto" hangingPunct="1">
              <a:lnSpc>
                <a:spcPct val="100000"/>
              </a:lnSpc>
              <a:spcAft>
                <a:spcPts val="0"/>
              </a:spcAft>
              <a:defRPr/>
            </a:pPr>
            <a:r>
              <a:rPr lang="en-US" sz="6600" b="0">
                <a:latin typeface="Franklin Gothic Medium Cond" panose="020B0606030402020204" pitchFamily="34" charset="0"/>
              </a:rPr>
              <a:t>Council Roundtable </a:t>
            </a:r>
          </a:p>
        </p:txBody>
      </p:sp>
      <p:sp>
        <p:nvSpPr>
          <p:cNvPr id="3" name="Subtitle 2">
            <a:extLst>
              <a:ext uri="{FF2B5EF4-FFF2-40B4-BE49-F238E27FC236}">
                <a16:creationId xmlns:a16="http://schemas.microsoft.com/office/drawing/2014/main" id="{B244598D-5CA7-8654-0B6D-3A8E8FD15B94}"/>
              </a:ext>
            </a:extLst>
          </p:cNvPr>
          <p:cNvSpPr>
            <a:spLocks noGrp="1"/>
          </p:cNvSpPr>
          <p:nvPr>
            <p:ph type="subTitle" idx="1"/>
          </p:nvPr>
        </p:nvSpPr>
        <p:spPr>
          <a:xfrm>
            <a:off x="882650" y="3146425"/>
            <a:ext cx="10426700" cy="1033463"/>
          </a:xfrm>
        </p:spPr>
        <p:txBody>
          <a:bodyPr rtlCol="0">
            <a:normAutofit fontScale="40000" lnSpcReduction="20000"/>
          </a:bodyPr>
          <a:lstStyle/>
          <a:p>
            <a:pPr eaLnBrk="1" fontAlgn="auto" hangingPunct="1">
              <a:lnSpc>
                <a:spcPct val="120000"/>
              </a:lnSpc>
              <a:spcAft>
                <a:spcPts val="0"/>
              </a:spcAft>
              <a:buFont typeface="Arial"/>
              <a:buNone/>
              <a:defRPr/>
            </a:pPr>
            <a:r>
              <a:rPr lang="en-US" sz="11200" b="0">
                <a:latin typeface="Franklin Gothic Medium Cond" panose="020B0606030402020204" pitchFamily="34" charset="0"/>
              </a:rPr>
              <a:t>Member Updates</a:t>
            </a:r>
            <a:br>
              <a:rPr lang="en-US" b="0">
                <a:latin typeface="Franklin Gothic Medium Cond" panose="020B0606030402020204" pitchFamily="34" charset="0"/>
              </a:rPr>
            </a:b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07FC3-A65D-EEA8-BED4-6094D3AFC1CE}"/>
              </a:ext>
            </a:extLst>
          </p:cNvPr>
          <p:cNvSpPr>
            <a:spLocks noGrp="1"/>
          </p:cNvSpPr>
          <p:nvPr>
            <p:ph type="ctrTitle"/>
          </p:nvPr>
        </p:nvSpPr>
        <p:spPr>
          <a:xfrm>
            <a:off x="0" y="1354138"/>
            <a:ext cx="12192000" cy="1033462"/>
          </a:xfrm>
        </p:spPr>
        <p:txBody>
          <a:bodyPr rtlCol="0"/>
          <a:lstStyle/>
          <a:p>
            <a:pPr eaLnBrk="1" fontAlgn="auto" hangingPunct="1">
              <a:lnSpc>
                <a:spcPct val="100000"/>
              </a:lnSpc>
              <a:spcAft>
                <a:spcPts val="0"/>
              </a:spcAft>
              <a:defRPr/>
            </a:pPr>
            <a:r>
              <a:rPr lang="en-US" sz="6600" b="0">
                <a:latin typeface="Franklin Gothic Medium Cond" panose="020B0606030402020204" pitchFamily="34" charset="0"/>
              </a:rPr>
              <a:t>Closing Remarks </a:t>
            </a:r>
          </a:p>
        </p:txBody>
      </p:sp>
      <p:sp>
        <p:nvSpPr>
          <p:cNvPr id="3" name="Subtitle 2">
            <a:extLst>
              <a:ext uri="{FF2B5EF4-FFF2-40B4-BE49-F238E27FC236}">
                <a16:creationId xmlns:a16="http://schemas.microsoft.com/office/drawing/2014/main" id="{7E207CE3-6B75-753B-0B27-511CA183A030}"/>
              </a:ext>
            </a:extLst>
          </p:cNvPr>
          <p:cNvSpPr>
            <a:spLocks noGrp="1"/>
          </p:cNvSpPr>
          <p:nvPr>
            <p:ph type="subTitle" idx="1"/>
          </p:nvPr>
        </p:nvSpPr>
        <p:spPr>
          <a:xfrm>
            <a:off x="882650" y="2913063"/>
            <a:ext cx="10426700" cy="1031875"/>
          </a:xfrm>
        </p:spPr>
        <p:txBody>
          <a:bodyPr rtlCol="0">
            <a:normAutofit fontScale="25000" lnSpcReduction="20000"/>
          </a:bodyPr>
          <a:lstStyle/>
          <a:p>
            <a:pPr eaLnBrk="1" fontAlgn="auto" hangingPunct="1">
              <a:lnSpc>
                <a:spcPct val="120000"/>
              </a:lnSpc>
              <a:spcAft>
                <a:spcPts val="0"/>
              </a:spcAft>
              <a:buFont typeface="Arial"/>
              <a:buNone/>
              <a:defRPr/>
            </a:pPr>
            <a:r>
              <a:rPr lang="en-US" sz="16000" b="0" dirty="0">
                <a:latin typeface="Franklin Gothic Medium Cond" panose="020B0606030402020204" pitchFamily="34" charset="0"/>
              </a:rPr>
              <a:t>Erika Kemp</a:t>
            </a:r>
            <a:r>
              <a:rPr lang="en-US" sz="9600" b="0" dirty="0">
                <a:latin typeface="Franklin Gothic Medium Cond" panose="020B0606030402020204" pitchFamily="34" charset="0"/>
              </a:rPr>
              <a:t> </a:t>
            </a:r>
          </a:p>
          <a:p>
            <a:pPr eaLnBrk="1" fontAlgn="auto" hangingPunct="1">
              <a:lnSpc>
                <a:spcPct val="120000"/>
              </a:lnSpc>
              <a:spcAft>
                <a:spcPts val="0"/>
              </a:spcAft>
              <a:buFont typeface="Arial"/>
              <a:buNone/>
              <a:defRPr/>
            </a:pPr>
            <a:r>
              <a:rPr lang="en-US" sz="12800" b="0" dirty="0">
                <a:latin typeface="Franklin Gothic Medium Cond" panose="020B0606030402020204" pitchFamily="34" charset="0"/>
              </a:rPr>
              <a:t>TxDOT, Director, Strategic Planning Division </a:t>
            </a:r>
            <a:endParaRPr lang="en-US" dirty="0"/>
          </a:p>
          <a:p>
            <a:pPr eaLnBrk="1" fontAlgn="auto" hangingPunct="1">
              <a:lnSpc>
                <a:spcPct val="120000"/>
              </a:lnSpc>
              <a:spcAft>
                <a:spcPts val="0"/>
              </a:spcAft>
              <a:buFont typeface="Arial"/>
              <a:buNone/>
              <a:defRPr/>
            </a:pP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1851-74BA-55DB-13F7-768F932D25AA}"/>
              </a:ext>
            </a:extLst>
          </p:cNvPr>
          <p:cNvSpPr>
            <a:spLocks noGrp="1"/>
          </p:cNvSpPr>
          <p:nvPr>
            <p:ph type="ctrTitle"/>
          </p:nvPr>
        </p:nvSpPr>
        <p:spPr>
          <a:xfrm>
            <a:off x="0" y="1354138"/>
            <a:ext cx="12192000" cy="1033462"/>
          </a:xfrm>
        </p:spPr>
        <p:txBody>
          <a:bodyPr rtlCol="0"/>
          <a:lstStyle/>
          <a:p>
            <a:pPr eaLnBrk="1" fontAlgn="auto" hangingPunct="1">
              <a:lnSpc>
                <a:spcPct val="100000"/>
              </a:lnSpc>
              <a:spcAft>
                <a:spcPts val="0"/>
              </a:spcAft>
              <a:defRPr/>
            </a:pPr>
            <a:r>
              <a:rPr lang="en-US" sz="6600" b="0">
                <a:latin typeface="Franklin Gothic Medium Cond" panose="020B0606030402020204" pitchFamily="34" charset="0"/>
              </a:rPr>
              <a:t>Adjourn</a:t>
            </a:r>
          </a:p>
        </p:txBody>
      </p:sp>
      <p:sp>
        <p:nvSpPr>
          <p:cNvPr id="3" name="Subtitle 2">
            <a:extLst>
              <a:ext uri="{FF2B5EF4-FFF2-40B4-BE49-F238E27FC236}">
                <a16:creationId xmlns:a16="http://schemas.microsoft.com/office/drawing/2014/main" id="{09B7BA59-D5AE-4B88-8D64-CB54618C4B55}"/>
              </a:ext>
            </a:extLst>
          </p:cNvPr>
          <p:cNvSpPr>
            <a:spLocks noGrp="1"/>
          </p:cNvSpPr>
          <p:nvPr>
            <p:ph type="subTitle" idx="1"/>
          </p:nvPr>
        </p:nvSpPr>
        <p:spPr>
          <a:xfrm>
            <a:off x="882650" y="3054350"/>
            <a:ext cx="10426700" cy="1031875"/>
          </a:xfrm>
        </p:spPr>
        <p:txBody>
          <a:bodyPr rtlCol="0">
            <a:normAutofit fontScale="62500" lnSpcReduction="20000"/>
          </a:bodyPr>
          <a:lstStyle/>
          <a:p>
            <a:pPr eaLnBrk="1" fontAlgn="auto" hangingPunct="1">
              <a:lnSpc>
                <a:spcPct val="120000"/>
              </a:lnSpc>
              <a:spcAft>
                <a:spcPts val="0"/>
              </a:spcAft>
              <a:buFont typeface="Arial"/>
              <a:buNone/>
              <a:defRPr/>
            </a:pPr>
            <a:r>
              <a:rPr lang="en-US" sz="7200" b="0">
                <a:latin typeface="Franklin Gothic Medium Cond" panose="020B0606030402020204" pitchFamily="34" charset="0"/>
              </a:rPr>
              <a:t>THANK YOU</a:t>
            </a:r>
            <a:br>
              <a:rPr lang="en-US" b="0">
                <a:latin typeface="Franklin Gothic Medium Cond" panose="020B0606030402020204" pitchFamily="34" charset="0"/>
              </a:rPr>
            </a:br>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PXMlc47.UEWP7iPte3dUX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_wuZqtZdkkOB.vj.Wd8se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0_Z36C8h_k.Zoooy4Pdub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XGGOofTm2ESS58QdXFqoH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MHIdLxA910.3kdQEaWcjf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cnl_ygQrAUK7P2REs6v9y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0pAcV1D_bEuSzbY.3osst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Bc8hTu4Km0.2WHwsc3sgp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Bc8hTu4Km0.2WHwsc3sgp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k80MLS_FbUy2DcamUd8Zv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RQXvHGeKAEOYyOysJOG65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k80MLS_FbUy2DcamUd8Zv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RQXvHGeKAEOYyOysJOG65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MMBywscIDECfrVTHi__.9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rFdfbCtTxUmzVpZmXc6Ib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Re6HQ4oVoUGuA572t3p3H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6FTHcC2EXkq9yrcAel5.9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NRya.WU32Uy_TwnnnUTc.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Sq.8oMumbUqcg8JZUStIN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PXMlc47.UEWP7iPte3dUX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_wuZqtZdkkOB.vj.Wd8se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0_Z36C8h_k.Zoooy4Pdub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XGGOofTm2ESS58QdXFqoH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6FTHcC2EXkq9yrcAel5.9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NRya.WU32Uy_TwnnnUTc.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Sq.8oMumbUqcg8JZUStIN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SGkbyk98a0WRhSUEJMtoi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2.xml.rels><?xml version="1.0" encoding="UTF-8" standalone="yes"?>
<Relationships xmlns="http://schemas.openxmlformats.org/package/2006/relationships"><Relationship Id="rId1" Type="http://schemas.openxmlformats.org/officeDocument/2006/relationships/image" Target="../media/image6.emf"/></Relationships>
</file>

<file path=ppt/theme/_rels/theme4.xml.rels><?xml version="1.0" encoding="UTF-8" standalone="yes"?>
<Relationships xmlns="http://schemas.openxmlformats.org/package/2006/relationships"><Relationship Id="rId1" Type="http://schemas.openxmlformats.org/officeDocument/2006/relationships/image" Target="../media/image11.jpeg"/></Relationships>
</file>

<file path=ppt/theme/_rels/theme6.xml.rels><?xml version="1.0" encoding="UTF-8" standalone="yes"?>
<Relationships xmlns="http://schemas.openxmlformats.org/package/2006/relationships"><Relationship Id="rId1" Type="http://schemas.openxmlformats.org/officeDocument/2006/relationships/image" Target="../media/image6.emf"/></Relationships>
</file>

<file path=ppt/theme/_rels/theme7.xml.rels><?xml version="1.0" encoding="UTF-8" standalone="yes"?>
<Relationships xmlns="http://schemas.openxmlformats.org/package/2006/relationships"><Relationship Id="rId1" Type="http://schemas.openxmlformats.org/officeDocument/2006/relationships/image" Target="../media/image6.emf"/></Relationships>
</file>

<file path=ppt/theme/_rels/theme9.xml.rels><?xml version="1.0" encoding="UTF-8" standalone="yes"?>
<Relationships xmlns="http://schemas.openxmlformats.org/package/2006/relationships"><Relationship Id="rId1" Type="http://schemas.openxmlformats.org/officeDocument/2006/relationships/image" Target="../media/image6.emf"/></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2794048-7DA1-554B-9ACE-2BF7E3B6273D}" vid="{6414585E-FEAE-F649-ACC7-840005692E35}"/>
    </a:ext>
  </a:extLst>
</a:theme>
</file>

<file path=ppt/theme/theme10.xml><?xml version="1.0" encoding="utf-8"?>
<a:theme xmlns:a="http://schemas.openxmlformats.org/drawingml/2006/main" name="ED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ASTER_powerpoint_template3_WIDESCREEN_SLANT">
  <a:themeElements>
    <a:clrScheme name="Short Course 1">
      <a:dk1>
        <a:srgbClr val="000000"/>
      </a:dk1>
      <a:lt1>
        <a:srgbClr val="FFFFFF"/>
      </a:lt1>
      <a:dk2>
        <a:srgbClr val="3EC7F3"/>
      </a:dk2>
      <a:lt2>
        <a:srgbClr val="CCDDEA"/>
      </a:lt2>
      <a:accent1>
        <a:srgbClr val="13262F"/>
      </a:accent1>
      <a:accent2>
        <a:srgbClr val="3EC7F3"/>
      </a:accent2>
      <a:accent3>
        <a:srgbClr val="6ED5F7"/>
      </a:accent3>
      <a:accent4>
        <a:srgbClr val="9EE3F9"/>
      </a:accent4>
      <a:accent5>
        <a:srgbClr val="CFF1FC"/>
      </a:accent5>
      <a:accent6>
        <a:srgbClr val="4E5C63"/>
      </a:accent6>
      <a:hlink>
        <a:srgbClr val="899297"/>
      </a:hlink>
      <a:folHlink>
        <a:srgbClr val="8C8C8C"/>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l="-4127" t="-2765" r="-4127" b="-2765"/>
          </a:stretch>
        </a:blipFill>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extLst>
    <a:ext uri="{05A4C25C-085E-4340-85A3-A5531E510DB2}">
      <thm15:themeFamily xmlns:thm15="http://schemas.microsoft.com/office/thememl/2012/main" name="Brand_template_4-9-20_NA_WIDE.pptx" id="{BA4C1AD1-CCEB-421D-B574-F8BFCEFCC5D6}" vid="{63F7132E-8C0A-4E8C-82EA-094DEF1F3D94}"/>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2DFFD"/>
      </a:hlink>
      <a:folHlink>
        <a:srgbClr val="EBDAE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2794048-7DA1-554B-9ACE-2BF7E3B6273D}" vid="{6414585E-FEAE-F649-ACC7-840005692E35}"/>
    </a:ext>
  </a:extLst>
</a:theme>
</file>

<file path=ppt/theme/theme6.xml><?xml version="1.0" encoding="utf-8"?>
<a:theme xmlns:a="http://schemas.openxmlformats.org/drawingml/2006/main" name="MASTER_powerpoint_template3_WIDESCREEN_SLANT">
  <a:themeElements>
    <a:clrScheme name="Prefinal 5">
      <a:dk1>
        <a:srgbClr val="000000"/>
      </a:dk1>
      <a:lt1>
        <a:srgbClr val="FFFFFF"/>
      </a:lt1>
      <a:dk2>
        <a:srgbClr val="E2E7EB"/>
      </a:dk2>
      <a:lt2>
        <a:srgbClr val="F9EFE0"/>
      </a:lt2>
      <a:accent1>
        <a:srgbClr val="3869A2"/>
      </a:accent1>
      <a:accent2>
        <a:srgbClr val="0F3859"/>
      </a:accent2>
      <a:accent3>
        <a:srgbClr val="CC7B28"/>
      </a:accent3>
      <a:accent4>
        <a:srgbClr val="F4BC46"/>
      </a:accent4>
      <a:accent5>
        <a:srgbClr val="79A03F"/>
      </a:accent5>
      <a:accent6>
        <a:srgbClr val="247F74"/>
      </a:accent6>
      <a:hlink>
        <a:srgbClr val="042A45"/>
      </a:hlink>
      <a:folHlink>
        <a:srgbClr val="4D4D4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l="-4127" t="-2765" r="-4127" b="-2765"/>
          </a:stretch>
        </a:blipFill>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extLst>
    <a:ext uri="{05A4C25C-085E-4340-85A3-A5531E510DB2}">
      <thm15:themeFamily xmlns:thm15="http://schemas.microsoft.com/office/thememl/2012/main" name="Brand_template_7-16-21_WIDE.pptx" id="{E2B2D400-AB99-497F-87AA-4584338F68E3}" vid="{78D7AD26-5759-4411-8A3A-95C22FF05DA0}"/>
    </a:ext>
  </a:extLst>
</a:theme>
</file>

<file path=ppt/theme/theme7.xml><?xml version="1.0" encoding="utf-8"?>
<a:theme xmlns:a="http://schemas.openxmlformats.org/drawingml/2006/main" name="MASTER_powerpoint_template3_WIDESCREEN_SLANT">
  <a:themeElements>
    <a:clrScheme name="Prefinal 5">
      <a:dk1>
        <a:srgbClr val="000000"/>
      </a:dk1>
      <a:lt1>
        <a:srgbClr val="FFFFFF"/>
      </a:lt1>
      <a:dk2>
        <a:srgbClr val="E2E7EB"/>
      </a:dk2>
      <a:lt2>
        <a:srgbClr val="F9EFE0"/>
      </a:lt2>
      <a:accent1>
        <a:srgbClr val="3869A2"/>
      </a:accent1>
      <a:accent2>
        <a:srgbClr val="0F3859"/>
      </a:accent2>
      <a:accent3>
        <a:srgbClr val="CC7B28"/>
      </a:accent3>
      <a:accent4>
        <a:srgbClr val="F4BC46"/>
      </a:accent4>
      <a:accent5>
        <a:srgbClr val="79A03F"/>
      </a:accent5>
      <a:accent6>
        <a:srgbClr val="247F74"/>
      </a:accent6>
      <a:hlink>
        <a:srgbClr val="042A45"/>
      </a:hlink>
      <a:folHlink>
        <a:srgbClr val="4D4D4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l="-4127" t="-2765" r="-4127" b="-2765"/>
          </a:stretch>
        </a:blipFill>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extLst>
    <a:ext uri="{05A4C25C-085E-4340-85A3-A5531E510DB2}">
      <thm15:themeFamily xmlns:thm15="http://schemas.microsoft.com/office/thememl/2012/main" name="Presentation2" id="{7AC1C141-0239-4A3F-856D-710B0B7C9158}" vid="{2ACC715D-BB5A-4BFE-8920-0DA9EEA5A775}"/>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ASTER_powerpoint_template3_WIDESCREEN_SLANT">
  <a:themeElements>
    <a:clrScheme name="Prefinal 5">
      <a:dk1>
        <a:srgbClr val="000000"/>
      </a:dk1>
      <a:lt1>
        <a:srgbClr val="FFFFFF"/>
      </a:lt1>
      <a:dk2>
        <a:srgbClr val="E2E7EB"/>
      </a:dk2>
      <a:lt2>
        <a:srgbClr val="F9EFE0"/>
      </a:lt2>
      <a:accent1>
        <a:srgbClr val="3869A2"/>
      </a:accent1>
      <a:accent2>
        <a:srgbClr val="0F3859"/>
      </a:accent2>
      <a:accent3>
        <a:srgbClr val="CC7B28"/>
      </a:accent3>
      <a:accent4>
        <a:srgbClr val="F4BC46"/>
      </a:accent4>
      <a:accent5>
        <a:srgbClr val="79A03F"/>
      </a:accent5>
      <a:accent6>
        <a:srgbClr val="247F74"/>
      </a:accent6>
      <a:hlink>
        <a:srgbClr val="042A45"/>
      </a:hlink>
      <a:folHlink>
        <a:srgbClr val="4D4D4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l="-4127" t="-2765" r="-4127" b="-2765"/>
          </a:stretch>
        </a:blipFill>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extLst>
    <a:ext uri="{05A4C25C-085E-4340-85A3-A5531E510DB2}">
      <thm15:themeFamily xmlns:thm15="http://schemas.microsoft.com/office/thememl/2012/main" name="Presentation1" id="{FC89F71D-4774-45E1-B5E1-1061212CF7D1}" vid="{13BEA6BF-9E0E-405F-974C-D776FAAD2C1B}"/>
    </a:ext>
  </a:extLst>
</a:theme>
</file>

<file path=docProps/app.xml><?xml version="1.0" encoding="utf-8"?>
<Properties xmlns="http://schemas.openxmlformats.org/officeDocument/2006/extended-properties" xmlns:vt="http://schemas.openxmlformats.org/officeDocument/2006/docPropsVTypes">
  <Template/>
  <TotalTime>417</TotalTime>
  <Words>8448</Words>
  <Application>Microsoft Office PowerPoint</Application>
  <PresentationFormat>Widescreen</PresentationFormat>
  <Paragraphs>960</Paragraphs>
  <Slides>93</Slides>
  <Notes>56</Notes>
  <HiddenSlides>0</HiddenSlides>
  <MMClips>0</MMClips>
  <ScaleCrop>false</ScaleCrop>
  <HeadingPairs>
    <vt:vector size="4" baseType="variant">
      <vt:variant>
        <vt:lpstr>Theme</vt:lpstr>
      </vt:variant>
      <vt:variant>
        <vt:i4>11</vt:i4>
      </vt:variant>
      <vt:variant>
        <vt:lpstr>Slide Titles</vt:lpstr>
      </vt:variant>
      <vt:variant>
        <vt:i4>93</vt:i4>
      </vt:variant>
    </vt:vector>
  </HeadingPairs>
  <TitlesOfParts>
    <vt:vector size="104" baseType="lpstr">
      <vt:lpstr>Office Theme</vt:lpstr>
      <vt:lpstr>2_MASTER_powerpoint_template3_WIDESCREEN_SLANT</vt:lpstr>
      <vt:lpstr>2_Office Theme</vt:lpstr>
      <vt:lpstr>Clarity</vt:lpstr>
      <vt:lpstr>Office Theme</vt:lpstr>
      <vt:lpstr>MASTER_powerpoint_template3_WIDESCREEN_SLANT</vt:lpstr>
      <vt:lpstr>MASTER_powerpoint_template3_WIDESCREEN_SLANT</vt:lpstr>
      <vt:lpstr>1_Office Theme</vt:lpstr>
      <vt:lpstr>MASTER_powerpoint_template3_WIDESCREEN_SLANT</vt:lpstr>
      <vt:lpstr>EDC</vt:lpstr>
      <vt:lpstr>Blank</vt:lpstr>
      <vt:lpstr>Texas State Transportation Innovation Council (TxSTIC)</vt:lpstr>
      <vt:lpstr>   Lunch </vt:lpstr>
      <vt:lpstr>Benjamin King</vt:lpstr>
      <vt:lpstr>Safety Moment</vt:lpstr>
      <vt:lpstr>TxSTIC Meeting Agenda</vt:lpstr>
      <vt:lpstr>TxSTIC Meeting Agenda</vt:lpstr>
      <vt:lpstr>Douglas Mikowski</vt:lpstr>
      <vt:lpstr>CAI Updates Center for Accelerating Innovation </vt:lpstr>
      <vt:lpstr>CAI Updates</vt:lpstr>
      <vt:lpstr>Trinnette Ballard</vt:lpstr>
      <vt:lpstr>FHWA Local Aid Support Team for Texas STIC Summer Meeting</vt:lpstr>
      <vt:lpstr>PowerPoint Presentation</vt:lpstr>
      <vt:lpstr>Hello from the Local Aid Support Team</vt:lpstr>
      <vt:lpstr>PowerPoint Presentation</vt:lpstr>
      <vt:lpstr>PowerPoint Presentation</vt:lpstr>
      <vt:lpstr>PowerPoint Presentation</vt:lpstr>
      <vt:lpstr>PowerPoint Presentation</vt:lpstr>
      <vt:lpstr>40 years of LTAP/TTAP</vt:lpstr>
      <vt:lpstr>Online Training Courses</vt:lpstr>
      <vt:lpstr>Local Aid Support Online Training </vt:lpstr>
      <vt:lpstr>Build a Better Mousetrap</vt:lpstr>
      <vt:lpstr>Innovation Exchange Monthly Webinars</vt:lpstr>
      <vt:lpstr>Quarterly Newsletter</vt:lpstr>
      <vt:lpstr>Reports</vt:lpstr>
      <vt:lpstr>Geosynthetics Mobile App</vt:lpstr>
      <vt:lpstr>Stay Connected with LAS</vt:lpstr>
      <vt:lpstr> Strategic Workforce Development Update-WFD Phase ll</vt:lpstr>
      <vt:lpstr> 5 Stage Employee Attraction and Retention Model</vt:lpstr>
      <vt:lpstr>The 5 Stage Employee Attraction and Retention Model – Project Overview</vt:lpstr>
      <vt:lpstr>PowerPoint Presentation</vt:lpstr>
      <vt:lpstr>PowerPoint Presentation</vt:lpstr>
      <vt:lpstr>PowerPoint Presentation</vt:lpstr>
      <vt:lpstr>PowerPoint Presentation</vt:lpstr>
      <vt:lpstr>Facts, Myths vs. Reality, and FAQs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 Weather-Responsive                              Management Strategies </vt:lpstr>
      <vt:lpstr>EDC-5 PROJECT CLOSEOUT</vt:lpstr>
      <vt:lpstr>EDC-5 PROJECT CLOSEOUT</vt:lpstr>
      <vt:lpstr>PARTICIPANTS</vt:lpstr>
      <vt:lpstr>OUTCOMES</vt:lpstr>
      <vt:lpstr>INSTALLATION CHECKLIST</vt:lpstr>
      <vt:lpstr>SENSOR OUTCOMES</vt:lpstr>
      <vt:lpstr>APRIL 2023 WORKSHOP</vt:lpstr>
      <vt:lpstr>FINAL REPORT</vt:lpstr>
      <vt:lpstr>WHERE NEXT?</vt:lpstr>
      <vt:lpstr>THANK YOU</vt:lpstr>
      <vt:lpstr>Planning For ITS Growth</vt:lpstr>
      <vt:lpstr> Planning for ITS Growth</vt:lpstr>
      <vt:lpstr>Questions to Answer…</vt:lpstr>
      <vt:lpstr>Who:  The Stakeholders and Their Stories…</vt:lpstr>
      <vt:lpstr>What:  Providing Safe and Reliable Infrastructure Requires…</vt:lpstr>
      <vt:lpstr>Why and When…</vt:lpstr>
      <vt:lpstr>Case Study: Bryan District</vt:lpstr>
      <vt:lpstr>Signal Remote Access</vt:lpstr>
      <vt:lpstr>Red Extension: US290 at FM 1155 in Chappell Hill</vt:lpstr>
      <vt:lpstr>Bryan District: The Hub of Texas</vt:lpstr>
      <vt:lpstr>Conflict/Exposure Analysis</vt:lpstr>
      <vt:lpstr>The Why…November 7, 2000…</vt:lpstr>
      <vt:lpstr>PowerPoint Presentation</vt:lpstr>
      <vt:lpstr>Acknowledgements</vt:lpstr>
      <vt:lpstr>Darran Anderson</vt:lpstr>
      <vt:lpstr>Council Roundtable </vt:lpstr>
      <vt:lpstr>Closing Remarks </vt:lpstr>
      <vt:lpstr>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Medford, Amelia L</dc:creator>
  <cp:lastModifiedBy>Lucas, Charnette D.</cp:lastModifiedBy>
  <cp:revision>12</cp:revision>
  <dcterms:created xsi:type="dcterms:W3CDTF">2021-04-23T18:50:08Z</dcterms:created>
  <dcterms:modified xsi:type="dcterms:W3CDTF">2023-08-11T14:12:25Z</dcterms:modified>
</cp:coreProperties>
</file>